
<file path=[Content_Types].xml><?xml version="1.0" encoding="utf-8"?>
<Types xmlns="http://schemas.openxmlformats.org/package/2006/content-types">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35"/>
  </p:notesMasterIdLst>
  <p:sldIdLst>
    <p:sldId id="257" r:id="rId2"/>
    <p:sldId id="258" r:id="rId3"/>
    <p:sldId id="259" r:id="rId4"/>
    <p:sldId id="282" r:id="rId5"/>
    <p:sldId id="283" r:id="rId6"/>
    <p:sldId id="301" r:id="rId7"/>
    <p:sldId id="284" r:id="rId8"/>
    <p:sldId id="285" r:id="rId9"/>
    <p:sldId id="290" r:id="rId10"/>
    <p:sldId id="291" r:id="rId11"/>
    <p:sldId id="298" r:id="rId12"/>
    <p:sldId id="305" r:id="rId13"/>
    <p:sldId id="304" r:id="rId14"/>
    <p:sldId id="294" r:id="rId15"/>
    <p:sldId id="295" r:id="rId16"/>
    <p:sldId id="275" r:id="rId17"/>
    <p:sldId id="277" r:id="rId18"/>
    <p:sldId id="296" r:id="rId19"/>
    <p:sldId id="297" r:id="rId20"/>
    <p:sldId id="288" r:id="rId21"/>
    <p:sldId id="289" r:id="rId22"/>
    <p:sldId id="302" r:id="rId23"/>
    <p:sldId id="286" r:id="rId24"/>
    <p:sldId id="287" r:id="rId25"/>
    <p:sldId id="278" r:id="rId26"/>
    <p:sldId id="279" r:id="rId27"/>
    <p:sldId id="280" r:id="rId28"/>
    <p:sldId id="281" r:id="rId29"/>
    <p:sldId id="308" r:id="rId30"/>
    <p:sldId id="307" r:id="rId31"/>
    <p:sldId id="309" r:id="rId32"/>
    <p:sldId id="310" r:id="rId33"/>
    <p:sldId id="272" r:id="rId34"/>
  </p:sldIdLst>
  <p:sldSz cx="12192000" cy="6858000"/>
  <p:notesSz cx="6858000" cy="9144000"/>
  <p:embeddedFontLst>
    <p:embeddedFont>
      <p:font typeface="Bahnschrift" panose="020B0502040204020203" pitchFamily="34" charset="0"/>
      <p:regular r:id="rId36"/>
      <p:bold r:id="rId37"/>
    </p:embeddedFont>
    <p:embeddedFont>
      <p:font typeface="Bahnschrift Light" panose="020B0502040204020203" pitchFamily="34" charset="0"/>
      <p:regular r:id="rId38"/>
    </p:embeddedFont>
    <p:embeddedFont>
      <p:font typeface="Calibri" panose="020F0502020204030204" pitchFamily="34" charset="0"/>
      <p:regular r:id="rId39"/>
      <p:bold r:id="rId40"/>
      <p:italic r:id="rId41"/>
      <p:boldItalic r:id="rId42"/>
    </p:embeddedFont>
    <p:embeddedFont>
      <p:font typeface="Segoe UI" panose="020B0502040204020203" pitchFamily="34" charset="0"/>
      <p:regular r:id="rId43"/>
      <p:bold r:id="rId44"/>
      <p:italic r:id="rId45"/>
      <p:boldItalic r:id="rId46"/>
    </p:embeddedFont>
    <p:embeddedFont>
      <p:font typeface="Segoe UI Light" panose="020B0502040204020203" pitchFamily="34" charset="0"/>
      <p:regular r:id="rId47"/>
      <p:italic r:id="rId48"/>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7D2"/>
    <a:srgbClr val="0083CC"/>
    <a:srgbClr val="008AD6"/>
    <a:srgbClr val="005B8B"/>
    <a:srgbClr val="008B5B"/>
    <a:srgbClr val="4472C4"/>
    <a:srgbClr val="DCAA43"/>
    <a:srgbClr val="927F51"/>
    <a:srgbClr val="F5821F"/>
    <a:srgbClr val="01B3C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303" autoAdjust="0"/>
  </p:normalViewPr>
  <p:slideViewPr>
    <p:cSldViewPr snapToGrid="0" showGuides="1">
      <p:cViewPr varScale="1">
        <p:scale>
          <a:sx n="101" d="100"/>
          <a:sy n="101" d="100"/>
        </p:scale>
        <p:origin x="132" y="408"/>
      </p:cViewPr>
      <p:guideLst>
        <p:guide orient="horz" pos="2160"/>
        <p:guide pos="3840"/>
      </p:guideLst>
    </p:cSldViewPr>
  </p:slideViewPr>
  <p:notesTextViewPr>
    <p:cViewPr>
      <p:scale>
        <a:sx n="150" d="100"/>
        <a:sy n="15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4.fntdata"/><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7.fntdata"/><Relationship Id="rId47" Type="http://schemas.openxmlformats.org/officeDocument/2006/relationships/font" Target="fonts/font12.fntdata"/><Relationship Id="rId50"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font" Target="fonts/font2.fntdata"/><Relationship Id="rId40" Type="http://schemas.openxmlformats.org/officeDocument/2006/relationships/font" Target="fonts/font5.fntdata"/><Relationship Id="rId45" Type="http://schemas.openxmlformats.org/officeDocument/2006/relationships/font" Target="fonts/font10.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1.fntdata"/><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9.fntdata"/><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43" Type="http://schemas.openxmlformats.org/officeDocument/2006/relationships/font" Target="fonts/font8.fntdata"/><Relationship Id="rId48" Type="http://schemas.openxmlformats.org/officeDocument/2006/relationships/font" Target="fonts/font13.fntdata"/><Relationship Id="rId8" Type="http://schemas.openxmlformats.org/officeDocument/2006/relationships/slide" Target="slides/slide7.xml"/><Relationship Id="rId51"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font" Target="fonts/font3.fntdata"/><Relationship Id="rId46" Type="http://schemas.openxmlformats.org/officeDocument/2006/relationships/font" Target="fonts/font11.fntdata"/><Relationship Id="rId20" Type="http://schemas.openxmlformats.org/officeDocument/2006/relationships/slide" Target="slides/slide19.xml"/><Relationship Id="rId41" Type="http://schemas.openxmlformats.org/officeDocument/2006/relationships/font" Target="fonts/font6.fntdata"/><Relationship Id="rId1" Type="http://schemas.openxmlformats.org/officeDocument/2006/relationships/slideMaster" Target="slideMasters/slideMaster1.xml"/><Relationship Id="rId6" Type="http://schemas.openxmlformats.org/officeDocument/2006/relationships/slide" Target="slides/slide5.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pie3DChart>
        <c:varyColors val="1"/>
        <c:ser>
          <c:idx val="0"/>
          <c:order val="0"/>
          <c:tx>
            <c:strRef>
              <c:f>Лист1!$B$1</c:f>
              <c:strCache>
                <c:ptCount val="1"/>
                <c:pt idx="0">
                  <c:v>Продажи</c:v>
                </c:pt>
              </c:strCache>
            </c:strRef>
          </c:tx>
          <c:explosion val="6"/>
          <c:dPt>
            <c:idx val="0"/>
            <c:bubble3D val="0"/>
            <c:spPr>
              <a:solidFill>
                <a:schemeClr val="accent1"/>
              </a:solidFill>
              <a:ln w="25400">
                <a:solidFill>
                  <a:schemeClr val="lt1"/>
                </a:solidFill>
              </a:ln>
              <a:effectLst/>
              <a:sp3d contourW="25400">
                <a:contourClr>
                  <a:schemeClr val="lt1"/>
                </a:contourClr>
              </a:sp3d>
            </c:spPr>
            <c:extLst>
              <c:ext xmlns:c16="http://schemas.microsoft.com/office/drawing/2014/chart" uri="{C3380CC4-5D6E-409C-BE32-E72D297353CC}">
                <c16:uniqueId val="{00000001-6A2C-43A2-9DE1-8F0B46718269}"/>
              </c:ext>
            </c:extLst>
          </c:dPt>
          <c:dPt>
            <c:idx val="1"/>
            <c:bubble3D val="0"/>
            <c:spPr>
              <a:solidFill>
                <a:schemeClr val="accent2"/>
              </a:solidFill>
              <a:ln w="25400">
                <a:solidFill>
                  <a:schemeClr val="lt1"/>
                </a:solidFill>
              </a:ln>
              <a:effectLst/>
              <a:sp3d contourW="25400">
                <a:contourClr>
                  <a:schemeClr val="lt1"/>
                </a:contourClr>
              </a:sp3d>
            </c:spPr>
            <c:extLst>
              <c:ext xmlns:c16="http://schemas.microsoft.com/office/drawing/2014/chart" uri="{C3380CC4-5D6E-409C-BE32-E72D297353CC}">
                <c16:uniqueId val="{00000003-6A2C-43A2-9DE1-8F0B46718269}"/>
              </c:ext>
            </c:extLst>
          </c:dPt>
          <c:dPt>
            <c:idx val="2"/>
            <c:bubble3D val="0"/>
            <c:spPr>
              <a:solidFill>
                <a:schemeClr val="accent3"/>
              </a:solidFill>
              <a:ln w="25400">
                <a:solidFill>
                  <a:schemeClr val="lt1"/>
                </a:solidFill>
              </a:ln>
              <a:effectLst/>
              <a:sp3d contourW="25400">
                <a:contourClr>
                  <a:schemeClr val="lt1"/>
                </a:contourClr>
              </a:sp3d>
            </c:spPr>
            <c:extLst>
              <c:ext xmlns:c16="http://schemas.microsoft.com/office/drawing/2014/chart" uri="{C3380CC4-5D6E-409C-BE32-E72D297353CC}">
                <c16:uniqueId val="{00000005-6A2C-43A2-9DE1-8F0B46718269}"/>
              </c:ext>
            </c:extLst>
          </c:dPt>
          <c:cat>
            <c:strRef>
              <c:f>Лист1!$A$2:$A$4</c:f>
              <c:strCache>
                <c:ptCount val="3"/>
                <c:pt idx="0">
                  <c:v>Кв. 1</c:v>
                </c:pt>
                <c:pt idx="1">
                  <c:v>Кв. 2</c:v>
                </c:pt>
                <c:pt idx="2">
                  <c:v>Кв. 3</c:v>
                </c:pt>
              </c:strCache>
            </c:strRef>
          </c:cat>
          <c:val>
            <c:numRef>
              <c:f>Лист1!$B$2:$B$4</c:f>
              <c:numCache>
                <c:formatCode>General</c:formatCode>
                <c:ptCount val="3"/>
                <c:pt idx="0">
                  <c:v>8.1999999999999993</c:v>
                </c:pt>
                <c:pt idx="1">
                  <c:v>3.2</c:v>
                </c:pt>
                <c:pt idx="2">
                  <c:v>1.4</c:v>
                </c:pt>
              </c:numCache>
            </c:numRef>
          </c:val>
          <c:extLst>
            <c:ext xmlns:c16="http://schemas.microsoft.com/office/drawing/2014/chart" uri="{C3380CC4-5D6E-409C-BE32-E72D297353CC}">
              <c16:uniqueId val="{00000006-6A2C-43A2-9DE1-8F0B46718269}"/>
            </c:ext>
          </c:extLst>
        </c:ser>
        <c:dLbls>
          <c:showLegendKey val="0"/>
          <c:showVal val="0"/>
          <c:showCatName val="0"/>
          <c:showSerName val="0"/>
          <c:showPercent val="0"/>
          <c:showBubbleSize val="0"/>
          <c:showLeaderLines val="1"/>
        </c:dLbls>
      </c:pie3D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ru-RU"/>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pie3DChart>
        <c:varyColors val="1"/>
        <c:ser>
          <c:idx val="0"/>
          <c:order val="0"/>
          <c:tx>
            <c:strRef>
              <c:f>Лист1!$B$1</c:f>
              <c:strCache>
                <c:ptCount val="1"/>
                <c:pt idx="0">
                  <c:v>Продажи</c:v>
                </c:pt>
              </c:strCache>
            </c:strRef>
          </c:tx>
          <c:explosion val="6"/>
          <c:dPt>
            <c:idx val="0"/>
            <c:bubble3D val="0"/>
            <c:spPr>
              <a:solidFill>
                <a:schemeClr val="accent1"/>
              </a:solidFill>
              <a:ln w="25400">
                <a:solidFill>
                  <a:schemeClr val="lt1"/>
                </a:solidFill>
              </a:ln>
              <a:effectLst/>
              <a:sp3d contourW="25400">
                <a:contourClr>
                  <a:schemeClr val="lt1"/>
                </a:contourClr>
              </a:sp3d>
            </c:spPr>
            <c:extLst>
              <c:ext xmlns:c16="http://schemas.microsoft.com/office/drawing/2014/chart" uri="{C3380CC4-5D6E-409C-BE32-E72D297353CC}">
                <c16:uniqueId val="{00000001-891D-4FDE-AA67-09C3653628D0}"/>
              </c:ext>
            </c:extLst>
          </c:dPt>
          <c:dPt>
            <c:idx val="1"/>
            <c:bubble3D val="0"/>
            <c:spPr>
              <a:solidFill>
                <a:schemeClr val="accent2"/>
              </a:solidFill>
              <a:ln w="25400">
                <a:solidFill>
                  <a:schemeClr val="lt1"/>
                </a:solidFill>
              </a:ln>
              <a:effectLst/>
              <a:sp3d contourW="25400">
                <a:contourClr>
                  <a:schemeClr val="lt1"/>
                </a:contourClr>
              </a:sp3d>
            </c:spPr>
            <c:extLst>
              <c:ext xmlns:c16="http://schemas.microsoft.com/office/drawing/2014/chart" uri="{C3380CC4-5D6E-409C-BE32-E72D297353CC}">
                <c16:uniqueId val="{00000003-891D-4FDE-AA67-09C3653628D0}"/>
              </c:ext>
            </c:extLst>
          </c:dPt>
          <c:dPt>
            <c:idx val="2"/>
            <c:bubble3D val="0"/>
            <c:spPr>
              <a:solidFill>
                <a:schemeClr val="accent3"/>
              </a:solidFill>
              <a:ln w="25400">
                <a:solidFill>
                  <a:schemeClr val="lt1"/>
                </a:solidFill>
              </a:ln>
              <a:effectLst/>
              <a:sp3d contourW="25400">
                <a:contourClr>
                  <a:schemeClr val="lt1"/>
                </a:contourClr>
              </a:sp3d>
            </c:spPr>
            <c:extLst>
              <c:ext xmlns:c16="http://schemas.microsoft.com/office/drawing/2014/chart" uri="{C3380CC4-5D6E-409C-BE32-E72D297353CC}">
                <c16:uniqueId val="{00000005-891D-4FDE-AA67-09C3653628D0}"/>
              </c:ext>
            </c:extLst>
          </c:dPt>
          <c:cat>
            <c:strRef>
              <c:f>Лист1!$A$2:$A$4</c:f>
              <c:strCache>
                <c:ptCount val="3"/>
                <c:pt idx="0">
                  <c:v>Кв. 1</c:v>
                </c:pt>
                <c:pt idx="1">
                  <c:v>Кв. 2</c:v>
                </c:pt>
                <c:pt idx="2">
                  <c:v>Кв. 3</c:v>
                </c:pt>
              </c:strCache>
            </c:strRef>
          </c:cat>
          <c:val>
            <c:numRef>
              <c:f>Лист1!$B$2:$B$4</c:f>
              <c:numCache>
                <c:formatCode>General</c:formatCode>
                <c:ptCount val="3"/>
                <c:pt idx="0">
                  <c:v>8.1999999999999993</c:v>
                </c:pt>
                <c:pt idx="1">
                  <c:v>3.2</c:v>
                </c:pt>
                <c:pt idx="2">
                  <c:v>1.4</c:v>
                </c:pt>
              </c:numCache>
            </c:numRef>
          </c:val>
          <c:extLst>
            <c:ext xmlns:c16="http://schemas.microsoft.com/office/drawing/2014/chart" uri="{C3380CC4-5D6E-409C-BE32-E72D297353CC}">
              <c16:uniqueId val="{00000006-891D-4FDE-AA67-09C3653628D0}"/>
            </c:ext>
          </c:extLst>
        </c:ser>
        <c:dLbls>
          <c:showLegendKey val="0"/>
          <c:showVal val="0"/>
          <c:showCatName val="0"/>
          <c:showSerName val="0"/>
          <c:showPercent val="0"/>
          <c:showBubbleSize val="0"/>
          <c:showLeaderLines val="1"/>
        </c:dLbls>
      </c:pie3D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ru-RU"/>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49008"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D" dirty="0"/>
          </a:p>
        </p:txBody>
      </p:sp>
      <p:sp>
        <p:nvSpPr>
          <p:cNvPr id="1049009"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33C6F7D-77CB-4B31-8BE7-3A3DDEA92D7B}" type="datetimeFigureOut">
              <a:rPr lang="en-ID" smtClean="0"/>
              <a:t>15/02/2021</a:t>
            </a:fld>
            <a:endParaRPr lang="en-ID" dirty="0"/>
          </a:p>
        </p:txBody>
      </p:sp>
      <p:sp>
        <p:nvSpPr>
          <p:cNvPr id="1049010"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D" dirty="0"/>
          </a:p>
        </p:txBody>
      </p:sp>
      <p:sp>
        <p:nvSpPr>
          <p:cNvPr id="1049011"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1049012"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D" dirty="0"/>
          </a:p>
        </p:txBody>
      </p:sp>
      <p:sp>
        <p:nvSpPr>
          <p:cNvPr id="1049013"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1B44998-5D98-4B1F-BA1C-404BAA1DE96F}" type="slidenum">
              <a:rPr lang="en-ID" smtClean="0"/>
              <a:t>‹#›</a:t>
            </a:fld>
            <a:endParaRPr lang="en-ID"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82" name="Slide Image Placeholder 1"/>
          <p:cNvSpPr>
            <a:spLocks noGrp="1" noRot="1" noChangeAspect="1"/>
          </p:cNvSpPr>
          <p:nvPr>
            <p:ph type="sldImg"/>
          </p:nvPr>
        </p:nvSpPr>
        <p:spPr/>
      </p:sp>
      <p:sp>
        <p:nvSpPr>
          <p:cNvPr id="1048583" name="Notes Placeholder 2"/>
          <p:cNvSpPr>
            <a:spLocks noGrp="1"/>
          </p:cNvSpPr>
          <p:nvPr>
            <p:ph type="body" idx="1"/>
          </p:nvPr>
        </p:nvSpPr>
        <p:spPr/>
        <p:txBody>
          <a:bodyPr/>
          <a:lstStyle/>
          <a:p>
            <a:endParaRPr lang="en-US" dirty="0"/>
          </a:p>
        </p:txBody>
      </p:sp>
      <p:sp>
        <p:nvSpPr>
          <p:cNvPr id="1048584" name="Slide Number Placeholder 3"/>
          <p:cNvSpPr>
            <a:spLocks noGrp="1"/>
          </p:cNvSpPr>
          <p:nvPr>
            <p:ph type="sldNum" sz="quarter" idx="5"/>
          </p:nvPr>
        </p:nvSpPr>
        <p:spPr/>
        <p:txBody>
          <a:bodyPr/>
          <a:lstStyle/>
          <a:p>
            <a:fld id="{72B3240C-57DD-4636-9F0C-4B68E402E9AC}" type="slidenum">
              <a:rPr lang="en-US" smtClean="0"/>
              <a:t>1</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940" name="Slide Image Placeholder 1"/>
          <p:cNvSpPr>
            <a:spLocks noGrp="1" noRot="1" noChangeAspect="1"/>
          </p:cNvSpPr>
          <p:nvPr>
            <p:ph type="sldImg"/>
          </p:nvPr>
        </p:nvSpPr>
        <p:spPr/>
      </p:sp>
      <p:sp>
        <p:nvSpPr>
          <p:cNvPr id="1048941" name="Notes Placeholder 2"/>
          <p:cNvSpPr>
            <a:spLocks noGrp="1"/>
          </p:cNvSpPr>
          <p:nvPr>
            <p:ph type="body" idx="1"/>
          </p:nvPr>
        </p:nvSpPr>
        <p:spPr/>
        <p:txBody>
          <a:bodyPr/>
          <a:lstStyle/>
          <a:p>
            <a:endParaRPr lang="en-US" dirty="0"/>
          </a:p>
        </p:txBody>
      </p:sp>
      <p:sp>
        <p:nvSpPr>
          <p:cNvPr id="1048942" name="Slide Number Placeholder 3"/>
          <p:cNvSpPr>
            <a:spLocks noGrp="1"/>
          </p:cNvSpPr>
          <p:nvPr>
            <p:ph type="sldNum" sz="quarter" idx="5"/>
          </p:nvPr>
        </p:nvSpPr>
        <p:spPr/>
        <p:txBody>
          <a:bodyPr/>
          <a:lstStyle/>
          <a:p>
            <a:fld id="{72B3240C-57DD-4636-9F0C-4B68E402E9AC}" type="slidenum">
              <a:rPr lang="en-US" smtClean="0"/>
              <a:t>33</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048943" name="Rectangle: Top Corners Rounded 25"/>
          <p:cNvSpPr/>
          <p:nvPr userDrawn="1"/>
        </p:nvSpPr>
        <p:spPr>
          <a:xfrm>
            <a:off x="11252200" y="6254269"/>
            <a:ext cx="406400" cy="603731"/>
          </a:xfrm>
          <a:prstGeom prst="round2SameRect">
            <a:avLst>
              <a:gd name="adj1" fmla="val 50000"/>
              <a:gd name="adj2" fmla="val 0"/>
            </a:avLst>
          </a:prstGeom>
          <a:gradFill flip="none" rotWithShape="1">
            <a:gsLst>
              <a:gs pos="0">
                <a:srgbClr val="F2C84B"/>
              </a:gs>
              <a:gs pos="100000">
                <a:srgbClr val="D49548"/>
              </a:gs>
            </a:gsLst>
            <a:lin ang="2700000" scaled="1"/>
          </a:gradFill>
          <a:ln w="9525">
            <a:noFill/>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ID" dirty="0"/>
          </a:p>
        </p:txBody>
      </p:sp>
      <p:sp>
        <p:nvSpPr>
          <p:cNvPr id="1048944"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ID"/>
          </a:p>
        </p:txBody>
      </p:sp>
      <p:sp>
        <p:nvSpPr>
          <p:cNvPr id="1048945"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ID"/>
          </a:p>
        </p:txBody>
      </p:sp>
      <p:sp>
        <p:nvSpPr>
          <p:cNvPr id="1048946" name="TextBox 6"/>
          <p:cNvSpPr txBox="1"/>
          <p:nvPr userDrawn="1"/>
        </p:nvSpPr>
        <p:spPr>
          <a:xfrm>
            <a:off x="533400" y="6438640"/>
            <a:ext cx="1333500" cy="184666"/>
          </a:xfrm>
          <a:prstGeom prst="rect">
            <a:avLst/>
          </a:prstGeom>
          <a:noFill/>
        </p:spPr>
        <p:txBody>
          <a:bodyPr wrap="square" lIns="0" tIns="0" rIns="0" bIns="0" rtlCol="0" anchor="ctr">
            <a:spAutoFit/>
          </a:bodyPr>
          <a:lstStyle/>
          <a:p>
            <a:pPr algn="l"/>
            <a:r>
              <a:rPr lang="en-US" sz="1200" dirty="0">
                <a:solidFill>
                  <a:srgbClr val="B5C0CF"/>
                </a:solidFill>
                <a:latin typeface="Segoe UI Light" panose="020B0502040204020203" pitchFamily="34" charset="0"/>
                <a:cs typeface="Segoe UI Light" panose="020B0502040204020203" pitchFamily="34" charset="0"/>
              </a:rPr>
              <a:t>Gear Presentation</a:t>
            </a:r>
          </a:p>
        </p:txBody>
      </p:sp>
      <p:cxnSp>
        <p:nvCxnSpPr>
          <p:cNvPr id="3145769" name="Straight Connector 7"/>
          <p:cNvCxnSpPr>
            <a:cxnSpLocks/>
          </p:cNvCxnSpPr>
          <p:nvPr userDrawn="1"/>
        </p:nvCxnSpPr>
        <p:spPr>
          <a:xfrm flipH="1">
            <a:off x="1866900" y="6543676"/>
            <a:ext cx="8428119" cy="0"/>
          </a:xfrm>
          <a:prstGeom prst="line">
            <a:avLst/>
          </a:prstGeom>
          <a:ln>
            <a:solidFill>
              <a:srgbClr val="455473"/>
            </a:solidFill>
            <a:prstDash val="dash"/>
          </a:ln>
        </p:spPr>
        <p:style>
          <a:lnRef idx="1">
            <a:schemeClr val="accent1"/>
          </a:lnRef>
          <a:fillRef idx="0">
            <a:schemeClr val="accent1"/>
          </a:fillRef>
          <a:effectRef idx="0">
            <a:schemeClr val="accent1"/>
          </a:effectRef>
          <a:fontRef idx="minor">
            <a:schemeClr val="tx1"/>
          </a:fontRef>
        </p:style>
      </p:cxnSp>
      <p:sp>
        <p:nvSpPr>
          <p:cNvPr id="1048947" name="TextBox 8"/>
          <p:cNvSpPr txBox="1"/>
          <p:nvPr userDrawn="1"/>
        </p:nvSpPr>
        <p:spPr>
          <a:xfrm>
            <a:off x="11252200" y="6438640"/>
            <a:ext cx="406400" cy="184666"/>
          </a:xfrm>
          <a:prstGeom prst="rect">
            <a:avLst/>
          </a:prstGeom>
          <a:noFill/>
        </p:spPr>
        <p:txBody>
          <a:bodyPr wrap="square" lIns="0" tIns="0" rIns="0" bIns="0" rtlCol="0" anchor="ctr">
            <a:spAutoFit/>
          </a:bodyPr>
          <a:lstStyle/>
          <a:p>
            <a:pPr algn="ctr"/>
            <a:r>
              <a:rPr lang="en-US" sz="1200" b="1" dirty="0">
                <a:solidFill>
                  <a:srgbClr val="44546A"/>
                </a:solidFill>
                <a:latin typeface="Segoe UI" panose="020B0502040204020203" pitchFamily="34" charset="0"/>
                <a:cs typeface="Segoe UI" panose="020B0502040204020203" pitchFamily="34" charset="0"/>
              </a:rPr>
              <a:t>0</a:t>
            </a:r>
            <a:fld id="{40876BFF-1584-4FA6-A406-00684317F9C8}" type="slidenum">
              <a:rPr lang="en-US" sz="1200" b="1" smtClean="0">
                <a:solidFill>
                  <a:srgbClr val="44546A"/>
                </a:solidFill>
                <a:latin typeface="Segoe UI" panose="020B0502040204020203" pitchFamily="34" charset="0"/>
                <a:cs typeface="Segoe UI" panose="020B0502040204020203" pitchFamily="34" charset="0"/>
              </a:rPr>
              <a:t>‹#›</a:t>
            </a:fld>
            <a:endParaRPr lang="en-US" sz="1200" b="1" dirty="0">
              <a:solidFill>
                <a:srgbClr val="44546A"/>
              </a:solidFill>
              <a:latin typeface="Segoe UI" panose="020B0502040204020203" pitchFamily="34" charset="0"/>
              <a:cs typeface="Segoe UI" panose="020B0502040204020203" pitchFamily="34" charset="0"/>
            </a:endParaRPr>
          </a:p>
        </p:txBody>
      </p:sp>
      <p:sp>
        <p:nvSpPr>
          <p:cNvPr id="1048948" name="TextBox 9"/>
          <p:cNvSpPr txBox="1"/>
          <p:nvPr userDrawn="1"/>
        </p:nvSpPr>
        <p:spPr>
          <a:xfrm>
            <a:off x="10325100" y="6454029"/>
            <a:ext cx="618962" cy="153888"/>
          </a:xfrm>
          <a:prstGeom prst="rect">
            <a:avLst/>
          </a:prstGeom>
          <a:noFill/>
        </p:spPr>
        <p:txBody>
          <a:bodyPr wrap="square" lIns="0" tIns="0" rIns="0" bIns="0" rtlCol="0" anchor="ctr">
            <a:spAutoFit/>
          </a:bodyPr>
          <a:lstStyle/>
          <a:p>
            <a:pPr algn="r"/>
            <a:r>
              <a:rPr lang="en-US" sz="1000" b="1" dirty="0">
                <a:solidFill>
                  <a:schemeClr val="tx2">
                    <a:lumMod val="20000"/>
                    <a:lumOff val="80000"/>
                  </a:schemeClr>
                </a:solidFill>
                <a:latin typeface="Segoe UI" panose="020B0502040204020203" pitchFamily="34" charset="0"/>
                <a:cs typeface="Segoe UI" panose="020B0502040204020203" pitchFamily="34" charset="0"/>
              </a:rPr>
              <a:t>P A G 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1048991"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D"/>
          </a:p>
        </p:txBody>
      </p:sp>
      <p:sp>
        <p:nvSpPr>
          <p:cNvPr id="1048992"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1048993"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048994" name="Date Placeholder 4"/>
          <p:cNvSpPr>
            <a:spLocks noGrp="1"/>
          </p:cNvSpPr>
          <p:nvPr>
            <p:ph type="dt" sz="half" idx="10"/>
          </p:nvPr>
        </p:nvSpPr>
        <p:spPr>
          <a:xfrm>
            <a:off x="838200" y="6356350"/>
            <a:ext cx="2743200" cy="365125"/>
          </a:xfrm>
          <a:prstGeom prst="rect">
            <a:avLst/>
          </a:prstGeom>
        </p:spPr>
        <p:txBody>
          <a:bodyPr/>
          <a:lstStyle/>
          <a:p>
            <a:fld id="{90E4A4C9-135E-462E-919C-2D3427D6B1B8}" type="datetimeFigureOut">
              <a:rPr lang="en-ID" smtClean="0"/>
              <a:t>15/02/2021</a:t>
            </a:fld>
            <a:endParaRPr lang="en-ID" dirty="0"/>
          </a:p>
        </p:txBody>
      </p:sp>
      <p:sp>
        <p:nvSpPr>
          <p:cNvPr id="1048995" name="Footer Placeholder 5"/>
          <p:cNvSpPr>
            <a:spLocks noGrp="1"/>
          </p:cNvSpPr>
          <p:nvPr>
            <p:ph type="ftr" sz="quarter" idx="11"/>
          </p:nvPr>
        </p:nvSpPr>
        <p:spPr>
          <a:xfrm>
            <a:off x="4038600" y="6356350"/>
            <a:ext cx="4114800" cy="365125"/>
          </a:xfrm>
          <a:prstGeom prst="rect">
            <a:avLst/>
          </a:prstGeom>
        </p:spPr>
        <p:txBody>
          <a:bodyPr/>
          <a:lstStyle/>
          <a:p>
            <a:endParaRPr lang="en-ID" dirty="0"/>
          </a:p>
        </p:txBody>
      </p:sp>
      <p:sp>
        <p:nvSpPr>
          <p:cNvPr id="1048996" name="Slide Number Placeholder 6"/>
          <p:cNvSpPr>
            <a:spLocks noGrp="1"/>
          </p:cNvSpPr>
          <p:nvPr>
            <p:ph type="sldNum" sz="quarter" idx="12"/>
          </p:nvPr>
        </p:nvSpPr>
        <p:spPr>
          <a:xfrm>
            <a:off x="8610600" y="6356350"/>
            <a:ext cx="2743200" cy="365125"/>
          </a:xfrm>
          <a:prstGeom prst="rect">
            <a:avLst/>
          </a:prstGeom>
        </p:spPr>
        <p:txBody>
          <a:bodyPr/>
          <a:lstStyle/>
          <a:p>
            <a:fld id="{39793072-7CC8-411C-BB96-C600BC8253BD}" type="slidenum">
              <a:rPr lang="en-ID" smtClean="0"/>
              <a:t>‹#›</a:t>
            </a:fld>
            <a:endParaRPr lang="en-ID"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1048959"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D"/>
          </a:p>
        </p:txBody>
      </p:sp>
      <p:sp>
        <p:nvSpPr>
          <p:cNvPr id="1048960"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D" dirty="0"/>
          </a:p>
        </p:txBody>
      </p:sp>
      <p:sp>
        <p:nvSpPr>
          <p:cNvPr id="1048961"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048962" name="Date Placeholder 4"/>
          <p:cNvSpPr>
            <a:spLocks noGrp="1"/>
          </p:cNvSpPr>
          <p:nvPr>
            <p:ph type="dt" sz="half" idx="10"/>
          </p:nvPr>
        </p:nvSpPr>
        <p:spPr>
          <a:xfrm>
            <a:off x="838200" y="6356350"/>
            <a:ext cx="2743200" cy="365125"/>
          </a:xfrm>
          <a:prstGeom prst="rect">
            <a:avLst/>
          </a:prstGeom>
        </p:spPr>
        <p:txBody>
          <a:bodyPr/>
          <a:lstStyle/>
          <a:p>
            <a:fld id="{90E4A4C9-135E-462E-919C-2D3427D6B1B8}" type="datetimeFigureOut">
              <a:rPr lang="en-ID" smtClean="0"/>
              <a:t>15/02/2021</a:t>
            </a:fld>
            <a:endParaRPr lang="en-ID" dirty="0"/>
          </a:p>
        </p:txBody>
      </p:sp>
      <p:sp>
        <p:nvSpPr>
          <p:cNvPr id="1048963" name="Footer Placeholder 5"/>
          <p:cNvSpPr>
            <a:spLocks noGrp="1"/>
          </p:cNvSpPr>
          <p:nvPr>
            <p:ph type="ftr" sz="quarter" idx="11"/>
          </p:nvPr>
        </p:nvSpPr>
        <p:spPr>
          <a:xfrm>
            <a:off x="4038600" y="6356350"/>
            <a:ext cx="4114800" cy="365125"/>
          </a:xfrm>
          <a:prstGeom prst="rect">
            <a:avLst/>
          </a:prstGeom>
        </p:spPr>
        <p:txBody>
          <a:bodyPr/>
          <a:lstStyle/>
          <a:p>
            <a:endParaRPr lang="en-ID" dirty="0"/>
          </a:p>
        </p:txBody>
      </p:sp>
      <p:sp>
        <p:nvSpPr>
          <p:cNvPr id="1048964" name="Slide Number Placeholder 6"/>
          <p:cNvSpPr>
            <a:spLocks noGrp="1"/>
          </p:cNvSpPr>
          <p:nvPr>
            <p:ph type="sldNum" sz="quarter" idx="12"/>
          </p:nvPr>
        </p:nvSpPr>
        <p:spPr>
          <a:xfrm>
            <a:off x="8610600" y="6356350"/>
            <a:ext cx="2743200" cy="365125"/>
          </a:xfrm>
          <a:prstGeom prst="rect">
            <a:avLst/>
          </a:prstGeom>
        </p:spPr>
        <p:txBody>
          <a:bodyPr/>
          <a:lstStyle/>
          <a:p>
            <a:fld id="{39793072-7CC8-411C-BB96-C600BC8253BD}" type="slidenum">
              <a:rPr lang="en-ID" smtClean="0"/>
              <a:t>‹#›</a:t>
            </a:fld>
            <a:endParaRPr lang="en-ID"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1048980" name="Title 1"/>
          <p:cNvSpPr>
            <a:spLocks noGrp="1"/>
          </p:cNvSpPr>
          <p:nvPr>
            <p:ph type="title"/>
          </p:nvPr>
        </p:nvSpPr>
        <p:spPr/>
        <p:txBody>
          <a:bodyPr/>
          <a:lstStyle/>
          <a:p>
            <a:r>
              <a:rPr lang="en-US"/>
              <a:t>Click to edit Master title style</a:t>
            </a:r>
            <a:endParaRPr lang="en-ID"/>
          </a:p>
        </p:txBody>
      </p:sp>
      <p:sp>
        <p:nvSpPr>
          <p:cNvPr id="1048981"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1048982" name="Date Placeholder 3"/>
          <p:cNvSpPr>
            <a:spLocks noGrp="1"/>
          </p:cNvSpPr>
          <p:nvPr>
            <p:ph type="dt" sz="half" idx="10"/>
          </p:nvPr>
        </p:nvSpPr>
        <p:spPr>
          <a:xfrm>
            <a:off x="838200" y="6356350"/>
            <a:ext cx="2743200" cy="365125"/>
          </a:xfrm>
          <a:prstGeom prst="rect">
            <a:avLst/>
          </a:prstGeom>
        </p:spPr>
        <p:txBody>
          <a:bodyPr/>
          <a:lstStyle/>
          <a:p>
            <a:fld id="{90E4A4C9-135E-462E-919C-2D3427D6B1B8}" type="datetimeFigureOut">
              <a:rPr lang="en-ID" smtClean="0"/>
              <a:t>15/02/2021</a:t>
            </a:fld>
            <a:endParaRPr lang="en-ID" dirty="0"/>
          </a:p>
        </p:txBody>
      </p:sp>
      <p:sp>
        <p:nvSpPr>
          <p:cNvPr id="1048983" name="Footer Placeholder 4"/>
          <p:cNvSpPr>
            <a:spLocks noGrp="1"/>
          </p:cNvSpPr>
          <p:nvPr>
            <p:ph type="ftr" sz="quarter" idx="11"/>
          </p:nvPr>
        </p:nvSpPr>
        <p:spPr>
          <a:xfrm>
            <a:off x="4038600" y="6356350"/>
            <a:ext cx="4114800" cy="365125"/>
          </a:xfrm>
          <a:prstGeom prst="rect">
            <a:avLst/>
          </a:prstGeom>
        </p:spPr>
        <p:txBody>
          <a:bodyPr/>
          <a:lstStyle/>
          <a:p>
            <a:endParaRPr lang="en-ID" dirty="0"/>
          </a:p>
        </p:txBody>
      </p:sp>
      <p:sp>
        <p:nvSpPr>
          <p:cNvPr id="1048984" name="Slide Number Placeholder 5"/>
          <p:cNvSpPr>
            <a:spLocks noGrp="1"/>
          </p:cNvSpPr>
          <p:nvPr>
            <p:ph type="sldNum" sz="quarter" idx="12"/>
          </p:nvPr>
        </p:nvSpPr>
        <p:spPr>
          <a:xfrm>
            <a:off x="8610600" y="6356350"/>
            <a:ext cx="2743200" cy="365125"/>
          </a:xfrm>
          <a:prstGeom prst="rect">
            <a:avLst/>
          </a:prstGeom>
        </p:spPr>
        <p:txBody>
          <a:bodyPr/>
          <a:lstStyle/>
          <a:p>
            <a:fld id="{39793072-7CC8-411C-BB96-C600BC8253BD}" type="slidenum">
              <a:rPr lang="en-ID" smtClean="0"/>
              <a:t>‹#›</a:t>
            </a:fld>
            <a:endParaRPr lang="en-ID"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1048954"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ID"/>
          </a:p>
        </p:txBody>
      </p:sp>
      <p:sp>
        <p:nvSpPr>
          <p:cNvPr id="1048955"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1048956" name="Date Placeholder 3"/>
          <p:cNvSpPr>
            <a:spLocks noGrp="1"/>
          </p:cNvSpPr>
          <p:nvPr>
            <p:ph type="dt" sz="half" idx="10"/>
          </p:nvPr>
        </p:nvSpPr>
        <p:spPr>
          <a:xfrm>
            <a:off x="838200" y="6356350"/>
            <a:ext cx="2743200" cy="365125"/>
          </a:xfrm>
          <a:prstGeom prst="rect">
            <a:avLst/>
          </a:prstGeom>
        </p:spPr>
        <p:txBody>
          <a:bodyPr/>
          <a:lstStyle/>
          <a:p>
            <a:fld id="{90E4A4C9-135E-462E-919C-2D3427D6B1B8}" type="datetimeFigureOut">
              <a:rPr lang="en-ID" smtClean="0"/>
              <a:t>15/02/2021</a:t>
            </a:fld>
            <a:endParaRPr lang="en-ID" dirty="0"/>
          </a:p>
        </p:txBody>
      </p:sp>
      <p:sp>
        <p:nvSpPr>
          <p:cNvPr id="1048957" name="Footer Placeholder 4"/>
          <p:cNvSpPr>
            <a:spLocks noGrp="1"/>
          </p:cNvSpPr>
          <p:nvPr>
            <p:ph type="ftr" sz="quarter" idx="11"/>
          </p:nvPr>
        </p:nvSpPr>
        <p:spPr>
          <a:xfrm>
            <a:off x="4038600" y="6356350"/>
            <a:ext cx="4114800" cy="365125"/>
          </a:xfrm>
          <a:prstGeom prst="rect">
            <a:avLst/>
          </a:prstGeom>
        </p:spPr>
        <p:txBody>
          <a:bodyPr/>
          <a:lstStyle/>
          <a:p>
            <a:endParaRPr lang="en-ID" dirty="0"/>
          </a:p>
        </p:txBody>
      </p:sp>
      <p:sp>
        <p:nvSpPr>
          <p:cNvPr id="1048958" name="Slide Number Placeholder 5"/>
          <p:cNvSpPr>
            <a:spLocks noGrp="1"/>
          </p:cNvSpPr>
          <p:nvPr>
            <p:ph type="sldNum" sz="quarter" idx="12"/>
          </p:nvPr>
        </p:nvSpPr>
        <p:spPr>
          <a:xfrm>
            <a:off x="8610600" y="6356350"/>
            <a:ext cx="2743200" cy="365125"/>
          </a:xfrm>
          <a:prstGeom prst="rect">
            <a:avLst/>
          </a:prstGeom>
        </p:spPr>
        <p:txBody>
          <a:bodyPr/>
          <a:lstStyle/>
          <a:p>
            <a:fld id="{39793072-7CC8-411C-BB96-C600BC8253BD}" type="slidenum">
              <a:rPr lang="en-ID" smtClean="0"/>
              <a:t>‹#›</a:t>
            </a:fld>
            <a:endParaRPr lang="en-ID"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1048985" name="Title 1"/>
          <p:cNvSpPr>
            <a:spLocks noGrp="1"/>
          </p:cNvSpPr>
          <p:nvPr>
            <p:ph type="title"/>
          </p:nvPr>
        </p:nvSpPr>
        <p:spPr/>
        <p:txBody>
          <a:bodyPr/>
          <a:lstStyle/>
          <a:p>
            <a:r>
              <a:rPr lang="en-US"/>
              <a:t>Click to edit Master title style</a:t>
            </a:r>
            <a:endParaRPr lang="en-ID"/>
          </a:p>
        </p:txBody>
      </p:sp>
      <p:sp>
        <p:nvSpPr>
          <p:cNvPr id="1048986"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1048987" name="Rectangle: Top Corners Rounded 6"/>
          <p:cNvSpPr/>
          <p:nvPr userDrawn="1"/>
        </p:nvSpPr>
        <p:spPr>
          <a:xfrm>
            <a:off x="11252200" y="6254269"/>
            <a:ext cx="406400" cy="603731"/>
          </a:xfrm>
          <a:prstGeom prst="round2SameRect">
            <a:avLst>
              <a:gd name="adj1" fmla="val 50000"/>
              <a:gd name="adj2" fmla="val 0"/>
            </a:avLst>
          </a:prstGeom>
          <a:gradFill flip="none" rotWithShape="1">
            <a:gsLst>
              <a:gs pos="0">
                <a:srgbClr val="F2C84B"/>
              </a:gs>
              <a:gs pos="100000">
                <a:srgbClr val="D49548"/>
              </a:gs>
            </a:gsLst>
            <a:lin ang="2700000" scaled="1"/>
          </a:gradFill>
          <a:ln w="9525">
            <a:noFill/>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ID" dirty="0"/>
          </a:p>
        </p:txBody>
      </p:sp>
      <p:sp>
        <p:nvSpPr>
          <p:cNvPr id="1048988" name="TextBox 7"/>
          <p:cNvSpPr txBox="1"/>
          <p:nvPr userDrawn="1"/>
        </p:nvSpPr>
        <p:spPr>
          <a:xfrm>
            <a:off x="533400" y="6438640"/>
            <a:ext cx="1333500" cy="184666"/>
          </a:xfrm>
          <a:prstGeom prst="rect">
            <a:avLst/>
          </a:prstGeom>
          <a:noFill/>
        </p:spPr>
        <p:txBody>
          <a:bodyPr wrap="square" lIns="0" tIns="0" rIns="0" bIns="0" rtlCol="0" anchor="ctr">
            <a:spAutoFit/>
          </a:bodyPr>
          <a:lstStyle/>
          <a:p>
            <a:pPr algn="l"/>
            <a:r>
              <a:rPr lang="en-US" sz="1200" dirty="0">
                <a:solidFill>
                  <a:srgbClr val="B5C0CF"/>
                </a:solidFill>
                <a:latin typeface="Segoe UI Light" panose="020B0502040204020203" pitchFamily="34" charset="0"/>
                <a:cs typeface="Segoe UI Light" panose="020B0502040204020203" pitchFamily="34" charset="0"/>
              </a:rPr>
              <a:t>Gear Presentation</a:t>
            </a:r>
          </a:p>
        </p:txBody>
      </p:sp>
      <p:cxnSp>
        <p:nvCxnSpPr>
          <p:cNvPr id="3145773" name="Straight Connector 8"/>
          <p:cNvCxnSpPr>
            <a:cxnSpLocks/>
          </p:cNvCxnSpPr>
          <p:nvPr userDrawn="1"/>
        </p:nvCxnSpPr>
        <p:spPr>
          <a:xfrm flipH="1">
            <a:off x="1866900" y="6543676"/>
            <a:ext cx="8428119" cy="0"/>
          </a:xfrm>
          <a:prstGeom prst="line">
            <a:avLst/>
          </a:prstGeom>
          <a:ln>
            <a:solidFill>
              <a:srgbClr val="455473"/>
            </a:solidFill>
            <a:prstDash val="dash"/>
          </a:ln>
        </p:spPr>
        <p:style>
          <a:lnRef idx="1">
            <a:schemeClr val="accent1"/>
          </a:lnRef>
          <a:fillRef idx="0">
            <a:schemeClr val="accent1"/>
          </a:fillRef>
          <a:effectRef idx="0">
            <a:schemeClr val="accent1"/>
          </a:effectRef>
          <a:fontRef idx="minor">
            <a:schemeClr val="tx1"/>
          </a:fontRef>
        </p:style>
      </p:cxnSp>
      <p:sp>
        <p:nvSpPr>
          <p:cNvPr id="1048989" name="TextBox 9"/>
          <p:cNvSpPr txBox="1"/>
          <p:nvPr userDrawn="1"/>
        </p:nvSpPr>
        <p:spPr>
          <a:xfrm>
            <a:off x="11252200" y="6438640"/>
            <a:ext cx="406400" cy="184666"/>
          </a:xfrm>
          <a:prstGeom prst="rect">
            <a:avLst/>
          </a:prstGeom>
          <a:noFill/>
        </p:spPr>
        <p:txBody>
          <a:bodyPr wrap="square" lIns="0" tIns="0" rIns="0" bIns="0" rtlCol="0" anchor="ctr">
            <a:spAutoFit/>
          </a:bodyPr>
          <a:lstStyle/>
          <a:p>
            <a:pPr algn="ctr"/>
            <a:r>
              <a:rPr lang="en-US" sz="1200" b="1" dirty="0">
                <a:solidFill>
                  <a:srgbClr val="44546A"/>
                </a:solidFill>
                <a:latin typeface="Segoe UI" panose="020B0502040204020203" pitchFamily="34" charset="0"/>
                <a:cs typeface="Segoe UI" panose="020B0502040204020203" pitchFamily="34" charset="0"/>
              </a:rPr>
              <a:t>0</a:t>
            </a:r>
            <a:fld id="{40876BFF-1584-4FA6-A406-00684317F9C8}" type="slidenum">
              <a:rPr lang="en-US" sz="1200" b="1" smtClean="0">
                <a:solidFill>
                  <a:srgbClr val="44546A"/>
                </a:solidFill>
                <a:latin typeface="Segoe UI" panose="020B0502040204020203" pitchFamily="34" charset="0"/>
                <a:cs typeface="Segoe UI" panose="020B0502040204020203" pitchFamily="34" charset="0"/>
              </a:rPr>
              <a:t>‹#›</a:t>
            </a:fld>
            <a:endParaRPr lang="en-US" sz="1200" b="1" dirty="0">
              <a:solidFill>
                <a:srgbClr val="44546A"/>
              </a:solidFill>
              <a:latin typeface="Segoe UI" panose="020B0502040204020203" pitchFamily="34" charset="0"/>
              <a:cs typeface="Segoe UI" panose="020B0502040204020203" pitchFamily="34" charset="0"/>
            </a:endParaRPr>
          </a:p>
        </p:txBody>
      </p:sp>
      <p:sp>
        <p:nvSpPr>
          <p:cNvPr id="1048990" name="TextBox 10"/>
          <p:cNvSpPr txBox="1"/>
          <p:nvPr userDrawn="1"/>
        </p:nvSpPr>
        <p:spPr>
          <a:xfrm>
            <a:off x="10325100" y="6454029"/>
            <a:ext cx="618962" cy="153888"/>
          </a:xfrm>
          <a:prstGeom prst="rect">
            <a:avLst/>
          </a:prstGeom>
          <a:noFill/>
        </p:spPr>
        <p:txBody>
          <a:bodyPr wrap="square" lIns="0" tIns="0" rIns="0" bIns="0" rtlCol="0" anchor="ctr">
            <a:spAutoFit/>
          </a:bodyPr>
          <a:lstStyle/>
          <a:p>
            <a:pPr algn="r"/>
            <a:r>
              <a:rPr lang="en-US" sz="1000" b="1" dirty="0">
                <a:solidFill>
                  <a:schemeClr val="tx2">
                    <a:lumMod val="20000"/>
                    <a:lumOff val="80000"/>
                  </a:schemeClr>
                </a:solidFill>
                <a:latin typeface="Segoe UI" panose="020B0502040204020203" pitchFamily="34" charset="0"/>
                <a:cs typeface="Segoe UI" panose="020B0502040204020203" pitchFamily="34" charset="0"/>
              </a:rPr>
              <a:t>P A G E</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1048965"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ID"/>
          </a:p>
        </p:txBody>
      </p:sp>
      <p:sp>
        <p:nvSpPr>
          <p:cNvPr id="1048966"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1048997" name="Title 1"/>
          <p:cNvSpPr>
            <a:spLocks noGrp="1"/>
          </p:cNvSpPr>
          <p:nvPr>
            <p:ph type="title"/>
          </p:nvPr>
        </p:nvSpPr>
        <p:spPr/>
        <p:txBody>
          <a:bodyPr/>
          <a:lstStyle/>
          <a:p>
            <a:r>
              <a:rPr lang="en-US"/>
              <a:t>Click to edit Master title style</a:t>
            </a:r>
            <a:endParaRPr lang="en-ID"/>
          </a:p>
        </p:txBody>
      </p:sp>
      <p:sp>
        <p:nvSpPr>
          <p:cNvPr id="1048998"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1048999"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1049000" name="TextBox 25"/>
          <p:cNvSpPr txBox="1"/>
          <p:nvPr userDrawn="1"/>
        </p:nvSpPr>
        <p:spPr>
          <a:xfrm rot="16200000">
            <a:off x="11544219" y="5965265"/>
            <a:ext cx="525580" cy="169277"/>
          </a:xfrm>
          <a:prstGeom prst="rect">
            <a:avLst/>
          </a:prstGeom>
          <a:noFill/>
        </p:spPr>
        <p:txBody>
          <a:bodyPr wrap="square" lIns="0" tIns="0" rIns="0" bIns="0" rtlCol="0" anchor="ctr">
            <a:spAutoFit/>
          </a:bodyPr>
          <a:lstStyle/>
          <a:p>
            <a:pPr algn="l"/>
            <a:r>
              <a:rPr lang="en-US" sz="1100" b="1" dirty="0">
                <a:solidFill>
                  <a:srgbClr val="B5C0CF"/>
                </a:solidFill>
                <a:latin typeface="Segoe UI" panose="020B0502040204020203" pitchFamily="34" charset="0"/>
                <a:cs typeface="Segoe UI" panose="020B0502040204020203" pitchFamily="34" charset="0"/>
              </a:rPr>
              <a:t>P A G E</a:t>
            </a:r>
          </a:p>
        </p:txBody>
      </p:sp>
      <p:cxnSp>
        <p:nvCxnSpPr>
          <p:cNvPr id="3145774" name="Straight Connector 26"/>
          <p:cNvCxnSpPr>
            <a:cxnSpLocks/>
          </p:cNvCxnSpPr>
          <p:nvPr userDrawn="1"/>
        </p:nvCxnSpPr>
        <p:spPr>
          <a:xfrm>
            <a:off x="11807009" y="1841905"/>
            <a:ext cx="0" cy="2981319"/>
          </a:xfrm>
          <a:prstGeom prst="line">
            <a:avLst/>
          </a:prstGeom>
          <a:ln>
            <a:solidFill>
              <a:srgbClr val="455473"/>
            </a:solidFill>
            <a:prstDash val="dash"/>
          </a:ln>
        </p:spPr>
        <p:style>
          <a:lnRef idx="1">
            <a:schemeClr val="accent1"/>
          </a:lnRef>
          <a:fillRef idx="0">
            <a:schemeClr val="accent1"/>
          </a:fillRef>
          <a:effectRef idx="0">
            <a:schemeClr val="accent1"/>
          </a:effectRef>
          <a:fontRef idx="minor">
            <a:schemeClr val="tx1"/>
          </a:fontRef>
        </p:style>
      </p:cxnSp>
      <p:sp>
        <p:nvSpPr>
          <p:cNvPr id="1049001" name="Rectangle: Rounded Corners 27"/>
          <p:cNvSpPr/>
          <p:nvPr userDrawn="1"/>
        </p:nvSpPr>
        <p:spPr>
          <a:xfrm>
            <a:off x="11658603" y="5040898"/>
            <a:ext cx="296812" cy="603731"/>
          </a:xfrm>
          <a:prstGeom prst="roundRect">
            <a:avLst>
              <a:gd name="adj" fmla="val 50000"/>
            </a:avLst>
          </a:prstGeom>
          <a:gradFill flip="none" rotWithShape="1">
            <a:gsLst>
              <a:gs pos="0">
                <a:srgbClr val="F2C84B"/>
              </a:gs>
              <a:gs pos="100000">
                <a:srgbClr val="D49548"/>
              </a:gs>
            </a:gsLst>
            <a:lin ang="2700000" scaled="1"/>
          </a:gradFill>
          <a:ln w="9525">
            <a:noFill/>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ID" dirty="0"/>
          </a:p>
        </p:txBody>
      </p:sp>
      <p:sp>
        <p:nvSpPr>
          <p:cNvPr id="1049002" name="TextBox 28"/>
          <p:cNvSpPr txBox="1"/>
          <p:nvPr userDrawn="1"/>
        </p:nvSpPr>
        <p:spPr>
          <a:xfrm>
            <a:off x="11658600" y="5242289"/>
            <a:ext cx="296818" cy="184666"/>
          </a:xfrm>
          <a:prstGeom prst="rect">
            <a:avLst/>
          </a:prstGeom>
          <a:noFill/>
        </p:spPr>
        <p:txBody>
          <a:bodyPr wrap="square" lIns="0" tIns="0" rIns="0" bIns="0" rtlCol="0">
            <a:spAutoFit/>
          </a:bodyPr>
          <a:lstStyle/>
          <a:p>
            <a:pPr algn="ctr"/>
            <a:r>
              <a:rPr lang="en-US" sz="1200" b="1" dirty="0">
                <a:solidFill>
                  <a:srgbClr val="44546A"/>
                </a:solidFill>
                <a:latin typeface="Segoe UI" panose="020B0502040204020203" pitchFamily="34" charset="0"/>
                <a:cs typeface="Segoe UI" panose="020B0502040204020203" pitchFamily="34" charset="0"/>
              </a:rPr>
              <a:t>0</a:t>
            </a:r>
            <a:fld id="{40876BFF-1584-4FA6-A406-00684317F9C8}" type="slidenum">
              <a:rPr lang="en-US" sz="1200" b="1" smtClean="0">
                <a:solidFill>
                  <a:srgbClr val="44546A"/>
                </a:solidFill>
                <a:latin typeface="Segoe UI" panose="020B0502040204020203" pitchFamily="34" charset="0"/>
                <a:cs typeface="Segoe UI" panose="020B0502040204020203" pitchFamily="34" charset="0"/>
              </a:rPr>
              <a:t>‹#›</a:t>
            </a:fld>
            <a:endParaRPr lang="en-US" sz="1200" b="1" dirty="0">
              <a:solidFill>
                <a:srgbClr val="44546A"/>
              </a:solidFill>
              <a:latin typeface="Segoe UI" panose="020B0502040204020203" pitchFamily="34" charset="0"/>
              <a:cs typeface="Segoe UI" panose="020B0502040204020203" pitchFamily="34" charset="0"/>
            </a:endParaRPr>
          </a:p>
        </p:txBody>
      </p:sp>
      <p:sp>
        <p:nvSpPr>
          <p:cNvPr id="1049003" name="TextBox 29"/>
          <p:cNvSpPr txBox="1"/>
          <p:nvPr userDrawn="1"/>
        </p:nvSpPr>
        <p:spPr>
          <a:xfrm rot="16200000">
            <a:off x="11172009" y="915486"/>
            <a:ext cx="1270000" cy="169277"/>
          </a:xfrm>
          <a:prstGeom prst="rect">
            <a:avLst/>
          </a:prstGeom>
          <a:noFill/>
        </p:spPr>
        <p:txBody>
          <a:bodyPr wrap="square" lIns="0" tIns="0" rIns="0" bIns="0" rtlCol="0" anchor="ctr">
            <a:spAutoFit/>
          </a:bodyPr>
          <a:lstStyle/>
          <a:p>
            <a:pPr algn="l"/>
            <a:r>
              <a:rPr lang="en-US" sz="1100" dirty="0">
                <a:solidFill>
                  <a:srgbClr val="B5C0CF"/>
                </a:solidFill>
                <a:latin typeface="Segoe UI Light" panose="020B0502040204020203" pitchFamily="34" charset="0"/>
                <a:cs typeface="Segoe UI Light" panose="020B0502040204020203" pitchFamily="34" charset="0"/>
              </a:rPr>
              <a:t>Gear Presentation</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48967" name="Title 1"/>
          <p:cNvSpPr>
            <a:spLocks noGrp="1"/>
          </p:cNvSpPr>
          <p:nvPr>
            <p:ph type="title"/>
          </p:nvPr>
        </p:nvSpPr>
        <p:spPr>
          <a:xfrm>
            <a:off x="839788" y="365125"/>
            <a:ext cx="10515600" cy="1325563"/>
          </a:xfrm>
        </p:spPr>
        <p:txBody>
          <a:bodyPr/>
          <a:lstStyle/>
          <a:p>
            <a:r>
              <a:rPr lang="en-US"/>
              <a:t>Click to edit Master title style</a:t>
            </a:r>
            <a:endParaRPr lang="en-ID"/>
          </a:p>
        </p:txBody>
      </p:sp>
      <p:sp>
        <p:nvSpPr>
          <p:cNvPr id="1048968"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48969"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1048970"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48971"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1048972" name="TextBox 30"/>
          <p:cNvSpPr txBox="1"/>
          <p:nvPr userDrawn="1"/>
        </p:nvSpPr>
        <p:spPr>
          <a:xfrm rot="16200000">
            <a:off x="11544219" y="5965265"/>
            <a:ext cx="525580" cy="169277"/>
          </a:xfrm>
          <a:prstGeom prst="rect">
            <a:avLst/>
          </a:prstGeom>
          <a:noFill/>
        </p:spPr>
        <p:txBody>
          <a:bodyPr wrap="square" lIns="0" tIns="0" rIns="0" bIns="0" rtlCol="0" anchor="ctr">
            <a:spAutoFit/>
          </a:bodyPr>
          <a:lstStyle/>
          <a:p>
            <a:pPr algn="l"/>
            <a:r>
              <a:rPr lang="en-US" sz="1100" b="1" dirty="0">
                <a:solidFill>
                  <a:srgbClr val="B5C0CF"/>
                </a:solidFill>
                <a:latin typeface="Segoe UI" panose="020B0502040204020203" pitchFamily="34" charset="0"/>
                <a:cs typeface="Segoe UI" panose="020B0502040204020203" pitchFamily="34" charset="0"/>
              </a:rPr>
              <a:t>P A G E</a:t>
            </a:r>
          </a:p>
        </p:txBody>
      </p:sp>
      <p:cxnSp>
        <p:nvCxnSpPr>
          <p:cNvPr id="3145771" name="Straight Connector 31"/>
          <p:cNvCxnSpPr>
            <a:cxnSpLocks/>
          </p:cNvCxnSpPr>
          <p:nvPr userDrawn="1"/>
        </p:nvCxnSpPr>
        <p:spPr>
          <a:xfrm>
            <a:off x="11807009" y="1841905"/>
            <a:ext cx="0" cy="2981319"/>
          </a:xfrm>
          <a:prstGeom prst="line">
            <a:avLst/>
          </a:prstGeom>
          <a:ln>
            <a:solidFill>
              <a:srgbClr val="455473"/>
            </a:solidFill>
            <a:prstDash val="dash"/>
          </a:ln>
        </p:spPr>
        <p:style>
          <a:lnRef idx="1">
            <a:schemeClr val="accent1"/>
          </a:lnRef>
          <a:fillRef idx="0">
            <a:schemeClr val="accent1"/>
          </a:fillRef>
          <a:effectRef idx="0">
            <a:schemeClr val="accent1"/>
          </a:effectRef>
          <a:fontRef idx="minor">
            <a:schemeClr val="tx1"/>
          </a:fontRef>
        </p:style>
      </p:cxnSp>
      <p:sp>
        <p:nvSpPr>
          <p:cNvPr id="1048973" name="Rectangle: Rounded Corners 32"/>
          <p:cNvSpPr/>
          <p:nvPr userDrawn="1"/>
        </p:nvSpPr>
        <p:spPr>
          <a:xfrm>
            <a:off x="11658603" y="5040898"/>
            <a:ext cx="296812" cy="603731"/>
          </a:xfrm>
          <a:prstGeom prst="roundRect">
            <a:avLst>
              <a:gd name="adj" fmla="val 50000"/>
            </a:avLst>
          </a:prstGeom>
          <a:gradFill flip="none" rotWithShape="1">
            <a:gsLst>
              <a:gs pos="0">
                <a:srgbClr val="F2C84B"/>
              </a:gs>
              <a:gs pos="100000">
                <a:srgbClr val="D49548"/>
              </a:gs>
            </a:gsLst>
            <a:lin ang="2700000" scaled="1"/>
          </a:gradFill>
          <a:ln w="9525">
            <a:noFill/>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ID" dirty="0"/>
          </a:p>
        </p:txBody>
      </p:sp>
      <p:sp>
        <p:nvSpPr>
          <p:cNvPr id="1048974" name="TextBox 33"/>
          <p:cNvSpPr txBox="1"/>
          <p:nvPr userDrawn="1"/>
        </p:nvSpPr>
        <p:spPr>
          <a:xfrm>
            <a:off x="11658600" y="5242289"/>
            <a:ext cx="296818" cy="184666"/>
          </a:xfrm>
          <a:prstGeom prst="rect">
            <a:avLst/>
          </a:prstGeom>
          <a:noFill/>
        </p:spPr>
        <p:txBody>
          <a:bodyPr wrap="square" lIns="0" tIns="0" rIns="0" bIns="0" rtlCol="0">
            <a:spAutoFit/>
          </a:bodyPr>
          <a:lstStyle/>
          <a:p>
            <a:pPr algn="ctr"/>
            <a:r>
              <a:rPr lang="en-US" sz="1200" b="1" dirty="0">
                <a:solidFill>
                  <a:srgbClr val="44546A"/>
                </a:solidFill>
                <a:latin typeface="Segoe UI" panose="020B0502040204020203" pitchFamily="34" charset="0"/>
                <a:cs typeface="Segoe UI" panose="020B0502040204020203" pitchFamily="34" charset="0"/>
              </a:rPr>
              <a:t>0</a:t>
            </a:r>
            <a:fld id="{40876BFF-1584-4FA6-A406-00684317F9C8}" type="slidenum">
              <a:rPr lang="en-US" sz="1200" b="1" smtClean="0">
                <a:solidFill>
                  <a:srgbClr val="44546A"/>
                </a:solidFill>
                <a:latin typeface="Segoe UI" panose="020B0502040204020203" pitchFamily="34" charset="0"/>
                <a:cs typeface="Segoe UI" panose="020B0502040204020203" pitchFamily="34" charset="0"/>
              </a:rPr>
              <a:t>‹#›</a:t>
            </a:fld>
            <a:endParaRPr lang="en-US" sz="1200" b="1" dirty="0">
              <a:solidFill>
                <a:srgbClr val="44546A"/>
              </a:solidFill>
              <a:latin typeface="Segoe UI" panose="020B0502040204020203" pitchFamily="34" charset="0"/>
              <a:cs typeface="Segoe UI" panose="020B0502040204020203" pitchFamily="34" charset="0"/>
            </a:endParaRPr>
          </a:p>
        </p:txBody>
      </p:sp>
      <p:sp>
        <p:nvSpPr>
          <p:cNvPr id="1048975" name="TextBox 34"/>
          <p:cNvSpPr txBox="1"/>
          <p:nvPr userDrawn="1"/>
        </p:nvSpPr>
        <p:spPr>
          <a:xfrm rot="16200000">
            <a:off x="11172009" y="915486"/>
            <a:ext cx="1270000" cy="169277"/>
          </a:xfrm>
          <a:prstGeom prst="rect">
            <a:avLst/>
          </a:prstGeom>
          <a:noFill/>
        </p:spPr>
        <p:txBody>
          <a:bodyPr wrap="square" lIns="0" tIns="0" rIns="0" bIns="0" rtlCol="0" anchor="ctr">
            <a:spAutoFit/>
          </a:bodyPr>
          <a:lstStyle/>
          <a:p>
            <a:pPr algn="l"/>
            <a:r>
              <a:rPr lang="en-US" sz="1100" dirty="0">
                <a:solidFill>
                  <a:srgbClr val="B5C0CF"/>
                </a:solidFill>
                <a:latin typeface="Segoe UI Light" panose="020B0502040204020203" pitchFamily="34" charset="0"/>
                <a:cs typeface="Segoe UI Light" panose="020B0502040204020203" pitchFamily="34" charset="0"/>
              </a:rPr>
              <a:t>Gear Presentation</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1048949" name="Title 1"/>
          <p:cNvSpPr>
            <a:spLocks noGrp="1"/>
          </p:cNvSpPr>
          <p:nvPr>
            <p:ph type="title"/>
          </p:nvPr>
        </p:nvSpPr>
        <p:spPr/>
        <p:txBody>
          <a:bodyPr/>
          <a:lstStyle/>
          <a:p>
            <a:r>
              <a:rPr lang="en-US"/>
              <a:t>Click to edit Master title style</a:t>
            </a:r>
            <a:endParaRPr lang="en-ID"/>
          </a:p>
        </p:txBody>
      </p:sp>
      <p:sp>
        <p:nvSpPr>
          <p:cNvPr id="1048950" name="Rectangle: Top Corners Rounded 5"/>
          <p:cNvSpPr/>
          <p:nvPr userDrawn="1"/>
        </p:nvSpPr>
        <p:spPr>
          <a:xfrm>
            <a:off x="11252200" y="6254269"/>
            <a:ext cx="406400" cy="603731"/>
          </a:xfrm>
          <a:prstGeom prst="round2SameRect">
            <a:avLst>
              <a:gd name="adj1" fmla="val 50000"/>
              <a:gd name="adj2" fmla="val 0"/>
            </a:avLst>
          </a:prstGeom>
          <a:gradFill flip="none" rotWithShape="1">
            <a:gsLst>
              <a:gs pos="0">
                <a:srgbClr val="F2C84B"/>
              </a:gs>
              <a:gs pos="100000">
                <a:srgbClr val="D49548"/>
              </a:gs>
            </a:gsLst>
            <a:lin ang="2700000" scaled="1"/>
          </a:gradFill>
          <a:ln w="9525">
            <a:noFill/>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ID" dirty="0"/>
          </a:p>
        </p:txBody>
      </p:sp>
      <p:sp>
        <p:nvSpPr>
          <p:cNvPr id="1048951" name="TextBox 6"/>
          <p:cNvSpPr txBox="1"/>
          <p:nvPr userDrawn="1"/>
        </p:nvSpPr>
        <p:spPr>
          <a:xfrm>
            <a:off x="533400" y="6438640"/>
            <a:ext cx="1333500" cy="184666"/>
          </a:xfrm>
          <a:prstGeom prst="rect">
            <a:avLst/>
          </a:prstGeom>
          <a:noFill/>
        </p:spPr>
        <p:txBody>
          <a:bodyPr wrap="square" lIns="0" tIns="0" rIns="0" bIns="0" rtlCol="0" anchor="ctr">
            <a:spAutoFit/>
          </a:bodyPr>
          <a:lstStyle/>
          <a:p>
            <a:pPr algn="l"/>
            <a:r>
              <a:rPr lang="en-US" sz="1200" dirty="0">
                <a:solidFill>
                  <a:srgbClr val="B5C0CF"/>
                </a:solidFill>
                <a:latin typeface="Segoe UI Light" panose="020B0502040204020203" pitchFamily="34" charset="0"/>
                <a:cs typeface="Segoe UI Light" panose="020B0502040204020203" pitchFamily="34" charset="0"/>
              </a:rPr>
              <a:t>Gear Presentation</a:t>
            </a:r>
          </a:p>
        </p:txBody>
      </p:sp>
      <p:cxnSp>
        <p:nvCxnSpPr>
          <p:cNvPr id="3145770" name="Straight Connector 7"/>
          <p:cNvCxnSpPr>
            <a:cxnSpLocks/>
          </p:cNvCxnSpPr>
          <p:nvPr userDrawn="1"/>
        </p:nvCxnSpPr>
        <p:spPr>
          <a:xfrm flipH="1">
            <a:off x="1866900" y="6543676"/>
            <a:ext cx="8428119" cy="0"/>
          </a:xfrm>
          <a:prstGeom prst="line">
            <a:avLst/>
          </a:prstGeom>
          <a:ln>
            <a:solidFill>
              <a:srgbClr val="455473"/>
            </a:solidFill>
            <a:prstDash val="dash"/>
          </a:ln>
        </p:spPr>
        <p:style>
          <a:lnRef idx="1">
            <a:schemeClr val="accent1"/>
          </a:lnRef>
          <a:fillRef idx="0">
            <a:schemeClr val="accent1"/>
          </a:fillRef>
          <a:effectRef idx="0">
            <a:schemeClr val="accent1"/>
          </a:effectRef>
          <a:fontRef idx="minor">
            <a:schemeClr val="tx1"/>
          </a:fontRef>
        </p:style>
      </p:cxnSp>
      <p:sp>
        <p:nvSpPr>
          <p:cNvPr id="1048952" name="TextBox 8"/>
          <p:cNvSpPr txBox="1"/>
          <p:nvPr userDrawn="1"/>
        </p:nvSpPr>
        <p:spPr>
          <a:xfrm>
            <a:off x="11252200" y="6438640"/>
            <a:ext cx="406400" cy="184666"/>
          </a:xfrm>
          <a:prstGeom prst="rect">
            <a:avLst/>
          </a:prstGeom>
          <a:noFill/>
        </p:spPr>
        <p:txBody>
          <a:bodyPr wrap="square" lIns="0" tIns="0" rIns="0" bIns="0" rtlCol="0" anchor="ctr">
            <a:spAutoFit/>
          </a:bodyPr>
          <a:lstStyle/>
          <a:p>
            <a:pPr algn="ctr"/>
            <a:r>
              <a:rPr lang="en-US" sz="1200" b="1" dirty="0">
                <a:solidFill>
                  <a:srgbClr val="44546A"/>
                </a:solidFill>
                <a:latin typeface="Segoe UI" panose="020B0502040204020203" pitchFamily="34" charset="0"/>
                <a:cs typeface="Segoe UI" panose="020B0502040204020203" pitchFamily="34" charset="0"/>
              </a:rPr>
              <a:t>0</a:t>
            </a:r>
            <a:fld id="{40876BFF-1584-4FA6-A406-00684317F9C8}" type="slidenum">
              <a:rPr lang="en-US" sz="1200" b="1" smtClean="0">
                <a:solidFill>
                  <a:srgbClr val="44546A"/>
                </a:solidFill>
                <a:latin typeface="Segoe UI" panose="020B0502040204020203" pitchFamily="34" charset="0"/>
                <a:cs typeface="Segoe UI" panose="020B0502040204020203" pitchFamily="34" charset="0"/>
              </a:rPr>
              <a:t>‹#›</a:t>
            </a:fld>
            <a:endParaRPr lang="en-US" sz="1200" b="1" dirty="0">
              <a:solidFill>
                <a:srgbClr val="44546A"/>
              </a:solidFill>
              <a:latin typeface="Segoe UI" panose="020B0502040204020203" pitchFamily="34" charset="0"/>
              <a:cs typeface="Segoe UI" panose="020B0502040204020203" pitchFamily="34" charset="0"/>
            </a:endParaRPr>
          </a:p>
        </p:txBody>
      </p:sp>
      <p:sp>
        <p:nvSpPr>
          <p:cNvPr id="1048953" name="TextBox 9"/>
          <p:cNvSpPr txBox="1"/>
          <p:nvPr userDrawn="1"/>
        </p:nvSpPr>
        <p:spPr>
          <a:xfrm>
            <a:off x="10325100" y="6454029"/>
            <a:ext cx="618962" cy="153888"/>
          </a:xfrm>
          <a:prstGeom prst="rect">
            <a:avLst/>
          </a:prstGeom>
          <a:noFill/>
        </p:spPr>
        <p:txBody>
          <a:bodyPr wrap="square" lIns="0" tIns="0" rIns="0" bIns="0" rtlCol="0" anchor="ctr">
            <a:spAutoFit/>
          </a:bodyPr>
          <a:lstStyle/>
          <a:p>
            <a:pPr algn="r"/>
            <a:r>
              <a:rPr lang="en-US" sz="1000" b="1" dirty="0">
                <a:solidFill>
                  <a:schemeClr val="tx2">
                    <a:lumMod val="20000"/>
                    <a:lumOff val="80000"/>
                  </a:schemeClr>
                </a:solidFill>
                <a:latin typeface="Segoe UI" panose="020B0502040204020203" pitchFamily="34" charset="0"/>
                <a:cs typeface="Segoe UI" panose="020B0502040204020203" pitchFamily="34" charset="0"/>
              </a:rPr>
              <a:t>P A G E</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1048976" name="Rectangle: Top Corners Rounded 4"/>
          <p:cNvSpPr/>
          <p:nvPr userDrawn="1"/>
        </p:nvSpPr>
        <p:spPr>
          <a:xfrm>
            <a:off x="11252200" y="6254269"/>
            <a:ext cx="406400" cy="603731"/>
          </a:xfrm>
          <a:prstGeom prst="round2SameRect">
            <a:avLst>
              <a:gd name="adj1" fmla="val 50000"/>
              <a:gd name="adj2" fmla="val 0"/>
            </a:avLst>
          </a:prstGeom>
          <a:gradFill flip="none" rotWithShape="1">
            <a:gsLst>
              <a:gs pos="0">
                <a:srgbClr val="F2C84B"/>
              </a:gs>
              <a:gs pos="100000">
                <a:srgbClr val="D49548"/>
              </a:gs>
            </a:gsLst>
            <a:lin ang="2700000" scaled="1"/>
          </a:gradFill>
          <a:ln w="9525">
            <a:noFill/>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ID" dirty="0"/>
          </a:p>
        </p:txBody>
      </p:sp>
      <p:sp>
        <p:nvSpPr>
          <p:cNvPr id="1048977" name="TextBox 5"/>
          <p:cNvSpPr txBox="1"/>
          <p:nvPr userDrawn="1"/>
        </p:nvSpPr>
        <p:spPr>
          <a:xfrm>
            <a:off x="533400" y="6438640"/>
            <a:ext cx="1333500" cy="184666"/>
          </a:xfrm>
          <a:prstGeom prst="rect">
            <a:avLst/>
          </a:prstGeom>
          <a:noFill/>
        </p:spPr>
        <p:txBody>
          <a:bodyPr wrap="square" lIns="0" tIns="0" rIns="0" bIns="0" rtlCol="0" anchor="ctr">
            <a:spAutoFit/>
          </a:bodyPr>
          <a:lstStyle/>
          <a:p>
            <a:pPr algn="l"/>
            <a:r>
              <a:rPr lang="en-US" sz="1200" dirty="0">
                <a:solidFill>
                  <a:srgbClr val="B5C0CF"/>
                </a:solidFill>
                <a:latin typeface="Segoe UI Light" panose="020B0502040204020203" pitchFamily="34" charset="0"/>
                <a:cs typeface="Segoe UI Light" panose="020B0502040204020203" pitchFamily="34" charset="0"/>
              </a:rPr>
              <a:t>Gear Presentation</a:t>
            </a:r>
          </a:p>
        </p:txBody>
      </p:sp>
      <p:cxnSp>
        <p:nvCxnSpPr>
          <p:cNvPr id="3145772" name="Straight Connector 6"/>
          <p:cNvCxnSpPr>
            <a:cxnSpLocks/>
          </p:cNvCxnSpPr>
          <p:nvPr userDrawn="1"/>
        </p:nvCxnSpPr>
        <p:spPr>
          <a:xfrm flipH="1">
            <a:off x="1866900" y="6543676"/>
            <a:ext cx="8428119" cy="0"/>
          </a:xfrm>
          <a:prstGeom prst="line">
            <a:avLst/>
          </a:prstGeom>
          <a:ln>
            <a:solidFill>
              <a:srgbClr val="455473"/>
            </a:solidFill>
            <a:prstDash val="dash"/>
          </a:ln>
        </p:spPr>
        <p:style>
          <a:lnRef idx="1">
            <a:schemeClr val="accent1"/>
          </a:lnRef>
          <a:fillRef idx="0">
            <a:schemeClr val="accent1"/>
          </a:fillRef>
          <a:effectRef idx="0">
            <a:schemeClr val="accent1"/>
          </a:effectRef>
          <a:fontRef idx="minor">
            <a:schemeClr val="tx1"/>
          </a:fontRef>
        </p:style>
      </p:cxnSp>
      <p:sp>
        <p:nvSpPr>
          <p:cNvPr id="1048978" name="TextBox 7"/>
          <p:cNvSpPr txBox="1"/>
          <p:nvPr userDrawn="1"/>
        </p:nvSpPr>
        <p:spPr>
          <a:xfrm>
            <a:off x="11252200" y="6438640"/>
            <a:ext cx="406400" cy="184666"/>
          </a:xfrm>
          <a:prstGeom prst="rect">
            <a:avLst/>
          </a:prstGeom>
          <a:noFill/>
        </p:spPr>
        <p:txBody>
          <a:bodyPr wrap="square" lIns="0" tIns="0" rIns="0" bIns="0" rtlCol="0" anchor="ctr">
            <a:spAutoFit/>
          </a:bodyPr>
          <a:lstStyle/>
          <a:p>
            <a:pPr algn="ctr"/>
            <a:fld id="{40876BFF-1584-4FA6-A406-00684317F9C8}" type="slidenum">
              <a:rPr lang="en-US" sz="1200" b="1" smtClean="0">
                <a:solidFill>
                  <a:srgbClr val="44546A"/>
                </a:solidFill>
                <a:latin typeface="Segoe UI" panose="020B0502040204020203" pitchFamily="34" charset="0"/>
                <a:cs typeface="Segoe UI" panose="020B0502040204020203" pitchFamily="34" charset="0"/>
              </a:rPr>
              <a:t>‹#›</a:t>
            </a:fld>
            <a:endParaRPr lang="en-US" sz="1200" b="1" dirty="0">
              <a:solidFill>
                <a:srgbClr val="44546A"/>
              </a:solidFill>
              <a:latin typeface="Segoe UI" panose="020B0502040204020203" pitchFamily="34" charset="0"/>
              <a:cs typeface="Segoe UI" panose="020B0502040204020203" pitchFamily="34" charset="0"/>
            </a:endParaRPr>
          </a:p>
        </p:txBody>
      </p:sp>
      <p:sp>
        <p:nvSpPr>
          <p:cNvPr id="1048979" name="TextBox 8"/>
          <p:cNvSpPr txBox="1"/>
          <p:nvPr userDrawn="1"/>
        </p:nvSpPr>
        <p:spPr>
          <a:xfrm>
            <a:off x="10325100" y="6454029"/>
            <a:ext cx="618962" cy="153888"/>
          </a:xfrm>
          <a:prstGeom prst="rect">
            <a:avLst/>
          </a:prstGeom>
          <a:noFill/>
        </p:spPr>
        <p:txBody>
          <a:bodyPr wrap="square" lIns="0" tIns="0" rIns="0" bIns="0" rtlCol="0" anchor="ctr">
            <a:spAutoFit/>
          </a:bodyPr>
          <a:lstStyle/>
          <a:p>
            <a:pPr algn="r"/>
            <a:r>
              <a:rPr lang="en-US" sz="1000" b="1" dirty="0">
                <a:solidFill>
                  <a:schemeClr val="tx2">
                    <a:lumMod val="20000"/>
                    <a:lumOff val="80000"/>
                  </a:schemeClr>
                </a:solidFill>
                <a:latin typeface="Segoe UI" panose="020B0502040204020203" pitchFamily="34" charset="0"/>
                <a:cs typeface="Segoe UI" panose="020B0502040204020203" pitchFamily="34" charset="0"/>
              </a:rPr>
              <a:t>P A G E</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1049004" name="TextBox 27"/>
          <p:cNvSpPr txBox="1"/>
          <p:nvPr userDrawn="1"/>
        </p:nvSpPr>
        <p:spPr>
          <a:xfrm rot="16200000">
            <a:off x="11544219" y="5965265"/>
            <a:ext cx="525580" cy="169277"/>
          </a:xfrm>
          <a:prstGeom prst="rect">
            <a:avLst/>
          </a:prstGeom>
          <a:noFill/>
        </p:spPr>
        <p:txBody>
          <a:bodyPr wrap="square" lIns="0" tIns="0" rIns="0" bIns="0" rtlCol="0" anchor="ctr">
            <a:spAutoFit/>
          </a:bodyPr>
          <a:lstStyle/>
          <a:p>
            <a:pPr algn="l"/>
            <a:r>
              <a:rPr lang="en-US" sz="1100" b="1" dirty="0">
                <a:solidFill>
                  <a:srgbClr val="B5C0CF"/>
                </a:solidFill>
                <a:latin typeface="Segoe UI" panose="020B0502040204020203" pitchFamily="34" charset="0"/>
                <a:cs typeface="Segoe UI" panose="020B0502040204020203" pitchFamily="34" charset="0"/>
              </a:rPr>
              <a:t>P A G E</a:t>
            </a:r>
          </a:p>
        </p:txBody>
      </p:sp>
      <p:cxnSp>
        <p:nvCxnSpPr>
          <p:cNvPr id="3145775" name="Straight Connector 28"/>
          <p:cNvCxnSpPr>
            <a:cxnSpLocks/>
          </p:cNvCxnSpPr>
          <p:nvPr userDrawn="1"/>
        </p:nvCxnSpPr>
        <p:spPr>
          <a:xfrm>
            <a:off x="11807009" y="1841905"/>
            <a:ext cx="0" cy="2981319"/>
          </a:xfrm>
          <a:prstGeom prst="line">
            <a:avLst/>
          </a:prstGeom>
          <a:ln>
            <a:solidFill>
              <a:srgbClr val="455473"/>
            </a:solidFill>
            <a:prstDash val="dash"/>
          </a:ln>
        </p:spPr>
        <p:style>
          <a:lnRef idx="1">
            <a:schemeClr val="accent1"/>
          </a:lnRef>
          <a:fillRef idx="0">
            <a:schemeClr val="accent1"/>
          </a:fillRef>
          <a:effectRef idx="0">
            <a:schemeClr val="accent1"/>
          </a:effectRef>
          <a:fontRef idx="minor">
            <a:schemeClr val="tx1"/>
          </a:fontRef>
        </p:style>
      </p:cxnSp>
      <p:sp>
        <p:nvSpPr>
          <p:cNvPr id="1049005" name="Rectangle: Rounded Corners 29"/>
          <p:cNvSpPr/>
          <p:nvPr userDrawn="1"/>
        </p:nvSpPr>
        <p:spPr>
          <a:xfrm>
            <a:off x="11658603" y="5040898"/>
            <a:ext cx="296812" cy="603731"/>
          </a:xfrm>
          <a:prstGeom prst="roundRect">
            <a:avLst>
              <a:gd name="adj" fmla="val 50000"/>
            </a:avLst>
          </a:prstGeom>
          <a:gradFill flip="none" rotWithShape="1">
            <a:gsLst>
              <a:gs pos="0">
                <a:srgbClr val="F2C84B"/>
              </a:gs>
              <a:gs pos="100000">
                <a:srgbClr val="D49548"/>
              </a:gs>
            </a:gsLst>
            <a:lin ang="2700000" scaled="1"/>
          </a:gradFill>
          <a:ln w="9525">
            <a:noFill/>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ID" dirty="0"/>
          </a:p>
        </p:txBody>
      </p:sp>
      <p:sp>
        <p:nvSpPr>
          <p:cNvPr id="1049006" name="TextBox 30"/>
          <p:cNvSpPr txBox="1"/>
          <p:nvPr userDrawn="1"/>
        </p:nvSpPr>
        <p:spPr>
          <a:xfrm>
            <a:off x="11658600" y="5242289"/>
            <a:ext cx="296818" cy="184666"/>
          </a:xfrm>
          <a:prstGeom prst="rect">
            <a:avLst/>
          </a:prstGeom>
          <a:noFill/>
        </p:spPr>
        <p:txBody>
          <a:bodyPr wrap="square" lIns="0" tIns="0" rIns="0" bIns="0" rtlCol="0">
            <a:spAutoFit/>
          </a:bodyPr>
          <a:lstStyle/>
          <a:p>
            <a:pPr algn="ctr"/>
            <a:r>
              <a:rPr lang="en-US" sz="1200" b="1" dirty="0">
                <a:solidFill>
                  <a:srgbClr val="44546A"/>
                </a:solidFill>
                <a:latin typeface="Segoe UI" panose="020B0502040204020203" pitchFamily="34" charset="0"/>
                <a:cs typeface="Segoe UI" panose="020B0502040204020203" pitchFamily="34" charset="0"/>
              </a:rPr>
              <a:t>0</a:t>
            </a:r>
            <a:fld id="{40876BFF-1584-4FA6-A406-00684317F9C8}" type="slidenum">
              <a:rPr lang="en-US" sz="1200" b="1" smtClean="0">
                <a:solidFill>
                  <a:srgbClr val="44546A"/>
                </a:solidFill>
                <a:latin typeface="Segoe UI" panose="020B0502040204020203" pitchFamily="34" charset="0"/>
                <a:cs typeface="Segoe UI" panose="020B0502040204020203" pitchFamily="34" charset="0"/>
              </a:rPr>
              <a:t>‹#›</a:t>
            </a:fld>
            <a:endParaRPr lang="en-US" sz="1200" b="1" dirty="0">
              <a:solidFill>
                <a:srgbClr val="44546A"/>
              </a:solidFill>
              <a:latin typeface="Segoe UI" panose="020B0502040204020203" pitchFamily="34" charset="0"/>
              <a:cs typeface="Segoe UI" panose="020B0502040204020203" pitchFamily="34" charset="0"/>
            </a:endParaRPr>
          </a:p>
        </p:txBody>
      </p:sp>
      <p:sp>
        <p:nvSpPr>
          <p:cNvPr id="1049007" name="TextBox 31"/>
          <p:cNvSpPr txBox="1"/>
          <p:nvPr userDrawn="1"/>
        </p:nvSpPr>
        <p:spPr>
          <a:xfrm rot="16200000">
            <a:off x="11172009" y="915486"/>
            <a:ext cx="1270000" cy="169277"/>
          </a:xfrm>
          <a:prstGeom prst="rect">
            <a:avLst/>
          </a:prstGeom>
          <a:noFill/>
        </p:spPr>
        <p:txBody>
          <a:bodyPr wrap="square" lIns="0" tIns="0" rIns="0" bIns="0" rtlCol="0" anchor="ctr">
            <a:spAutoFit/>
          </a:bodyPr>
          <a:lstStyle/>
          <a:p>
            <a:pPr algn="l"/>
            <a:r>
              <a:rPr lang="en-US" sz="1100" dirty="0">
                <a:solidFill>
                  <a:srgbClr val="B5C0CF"/>
                </a:solidFill>
                <a:latin typeface="Segoe UI Light" panose="020B0502040204020203" pitchFamily="34" charset="0"/>
                <a:cs typeface="Segoe UI Light" panose="020B0502040204020203" pitchFamily="34" charset="0"/>
              </a:rPr>
              <a:t>Gear Presentation</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2_Blank">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48576"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endParaRPr lang="en-ID" dirty="0"/>
          </a:p>
        </p:txBody>
      </p:sp>
      <p:sp>
        <p:nvSpPr>
          <p:cNvPr id="1048577"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D"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b="1" kern="1200">
          <a:solidFill>
            <a:schemeClr val="tx1"/>
          </a:solidFill>
          <a:latin typeface="Bahnschrift" panose="020B0502040204020203"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Bahnschrift Light" panose="020B050204020402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Bahnschrift Light" panose="020B050204020402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Bahnschrift Light" panose="020B050204020402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Bahnschrift Light" panose="020B050204020402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Bahnschrift Light" panose="020B050204020402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9.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emf"/><Relationship Id="rId1" Type="http://schemas.openxmlformats.org/officeDocument/2006/relationships/slideLayout" Target="../slideLayouts/slideLayout9.xml"/><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emf"/><Relationship Id="rId1" Type="http://schemas.openxmlformats.org/officeDocument/2006/relationships/slideLayout" Target="../slideLayouts/slideLayout9.xml"/><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emf"/><Relationship Id="rId1" Type="http://schemas.openxmlformats.org/officeDocument/2006/relationships/slideLayout" Target="../slideLayouts/slideLayout9.xml"/><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emf"/><Relationship Id="rId1" Type="http://schemas.openxmlformats.org/officeDocument/2006/relationships/slideLayout" Target="../slideLayouts/slideLayout9.xml"/><Relationship Id="rId4" Type="http://schemas.openxmlformats.org/officeDocument/2006/relationships/image" Target="../media/image3.png"/></Relationships>
</file>

<file path=ppt/slides/_rels/slide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emf"/><Relationship Id="rId1" Type="http://schemas.openxmlformats.org/officeDocument/2006/relationships/slideLayout" Target="../slideLayouts/slideLayout9.xml"/><Relationship Id="rId4" Type="http://schemas.openxmlformats.org/officeDocument/2006/relationships/image" Target="../media/image3.png"/></Relationships>
</file>

<file path=ppt/slides/_rels/slide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9.xml"/><Relationship Id="rId4" Type="http://schemas.openxmlformats.org/officeDocument/2006/relationships/image" Target="../media/image3.png"/></Relationships>
</file>

<file path=ppt/slides/_rels/slide2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emf"/><Relationship Id="rId1" Type="http://schemas.openxmlformats.org/officeDocument/2006/relationships/slideLayout" Target="../slideLayouts/slideLayout9.xml"/><Relationship Id="rId4" Type="http://schemas.openxmlformats.org/officeDocument/2006/relationships/image" Target="../media/image3.png"/></Relationships>
</file>

<file path=ppt/slides/_rels/slide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emf"/><Relationship Id="rId1" Type="http://schemas.openxmlformats.org/officeDocument/2006/relationships/slideLayout" Target="../slideLayouts/slideLayout9.xml"/><Relationship Id="rId4" Type="http://schemas.openxmlformats.org/officeDocument/2006/relationships/image" Target="../media/image3.png"/></Relationships>
</file>

<file path=ppt/slides/_rels/slide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jpeg"/><Relationship Id="rId1" Type="http://schemas.openxmlformats.org/officeDocument/2006/relationships/slideLayout" Target="../slideLayouts/slideLayout9.xml"/><Relationship Id="rId4" Type="http://schemas.openxmlformats.org/officeDocument/2006/relationships/image" Target="../media/image3.png"/></Relationships>
</file>

<file path=ppt/slides/_rels/slide2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3.png"/><Relationship Id="rId1" Type="http://schemas.openxmlformats.org/officeDocument/2006/relationships/slideLayout" Target="../slideLayouts/slideLayout9.xml"/><Relationship Id="rId4" Type="http://schemas.openxmlformats.org/officeDocument/2006/relationships/chart" Target="../charts/chart2.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3.png"/><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9.xml"/><Relationship Id="rId4" Type="http://schemas.openxmlformats.org/officeDocument/2006/relationships/image" Target="../media/image30.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emf"/><Relationship Id="rId1" Type="http://schemas.openxmlformats.org/officeDocument/2006/relationships/slideLayout" Target="../slideLayouts/slideLayout9.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emf"/><Relationship Id="rId1" Type="http://schemas.openxmlformats.org/officeDocument/2006/relationships/slideLayout" Target="../slideLayouts/slideLayout9.xml"/><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emf"/><Relationship Id="rId1" Type="http://schemas.openxmlformats.org/officeDocument/2006/relationships/slideLayout" Target="../slideLayouts/slideLayout9.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sp>
        <p:nvSpPr>
          <p:cNvPr id="1048578" name="Rectangle 23"/>
          <p:cNvSpPr/>
          <p:nvPr/>
        </p:nvSpPr>
        <p:spPr>
          <a:xfrm>
            <a:off x="0" y="-1"/>
            <a:ext cx="12192000" cy="6790099"/>
          </a:xfrm>
          <a:prstGeom prst="rect">
            <a:avLst/>
          </a:prstGeom>
          <a:solidFill>
            <a:schemeClr val="tx2">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48579" name="Frame 3"/>
          <p:cNvSpPr/>
          <p:nvPr/>
        </p:nvSpPr>
        <p:spPr>
          <a:xfrm>
            <a:off x="0" y="0"/>
            <a:ext cx="12192000" cy="6858000"/>
          </a:xfrm>
          <a:prstGeom prst="frame">
            <a:avLst>
              <a:gd name="adj1" fmla="val 1053"/>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048580" name="Rectangle 1"/>
          <p:cNvSpPr/>
          <p:nvPr/>
        </p:nvSpPr>
        <p:spPr>
          <a:xfrm>
            <a:off x="1146773" y="1842007"/>
            <a:ext cx="10333022" cy="2733040"/>
          </a:xfrm>
          <a:prstGeom prst="rect">
            <a:avLst/>
          </a:prstGeom>
        </p:spPr>
        <p:txBody>
          <a:bodyPr wrap="square">
            <a:spAutoFit/>
          </a:bodyPr>
          <a:lstStyle/>
          <a:p>
            <a:pPr algn="ctr" fontAlgn="auto">
              <a:spcBef>
                <a:spcPts val="0"/>
              </a:spcBef>
              <a:spcAft>
                <a:spcPts val="0"/>
              </a:spcAft>
            </a:pPr>
            <a:r>
              <a:rPr lang="ru-RU" sz="4400" b="1" dirty="0">
                <a:solidFill>
                  <a:schemeClr val="bg1"/>
                </a:solidFill>
                <a:latin typeface="Times New Roman" panose="02020603050405020304" pitchFamily="18" charset="0"/>
                <a:cs typeface="Times New Roman" panose="02020603050405020304" pitchFamily="18" charset="0"/>
              </a:rPr>
              <a:t>О ходе реализации национальных</a:t>
            </a:r>
          </a:p>
          <a:p>
            <a:pPr algn="ctr" fontAlgn="auto">
              <a:spcBef>
                <a:spcPts val="0"/>
              </a:spcBef>
              <a:spcAft>
                <a:spcPts val="0"/>
              </a:spcAft>
            </a:pPr>
            <a:r>
              <a:rPr lang="ru-RU" sz="4400" b="1" dirty="0">
                <a:solidFill>
                  <a:schemeClr val="bg1"/>
                </a:solidFill>
                <a:latin typeface="Times New Roman" panose="02020603050405020304" pitchFamily="18" charset="0"/>
                <a:cs typeface="Times New Roman" panose="02020603050405020304" pitchFamily="18" charset="0"/>
              </a:rPr>
              <a:t>проектов на территории </a:t>
            </a:r>
          </a:p>
          <a:p>
            <a:pPr algn="ctr" fontAlgn="auto">
              <a:spcBef>
                <a:spcPts val="0"/>
              </a:spcBef>
              <a:spcAft>
                <a:spcPts val="0"/>
              </a:spcAft>
            </a:pPr>
            <a:r>
              <a:rPr lang="ru-RU" sz="4400" b="1" dirty="0">
                <a:solidFill>
                  <a:schemeClr val="bg1"/>
                </a:solidFill>
                <a:latin typeface="Times New Roman" panose="02020603050405020304" pitchFamily="18" charset="0"/>
                <a:cs typeface="Times New Roman" panose="02020603050405020304" pitchFamily="18" charset="0"/>
              </a:rPr>
              <a:t>Республики Дагестан </a:t>
            </a:r>
          </a:p>
          <a:p>
            <a:pPr algn="ctr" fontAlgn="auto">
              <a:spcBef>
                <a:spcPts val="0"/>
              </a:spcBef>
              <a:spcAft>
                <a:spcPts val="0"/>
              </a:spcAft>
            </a:pPr>
            <a:endParaRPr lang="en-US" sz="4400" b="1" dirty="0">
              <a:solidFill>
                <a:schemeClr val="bg1"/>
              </a:solidFill>
              <a:latin typeface="Times New Roman" panose="02020603050405020304" pitchFamily="18" charset="0"/>
              <a:cs typeface="Times New Roman" panose="02020603050405020304" pitchFamily="18" charset="0"/>
            </a:endParaRPr>
          </a:p>
        </p:txBody>
      </p:sp>
      <p:sp>
        <p:nvSpPr>
          <p:cNvPr id="1048581" name="Прямоугольник 8"/>
          <p:cNvSpPr/>
          <p:nvPr/>
        </p:nvSpPr>
        <p:spPr>
          <a:xfrm>
            <a:off x="9389104" y="255210"/>
            <a:ext cx="2596471" cy="646331"/>
          </a:xfrm>
          <a:prstGeom prst="rect">
            <a:avLst/>
          </a:prstGeom>
        </p:spPr>
        <p:txBody>
          <a:bodyPr wrap="square">
            <a:spAutoFit/>
          </a:bodyPr>
          <a:lstStyle/>
          <a:p>
            <a:pPr fontAlgn="auto">
              <a:spcBef>
                <a:spcPts val="0"/>
              </a:spcBef>
              <a:spcAft>
                <a:spcPts val="0"/>
              </a:spcAft>
            </a:pPr>
            <a:r>
              <a:rPr lang="ru-RU" b="1" kern="0"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Правительство </a:t>
            </a:r>
          </a:p>
          <a:p>
            <a:pPr fontAlgn="auto">
              <a:spcBef>
                <a:spcPts val="0"/>
              </a:spcBef>
              <a:spcAft>
                <a:spcPts val="0"/>
              </a:spcAft>
            </a:pPr>
            <a:r>
              <a:rPr lang="ru-RU" b="1" kern="0"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Республики Дагестан </a:t>
            </a:r>
            <a:endParaRPr lang="ru-RU" kern="0"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pic>
        <p:nvPicPr>
          <p:cNvPr id="2097152" name="Picture 4" descr="https://xn--80aafjcthgy6bd.xn--p1ai/templates/mun46/images/gerb.png"/>
          <p:cNvPicPr>
            <a:picLocks noChangeAspect="1" noChangeArrowheads="1"/>
          </p:cNvPicPr>
          <p:nvPr/>
        </p:nvPicPr>
        <p:blipFill>
          <a:blip r:embed="rId4" cstate="print"/>
          <a:srcRect/>
          <a:stretch>
            <a:fillRect/>
          </a:stretch>
        </p:blipFill>
        <p:spPr bwMode="auto">
          <a:xfrm>
            <a:off x="8483983" y="255210"/>
            <a:ext cx="698697" cy="727200"/>
          </a:xfrm>
          <a:prstGeom prst="rect">
            <a:avLst/>
          </a:prstGeom>
          <a:noFill/>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842" name="Rectangle 2"/>
          <p:cNvSpPr/>
          <p:nvPr/>
        </p:nvSpPr>
        <p:spPr>
          <a:xfrm>
            <a:off x="0" y="178939"/>
            <a:ext cx="12192000" cy="263612"/>
          </a:xfrm>
          <a:prstGeom prst="rect">
            <a:avLst/>
          </a:prstGeom>
          <a:gradFill flip="none" rotWithShape="1">
            <a:gsLst>
              <a:gs pos="0">
                <a:srgbClr val="4D7BAA"/>
              </a:gs>
              <a:gs pos="91000">
                <a:schemeClr val="accent1">
                  <a:lumMod val="60000"/>
                  <a:lumOff val="40000"/>
                  <a:alpha val="41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pPr>
            <a:endParaRPr lang="en-US" dirty="0"/>
          </a:p>
        </p:txBody>
      </p:sp>
      <p:pic>
        <p:nvPicPr>
          <p:cNvPr id="2097180" name="Picture 4" descr="https://xn--80aafjcthgy6bd.xn--p1ai/templates/mun46/images/gerb.png"/>
          <p:cNvPicPr>
            <a:picLocks noChangeAspect="1" noChangeArrowheads="1"/>
          </p:cNvPicPr>
          <p:nvPr/>
        </p:nvPicPr>
        <p:blipFill>
          <a:blip r:embed="rId2" cstate="print"/>
          <a:srcRect/>
          <a:stretch>
            <a:fillRect/>
          </a:stretch>
        </p:blipFill>
        <p:spPr bwMode="auto">
          <a:xfrm>
            <a:off x="11350831" y="40745"/>
            <a:ext cx="518834" cy="540000"/>
          </a:xfrm>
          <a:prstGeom prst="rect">
            <a:avLst/>
          </a:prstGeom>
          <a:noFill/>
        </p:spPr>
      </p:pic>
      <p:sp>
        <p:nvSpPr>
          <p:cNvPr id="1048865" name="Прямоугольник 29"/>
          <p:cNvSpPr/>
          <p:nvPr/>
        </p:nvSpPr>
        <p:spPr>
          <a:xfrm>
            <a:off x="5255802" y="89998"/>
            <a:ext cx="1770379" cy="396240"/>
          </a:xfrm>
          <a:prstGeom prst="rect">
            <a:avLst/>
          </a:prstGeom>
        </p:spPr>
        <p:txBody>
          <a:bodyPr wrap="none" anchor="ctr">
            <a:spAutoFit/>
          </a:bodyPr>
          <a:lstStyle/>
          <a:p>
            <a:r>
              <a:rPr lang="ru-RU" sz="2000" b="1" dirty="0">
                <a:latin typeface="Times New Roman" panose="02020603050405020304" pitchFamily="18" charset="0"/>
                <a:cs typeface="Times New Roman" panose="02020603050405020304" pitchFamily="18" charset="0"/>
              </a:rPr>
              <a:t>Образование</a:t>
            </a:r>
            <a:endParaRPr lang="ru-RU" sz="2000" dirty="0"/>
          </a:p>
        </p:txBody>
      </p:sp>
      <p:graphicFrame>
        <p:nvGraphicFramePr>
          <p:cNvPr id="31" name="Таблица 3">
            <a:extLst>
              <a:ext uri="{FF2B5EF4-FFF2-40B4-BE49-F238E27FC236}">
                <a16:creationId xmlns:a16="http://schemas.microsoft.com/office/drawing/2014/main" id="{14C48951-CCDA-464B-A6E7-BAC3B957D507}"/>
              </a:ext>
            </a:extLst>
          </p:cNvPr>
          <p:cNvGraphicFramePr>
            <a:graphicFrameLocks noGrp="1"/>
          </p:cNvGraphicFramePr>
          <p:nvPr>
            <p:extLst>
              <p:ext uri="{D42A27DB-BD31-4B8C-83A1-F6EECF244321}">
                <p14:modId xmlns:p14="http://schemas.microsoft.com/office/powerpoint/2010/main" val="1301569850"/>
              </p:ext>
            </p:extLst>
          </p:nvPr>
        </p:nvGraphicFramePr>
        <p:xfrm>
          <a:off x="188539" y="582263"/>
          <a:ext cx="11755223" cy="5766670"/>
        </p:xfrm>
        <a:graphic>
          <a:graphicData uri="http://schemas.openxmlformats.org/drawingml/2006/table">
            <a:tbl>
              <a:tblPr firstRow="1" bandRow="1">
                <a:tableStyleId>{5C22544A-7EE6-4342-B048-85BDC9FD1C3A}</a:tableStyleId>
              </a:tblPr>
              <a:tblGrid>
                <a:gridCol w="1674797">
                  <a:extLst>
                    <a:ext uri="{9D8B030D-6E8A-4147-A177-3AD203B41FA5}">
                      <a16:colId xmlns:a16="http://schemas.microsoft.com/office/drawing/2014/main" val="872544408"/>
                    </a:ext>
                  </a:extLst>
                </a:gridCol>
                <a:gridCol w="2617224">
                  <a:extLst>
                    <a:ext uri="{9D8B030D-6E8A-4147-A177-3AD203B41FA5}">
                      <a16:colId xmlns:a16="http://schemas.microsoft.com/office/drawing/2014/main" val="2935036756"/>
                    </a:ext>
                  </a:extLst>
                </a:gridCol>
                <a:gridCol w="7463202">
                  <a:extLst>
                    <a:ext uri="{9D8B030D-6E8A-4147-A177-3AD203B41FA5}">
                      <a16:colId xmlns:a16="http://schemas.microsoft.com/office/drawing/2014/main" val="4034457935"/>
                    </a:ext>
                  </a:extLst>
                </a:gridCol>
              </a:tblGrid>
              <a:tr h="370840">
                <a:tc>
                  <a:txBody>
                    <a:bodyPr/>
                    <a:lstStyle/>
                    <a:p>
                      <a:pPr algn="ctr"/>
                      <a:r>
                        <a:rPr lang="ru-RU" sz="1400" dirty="0">
                          <a:latin typeface="Times New Roman" panose="02020603050405020304" pitchFamily="18" charset="0"/>
                          <a:cs typeface="Times New Roman" panose="02020603050405020304" pitchFamily="18" charset="0"/>
                        </a:rPr>
                        <a:t>Региональный</a:t>
                      </a:r>
                    </a:p>
                    <a:p>
                      <a:pPr algn="ctr"/>
                      <a:r>
                        <a:rPr lang="ru-RU" sz="1400" dirty="0">
                          <a:latin typeface="Times New Roman" panose="02020603050405020304" pitchFamily="18" charset="0"/>
                          <a:cs typeface="Times New Roman" panose="02020603050405020304" pitchFamily="18" charset="0"/>
                        </a:rPr>
                        <a:t> проект</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Реализуется на территории МО</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Мероприятия проекта</a:t>
                      </a:r>
                    </a:p>
                  </a:txBody>
                  <a:tcPr anchor="ctr"/>
                </a:tc>
                <a:extLst>
                  <a:ext uri="{0D108BD9-81ED-4DB2-BD59-A6C34878D82A}">
                    <a16:rowId xmlns:a16="http://schemas.microsoft.com/office/drawing/2014/main" val="1207244134"/>
                  </a:ext>
                </a:extLst>
              </a:tr>
              <a:tr h="2598741">
                <a:tc rowSpan="3">
                  <a:txBody>
                    <a:bodyPr/>
                    <a:lstStyle/>
                    <a:p>
                      <a:pPr algn="ctr"/>
                      <a:r>
                        <a:rPr lang="ru-RU" sz="1400" dirty="0">
                          <a:latin typeface="Times New Roman" panose="02020603050405020304" pitchFamily="18" charset="0"/>
                          <a:cs typeface="Times New Roman" panose="02020603050405020304" pitchFamily="18" charset="0"/>
                        </a:rPr>
                        <a:t>Современная школа</a:t>
                      </a:r>
                    </a:p>
                  </a:txBody>
                  <a:tcPr anchor="ctr"/>
                </a:tc>
                <a:tc>
                  <a:txBody>
                    <a:bodyPr/>
                    <a:lstStyle/>
                    <a:p>
                      <a:pPr algn="ctr">
                        <a:spcBef>
                          <a:spcPts val="3000"/>
                        </a:spcBef>
                      </a:pPr>
                      <a:endParaRPr lang="ru-RU" sz="1350" dirty="0">
                        <a:latin typeface="Times New Roman" panose="02020603050405020304" pitchFamily="18" charset="0"/>
                        <a:cs typeface="Times New Roman" panose="02020603050405020304" pitchFamily="18" charset="0"/>
                      </a:endParaRPr>
                    </a:p>
                    <a:p>
                      <a:pPr algn="ctr">
                        <a:spcBef>
                          <a:spcPts val="2000"/>
                        </a:spcBef>
                      </a:pPr>
                      <a:r>
                        <a:rPr lang="ru-RU" sz="1350" dirty="0">
                          <a:latin typeface="Times New Roman" panose="02020603050405020304" pitchFamily="18" charset="0"/>
                          <a:cs typeface="Times New Roman" panose="02020603050405020304" pitchFamily="18" charset="0"/>
                        </a:rPr>
                        <a:t>г. Махачкала (5 школ), </a:t>
                      </a:r>
                    </a:p>
                    <a:p>
                      <a:pPr algn="ctr"/>
                      <a:r>
                        <a:rPr lang="ru-RU" sz="1350" dirty="0">
                          <a:latin typeface="Times New Roman" panose="02020603050405020304" pitchFamily="18" charset="0"/>
                          <a:cs typeface="Times New Roman" panose="02020603050405020304" pitchFamily="18" charset="0"/>
                        </a:rPr>
                        <a:t>г. Каспийск (2 школы), Хасавюртовский р-н (9 школ),</a:t>
                      </a:r>
                    </a:p>
                    <a:p>
                      <a:pPr algn="ctr"/>
                      <a:r>
                        <a:rPr lang="ru-RU" sz="1350" dirty="0">
                          <a:latin typeface="Times New Roman" panose="02020603050405020304" pitchFamily="18" charset="0"/>
                          <a:cs typeface="Times New Roman" panose="02020603050405020304" pitchFamily="18" charset="0"/>
                        </a:rPr>
                        <a:t> Цумадинский р-н (2 школы), </a:t>
                      </a:r>
                    </a:p>
                    <a:p>
                      <a:pPr algn="ctr"/>
                      <a:r>
                        <a:rPr lang="ru-RU" sz="1350" dirty="0">
                          <a:latin typeface="Times New Roman" panose="02020603050405020304" pitchFamily="18" charset="0"/>
                          <a:cs typeface="Times New Roman" panose="02020603050405020304" pitchFamily="18" charset="0"/>
                        </a:rPr>
                        <a:t> </a:t>
                      </a:r>
                      <a:r>
                        <a:rPr lang="ru-RU" sz="1350" dirty="0" err="1">
                          <a:latin typeface="Times New Roman" panose="02020603050405020304" pitchFamily="18" charset="0"/>
                          <a:cs typeface="Times New Roman" panose="02020603050405020304" pitchFamily="18" charset="0"/>
                        </a:rPr>
                        <a:t>Докузпаринский</a:t>
                      </a:r>
                      <a:r>
                        <a:rPr lang="ru-RU" sz="1350" dirty="0">
                          <a:latin typeface="Times New Roman" panose="02020603050405020304" pitchFamily="18" charset="0"/>
                          <a:cs typeface="Times New Roman" panose="02020603050405020304" pitchFamily="18" charset="0"/>
                        </a:rPr>
                        <a:t> р-н (1 школа),</a:t>
                      </a:r>
                    </a:p>
                    <a:p>
                      <a:pPr algn="ctr"/>
                      <a:r>
                        <a:rPr lang="ru-RU" sz="1350" dirty="0">
                          <a:latin typeface="Times New Roman" panose="02020603050405020304" pitchFamily="18" charset="0"/>
                          <a:cs typeface="Times New Roman" panose="02020603050405020304" pitchFamily="18" charset="0"/>
                        </a:rPr>
                        <a:t>Цунтинский р-н (1 школа), </a:t>
                      </a:r>
                    </a:p>
                    <a:p>
                      <a:pPr algn="ctr"/>
                      <a:r>
                        <a:rPr lang="ru-RU" sz="1350" spc="-50" baseline="0" dirty="0" err="1">
                          <a:latin typeface="Times New Roman" panose="02020603050405020304" pitchFamily="18" charset="0"/>
                          <a:cs typeface="Times New Roman" panose="02020603050405020304" pitchFamily="18" charset="0"/>
                        </a:rPr>
                        <a:t>Магарамкентский</a:t>
                      </a:r>
                      <a:r>
                        <a:rPr lang="ru-RU" sz="1350" spc="-50" baseline="0" dirty="0">
                          <a:latin typeface="Times New Roman" panose="02020603050405020304" pitchFamily="18" charset="0"/>
                          <a:cs typeface="Times New Roman" panose="02020603050405020304" pitchFamily="18" charset="0"/>
                        </a:rPr>
                        <a:t> р-н (1 школа)</a:t>
                      </a:r>
                    </a:p>
                    <a:p>
                      <a:pPr algn="ctr"/>
                      <a:r>
                        <a:rPr lang="ru-RU" sz="1350" spc="-50" baseline="0" dirty="0" err="1">
                          <a:latin typeface="Times New Roman" panose="02020603050405020304" pitchFamily="18" charset="0"/>
                          <a:cs typeface="Times New Roman" panose="02020603050405020304" pitchFamily="18" charset="0"/>
                        </a:rPr>
                        <a:t>Карабудахкентский</a:t>
                      </a:r>
                      <a:r>
                        <a:rPr lang="ru-RU" sz="1350" spc="-50" baseline="0" dirty="0">
                          <a:latin typeface="Times New Roman" panose="02020603050405020304" pitchFamily="18" charset="0"/>
                          <a:cs typeface="Times New Roman" panose="02020603050405020304" pitchFamily="18" charset="0"/>
                        </a:rPr>
                        <a:t> р-н (1 школа)</a:t>
                      </a:r>
                    </a:p>
                    <a:p>
                      <a:pPr algn="ctr"/>
                      <a:r>
                        <a:rPr lang="ru-RU" sz="1350" dirty="0">
                          <a:latin typeface="Times New Roman" panose="02020603050405020304" pitchFamily="18" charset="0"/>
                          <a:cs typeface="Times New Roman" panose="02020603050405020304" pitchFamily="18" charset="0"/>
                        </a:rPr>
                        <a:t>Ахтынский р-н (1 школа)</a:t>
                      </a:r>
                      <a:endParaRPr lang="ru-RU" sz="1350" spc="-50" baseline="0" dirty="0">
                        <a:latin typeface="Times New Roman" panose="02020603050405020304" pitchFamily="18" charset="0"/>
                        <a:cs typeface="Times New Roman" panose="02020603050405020304" pitchFamily="18" charset="0"/>
                      </a:endParaRPr>
                    </a:p>
                  </a:txBody>
                  <a:tcPr/>
                </a:tc>
                <a:tc>
                  <a:txBody>
                    <a:bodyPr/>
                    <a:lstStyle/>
                    <a:p>
                      <a:pPr algn="just"/>
                      <a:r>
                        <a:rPr lang="ru-RU" sz="1400" dirty="0">
                          <a:latin typeface="Times New Roman" panose="02020603050405020304" pitchFamily="18" charset="0"/>
                          <a:cs typeface="Times New Roman" panose="02020603050405020304" pitchFamily="18" charset="0"/>
                        </a:rPr>
                        <a:t>Строительство 23 школ, из них 17 школ с вводом в </a:t>
                      </a:r>
                      <a:r>
                        <a:rPr lang="ru-RU" sz="1400" dirty="0">
                          <a:solidFill>
                            <a:schemeClr val="tx1"/>
                          </a:solidFill>
                          <a:latin typeface="Times New Roman" panose="02020603050405020304" pitchFamily="18" charset="0"/>
                          <a:cs typeface="Times New Roman" panose="02020603050405020304" pitchFamily="18" charset="0"/>
                        </a:rPr>
                        <a:t>эксплуатацию в 2020 году. Техническая готовность:</a:t>
                      </a:r>
                    </a:p>
                    <a:p>
                      <a:pPr marL="0" indent="0" algn="just">
                        <a:lnSpc>
                          <a:spcPct val="100000"/>
                        </a:lnSpc>
                        <a:buNone/>
                      </a:pPr>
                      <a:r>
                        <a:rPr lang="ru-RU" sz="1400" dirty="0">
                          <a:solidFill>
                            <a:schemeClr val="tx1"/>
                          </a:solidFill>
                          <a:latin typeface="Times New Roman" panose="02020603050405020304" pitchFamily="18" charset="0"/>
                          <a:cs typeface="Times New Roman" panose="02020603050405020304" pitchFamily="18" charset="0"/>
                        </a:rPr>
                        <a:t>- 1 школа – 100 %, 1 школа – 37 %, 3 школы – до 13 %</a:t>
                      </a:r>
                    </a:p>
                    <a:p>
                      <a:pPr marL="0" indent="0" algn="just">
                        <a:lnSpc>
                          <a:spcPct val="100000"/>
                        </a:lnSpc>
                        <a:buNone/>
                      </a:pPr>
                      <a:r>
                        <a:rPr lang="ru-RU" sz="1400" dirty="0">
                          <a:solidFill>
                            <a:schemeClr val="tx1"/>
                          </a:solidFill>
                          <a:latin typeface="Times New Roman" panose="02020603050405020304" pitchFamily="18" charset="0"/>
                          <a:cs typeface="Times New Roman" panose="02020603050405020304" pitchFamily="18" charset="0"/>
                        </a:rPr>
                        <a:t>- 1 школа – 1 % , 1 школа – 0 %, ввод школ предусмотрен в 2021 г. </a:t>
                      </a:r>
                    </a:p>
                    <a:p>
                      <a:pPr marL="0" marR="0" lvl="0" indent="0" algn="just" defTabSz="914400" rtl="0" eaLnBrk="1" fontAlgn="auto" latinLnBrk="0" hangingPunct="1">
                        <a:lnSpc>
                          <a:spcPct val="100000"/>
                        </a:lnSpc>
                        <a:spcBef>
                          <a:spcPts val="0"/>
                        </a:spcBef>
                        <a:spcAft>
                          <a:spcPts val="0"/>
                        </a:spcAft>
                        <a:buClrTx/>
                        <a:buSzTx/>
                        <a:buFontTx/>
                        <a:buNone/>
                        <a:tabLst/>
                        <a:defRPr/>
                      </a:pPr>
                      <a:r>
                        <a:rPr lang="ru-RU" sz="1400" dirty="0">
                          <a:solidFill>
                            <a:schemeClr val="tx1"/>
                          </a:solidFill>
                          <a:latin typeface="Times New Roman" panose="02020603050405020304" pitchFamily="18" charset="0"/>
                          <a:cs typeface="Times New Roman" panose="02020603050405020304" pitchFamily="18" charset="0"/>
                        </a:rPr>
                        <a:t>- 5 школ – 100 %,  </a:t>
                      </a:r>
                      <a:r>
                        <a:rPr kumimoji="0" lang="ru-RU" sz="1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1 школа – 67 %, 1</a:t>
                      </a:r>
                      <a:r>
                        <a:rPr lang="ru-RU" sz="1400" dirty="0">
                          <a:solidFill>
                            <a:schemeClr val="tx1"/>
                          </a:solidFill>
                          <a:latin typeface="Times New Roman" panose="02020603050405020304" pitchFamily="18" charset="0"/>
                          <a:cs typeface="Times New Roman" panose="02020603050405020304" pitchFamily="18" charset="0"/>
                        </a:rPr>
                        <a:t> школа – 34 %, 2 школы – 6-7 % ввод предусмотрен в 2021г.</a:t>
                      </a:r>
                    </a:p>
                    <a:p>
                      <a:pPr marL="0" indent="0" algn="just">
                        <a:lnSpc>
                          <a:spcPct val="100000"/>
                        </a:lnSpc>
                        <a:buNone/>
                      </a:pPr>
                      <a:r>
                        <a:rPr lang="ru-RU" sz="1400" dirty="0">
                          <a:solidFill>
                            <a:schemeClr val="tx1"/>
                          </a:solidFill>
                          <a:latin typeface="Times New Roman" panose="02020603050405020304" pitchFamily="18" charset="0"/>
                          <a:cs typeface="Times New Roman" panose="02020603050405020304" pitchFamily="18" charset="0"/>
                        </a:rPr>
                        <a:t>- 1 школа – 44 %, 1 школа – 36 %</a:t>
                      </a:r>
                    </a:p>
                    <a:p>
                      <a:pPr marL="0" indent="0" algn="just">
                        <a:lnSpc>
                          <a:spcPct val="100000"/>
                        </a:lnSpc>
                        <a:buNone/>
                      </a:pPr>
                      <a:r>
                        <a:rPr lang="ru-RU" sz="1400" dirty="0">
                          <a:solidFill>
                            <a:schemeClr val="tx1"/>
                          </a:solidFill>
                          <a:latin typeface="Times New Roman" panose="02020603050405020304" pitchFamily="18" charset="0"/>
                          <a:cs typeface="Times New Roman" panose="02020603050405020304" pitchFamily="18" charset="0"/>
                        </a:rPr>
                        <a:t>- 1 школа – 35 %</a:t>
                      </a:r>
                    </a:p>
                    <a:p>
                      <a:pPr marL="0" marR="0" lvl="0" indent="0" algn="just" defTabSz="914400" rtl="0" eaLnBrk="1" fontAlgn="auto" latinLnBrk="0" hangingPunct="1">
                        <a:lnSpc>
                          <a:spcPct val="100000"/>
                        </a:lnSpc>
                        <a:spcBef>
                          <a:spcPts val="0"/>
                        </a:spcBef>
                        <a:spcAft>
                          <a:spcPts val="0"/>
                        </a:spcAft>
                        <a:buClrTx/>
                        <a:buSzTx/>
                        <a:buFontTx/>
                        <a:buNone/>
                        <a:tabLst/>
                        <a:defRPr/>
                      </a:pPr>
                      <a:r>
                        <a:rPr lang="ru-RU" sz="1400" dirty="0">
                          <a:solidFill>
                            <a:schemeClr val="tx1"/>
                          </a:solidFill>
                          <a:latin typeface="Times New Roman" panose="02020603050405020304" pitchFamily="18" charset="0"/>
                          <a:cs typeface="Times New Roman" panose="02020603050405020304" pitchFamily="18" charset="0"/>
                        </a:rPr>
                        <a:t>- 1 школа – 19 % </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ru-RU" sz="1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- 1 школа – 15 %</a:t>
                      </a:r>
                    </a:p>
                    <a:p>
                      <a:pPr marL="0" marR="0" lvl="0" indent="0" algn="just" defTabSz="914400" rtl="0" eaLnBrk="1" fontAlgn="auto" latinLnBrk="0" hangingPunct="1">
                        <a:lnSpc>
                          <a:spcPct val="100000"/>
                        </a:lnSpc>
                        <a:spcBef>
                          <a:spcPts val="0"/>
                        </a:spcBef>
                        <a:spcAft>
                          <a:spcPts val="0"/>
                        </a:spcAft>
                        <a:buClrTx/>
                        <a:buSzTx/>
                        <a:buFontTx/>
                        <a:buNone/>
                        <a:tabLst/>
                        <a:defRPr/>
                      </a:pPr>
                      <a:r>
                        <a:rPr lang="ru-RU" sz="1400" dirty="0">
                          <a:solidFill>
                            <a:schemeClr val="tx1"/>
                          </a:solidFill>
                          <a:latin typeface="Times New Roman" panose="02020603050405020304" pitchFamily="18" charset="0"/>
                          <a:cs typeface="Times New Roman" panose="02020603050405020304" pitchFamily="18" charset="0"/>
                        </a:rPr>
                        <a:t>- 1 школа </a:t>
                      </a:r>
                      <a:r>
                        <a:rPr kumimoji="0" lang="ru-RU" sz="1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r>
                        <a:rPr lang="ru-RU" sz="1400" dirty="0">
                          <a:solidFill>
                            <a:schemeClr val="tx1"/>
                          </a:solidFill>
                          <a:latin typeface="Times New Roman" panose="02020603050405020304" pitchFamily="18" charset="0"/>
                          <a:cs typeface="Times New Roman" panose="02020603050405020304" pitchFamily="18" charset="0"/>
                        </a:rPr>
                        <a:t> 0 % ввод предусмотрен в 2021 г.</a:t>
                      </a:r>
                    </a:p>
                    <a:p>
                      <a:pPr marL="0" marR="0" lvl="0" indent="0" algn="just" defTabSz="914400" rtl="0" eaLnBrk="1" fontAlgn="auto" latinLnBrk="0" hangingPunct="1">
                        <a:lnSpc>
                          <a:spcPct val="100000"/>
                        </a:lnSpc>
                        <a:spcBef>
                          <a:spcPts val="0"/>
                        </a:spcBef>
                        <a:spcAft>
                          <a:spcPts val="0"/>
                        </a:spcAft>
                        <a:buClrTx/>
                        <a:buSzTx/>
                        <a:buFontTx/>
                        <a:buNone/>
                        <a:tabLst/>
                        <a:defRPr/>
                      </a:pPr>
                      <a:r>
                        <a:rPr lang="ru-RU" sz="1400" dirty="0">
                          <a:solidFill>
                            <a:schemeClr val="tx1"/>
                          </a:solidFill>
                          <a:latin typeface="Times New Roman" panose="02020603050405020304" pitchFamily="18" charset="0"/>
                          <a:cs typeface="Times New Roman" panose="02020603050405020304" pitchFamily="18" charset="0"/>
                        </a:rPr>
                        <a:t>- 1 школа – 0% , строительные работы не начаты</a:t>
                      </a:r>
                    </a:p>
                  </a:txBody>
                  <a:tcPr/>
                </a:tc>
                <a:extLst>
                  <a:ext uri="{0D108BD9-81ED-4DB2-BD59-A6C34878D82A}">
                    <a16:rowId xmlns:a16="http://schemas.microsoft.com/office/drawing/2014/main" val="3627042994"/>
                  </a:ext>
                </a:extLst>
              </a:tr>
              <a:tr h="490451">
                <a:tc vMerge="1">
                  <a:txBody>
                    <a:bodyPr/>
                    <a:lstStyle/>
                    <a:p>
                      <a:endParaRPr lang="ru-RU" dirty="0"/>
                    </a:p>
                  </a:txBody>
                  <a:tcPr/>
                </a:tc>
                <a:tc>
                  <a:txBody>
                    <a:bodyPr/>
                    <a:lstStyle/>
                    <a:p>
                      <a:pPr algn="ctr"/>
                      <a:r>
                        <a:rPr lang="ru-RU" sz="1400" dirty="0">
                          <a:latin typeface="Times New Roman" panose="02020603050405020304" pitchFamily="18" charset="0"/>
                          <a:cs typeface="Times New Roman" panose="02020603050405020304" pitchFamily="18" charset="0"/>
                        </a:rPr>
                        <a:t>28 МО РД</a:t>
                      </a:r>
                    </a:p>
                  </a:txBody>
                  <a:tcPr anchor="ctr"/>
                </a:tc>
                <a:tc>
                  <a:txBody>
                    <a:bodyPr/>
                    <a:lstStyle/>
                    <a:p>
                      <a:pPr algn="just"/>
                      <a:r>
                        <a:rPr lang="ru-RU" sz="1400" dirty="0">
                          <a:latin typeface="Times New Roman" panose="02020603050405020304" pitchFamily="18" charset="0"/>
                          <a:cs typeface="Times New Roman" panose="02020603050405020304" pitchFamily="18" charset="0"/>
                        </a:rPr>
                        <a:t>Созданы 42 Центра образования «Точка роста» на базе 42 общеобразовательных организаций</a:t>
                      </a:r>
                    </a:p>
                  </a:txBody>
                  <a:tcPr anchor="ctr"/>
                </a:tc>
                <a:extLst>
                  <a:ext uri="{0D108BD9-81ED-4DB2-BD59-A6C34878D82A}">
                    <a16:rowId xmlns:a16="http://schemas.microsoft.com/office/drawing/2014/main" val="2222223016"/>
                  </a:ext>
                </a:extLst>
              </a:tr>
              <a:tr h="556952">
                <a:tc vMerge="1">
                  <a:txBody>
                    <a:bodyPr/>
                    <a:lstStyle/>
                    <a:p>
                      <a:pPr algn="ctr"/>
                      <a:endParaRPr lang="ru-RU" sz="1400" dirty="0">
                        <a:latin typeface="Times New Roman" panose="02020603050405020304" pitchFamily="18" charset="0"/>
                        <a:cs typeface="Times New Roman" panose="02020603050405020304" pitchFamily="18" charset="0"/>
                      </a:endParaRPr>
                    </a:p>
                  </a:txBody>
                  <a:tcPr anchor="ctr"/>
                </a:tc>
                <a:tc>
                  <a:txBody>
                    <a:bodyPr/>
                    <a:lstStyle/>
                    <a:p>
                      <a:pPr algn="ctr"/>
                      <a:r>
                        <a:rPr lang="ru-RU" sz="1400" dirty="0" err="1">
                          <a:latin typeface="Times New Roman" panose="02020603050405020304" pitchFamily="18" charset="0"/>
                          <a:cs typeface="Times New Roman" panose="02020603050405020304" pitchFamily="18" charset="0"/>
                        </a:rPr>
                        <a:t>Магарамкентский</a:t>
                      </a:r>
                      <a:r>
                        <a:rPr lang="ru-RU" sz="1400" dirty="0">
                          <a:latin typeface="Times New Roman" panose="02020603050405020304" pitchFamily="18" charset="0"/>
                          <a:cs typeface="Times New Roman" panose="02020603050405020304" pitchFamily="18" charset="0"/>
                        </a:rPr>
                        <a:t> р-н, </a:t>
                      </a:r>
                    </a:p>
                    <a:p>
                      <a:pPr algn="ctr"/>
                      <a:r>
                        <a:rPr lang="ru-RU" sz="1400" dirty="0" err="1">
                          <a:latin typeface="Times New Roman" panose="02020603050405020304" pitchFamily="18" charset="0"/>
                          <a:cs typeface="Times New Roman" panose="02020603050405020304" pitchFamily="18" charset="0"/>
                        </a:rPr>
                        <a:t>Карабудахкентский</a:t>
                      </a:r>
                      <a:r>
                        <a:rPr lang="ru-RU" sz="1400" dirty="0">
                          <a:latin typeface="Times New Roman" panose="02020603050405020304" pitchFamily="18" charset="0"/>
                          <a:cs typeface="Times New Roman" panose="02020603050405020304" pitchFamily="18" charset="0"/>
                        </a:rPr>
                        <a:t> р-н</a:t>
                      </a:r>
                    </a:p>
                  </a:txBody>
                  <a:tcPr anchor="ctr"/>
                </a:tc>
                <a:tc>
                  <a:txBody>
                    <a:bodyPr/>
                    <a:lstStyle/>
                    <a:p>
                      <a:pPr algn="just"/>
                      <a:r>
                        <a:rPr lang="ru-RU" sz="1400" dirty="0">
                          <a:latin typeface="Times New Roman" panose="02020603050405020304" pitchFamily="18" charset="0"/>
                          <a:cs typeface="Times New Roman" panose="02020603050405020304" pitchFamily="18" charset="0"/>
                        </a:rPr>
                        <a:t>Обновлена материально-техническая база 2 коррекционных школ</a:t>
                      </a:r>
                    </a:p>
                  </a:txBody>
                  <a:tcPr anchor="ctr"/>
                </a:tc>
                <a:extLst>
                  <a:ext uri="{0D108BD9-81ED-4DB2-BD59-A6C34878D82A}">
                    <a16:rowId xmlns:a16="http://schemas.microsoft.com/office/drawing/2014/main" val="470553364"/>
                  </a:ext>
                </a:extLst>
              </a:tr>
              <a:tr h="507077">
                <a:tc rowSpan="3">
                  <a:txBody>
                    <a:bodyPr/>
                    <a:lstStyle/>
                    <a:p>
                      <a:pPr algn="ctr"/>
                      <a:r>
                        <a:rPr lang="ru-RU" sz="1400" dirty="0">
                          <a:latin typeface="Times New Roman" panose="02020603050405020304" pitchFamily="18" charset="0"/>
                          <a:cs typeface="Times New Roman" panose="02020603050405020304" pitchFamily="18" charset="0"/>
                        </a:rPr>
                        <a:t>Успех каждого ребенка</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г. Махачкала</a:t>
                      </a:r>
                    </a:p>
                  </a:txBody>
                  <a:tcPr anchor="ctr"/>
                </a:tc>
                <a:tc>
                  <a:txBody>
                    <a:bodyPr/>
                    <a:lstStyle/>
                    <a:p>
                      <a:pPr algn="just"/>
                      <a:r>
                        <a:rPr lang="ru-RU" sz="1400" dirty="0">
                          <a:latin typeface="Times New Roman" panose="02020603050405020304" pitchFamily="18" charset="0"/>
                          <a:cs typeface="Times New Roman" panose="02020603050405020304" pitchFamily="18" charset="0"/>
                        </a:rPr>
                        <a:t>Создан мобильный технопарк «</a:t>
                      </a:r>
                      <a:r>
                        <a:rPr lang="ru-RU" sz="1400" dirty="0" err="1">
                          <a:latin typeface="Times New Roman" panose="02020603050405020304" pitchFamily="18" charset="0"/>
                          <a:cs typeface="Times New Roman" panose="02020603050405020304" pitchFamily="18" charset="0"/>
                        </a:rPr>
                        <a:t>Кванториум</a:t>
                      </a:r>
                      <a:r>
                        <a:rPr lang="ru-RU" sz="1400" dirty="0">
                          <a:latin typeface="Times New Roman" panose="02020603050405020304" pitchFamily="18" charset="0"/>
                          <a:cs typeface="Times New Roman" panose="02020603050405020304" pitchFamily="18" charset="0"/>
                        </a:rPr>
                        <a:t>» при ГБУ ДО РД «МАН РД»</a:t>
                      </a:r>
                    </a:p>
                  </a:txBody>
                  <a:tcPr anchor="ctr"/>
                </a:tc>
                <a:extLst>
                  <a:ext uri="{0D108BD9-81ED-4DB2-BD59-A6C34878D82A}">
                    <a16:rowId xmlns:a16="http://schemas.microsoft.com/office/drawing/2014/main" val="1274777784"/>
                  </a:ext>
                </a:extLst>
              </a:tr>
              <a:tr h="724449">
                <a:tc vMerge="1">
                  <a:txBody>
                    <a:bodyPr/>
                    <a:lstStyle/>
                    <a:p>
                      <a:endParaRPr lang="ru-RU" dirty="0"/>
                    </a:p>
                  </a:txBody>
                  <a:tcPr/>
                </a:tc>
                <a:tc>
                  <a:txBody>
                    <a:bodyPr/>
                    <a:lstStyle/>
                    <a:p>
                      <a:pPr algn="ctr"/>
                      <a:r>
                        <a:rPr lang="ru-RU" sz="1400" dirty="0">
                          <a:latin typeface="Times New Roman" panose="02020603050405020304" pitchFamily="18" charset="0"/>
                          <a:cs typeface="Times New Roman" panose="02020603050405020304" pitchFamily="18" charset="0"/>
                        </a:rPr>
                        <a:t>23 МО РД</a:t>
                      </a:r>
                    </a:p>
                  </a:txBody>
                  <a:tcPr anchor="ctr"/>
                </a:tc>
                <a:tc>
                  <a:txBody>
                    <a:bodyPr/>
                    <a:lstStyle/>
                    <a:p>
                      <a:pPr algn="just"/>
                      <a:r>
                        <a:rPr lang="ru-RU" sz="1400" kern="1200" dirty="0">
                          <a:solidFill>
                            <a:schemeClr val="dk1"/>
                          </a:solidFill>
                          <a:latin typeface="Times New Roman" panose="02020603050405020304" pitchFamily="18" charset="0"/>
                          <a:ea typeface="+mn-ea"/>
                          <a:cs typeface="Times New Roman" panose="02020603050405020304" pitchFamily="18" charset="0"/>
                        </a:rPr>
                        <a:t>Создано 4486 новых мест дополнительного образования детей в 116 образовательных организациях, а также проведены ремонтные работы</a:t>
                      </a:r>
                    </a:p>
                  </a:txBody>
                  <a:tcPr anchor="ctr"/>
                </a:tc>
                <a:extLst>
                  <a:ext uri="{0D108BD9-81ED-4DB2-BD59-A6C34878D82A}">
                    <a16:rowId xmlns:a16="http://schemas.microsoft.com/office/drawing/2014/main" val="938289476"/>
                  </a:ext>
                </a:extLst>
              </a:tr>
              <a:tr h="370840">
                <a:tc vMerge="1">
                  <a:txBody>
                    <a:bodyPr/>
                    <a:lstStyle/>
                    <a:p>
                      <a:pPr algn="ctr"/>
                      <a:endParaRPr lang="ru-RU" sz="1600" dirty="0">
                        <a:latin typeface="Times New Roman" panose="02020603050405020304" pitchFamily="18" charset="0"/>
                        <a:cs typeface="Times New Roman" panose="02020603050405020304" pitchFamily="18" charset="0"/>
                      </a:endParaRPr>
                    </a:p>
                  </a:txBody>
                  <a:tcPr anchor="ctr"/>
                </a:tc>
                <a:tc>
                  <a:txBody>
                    <a:bodyPr/>
                    <a:lstStyle/>
                    <a:p>
                      <a:pPr algn="ctr"/>
                      <a:r>
                        <a:rPr lang="ru-RU" sz="1400" dirty="0">
                          <a:latin typeface="Times New Roman" panose="02020603050405020304" pitchFamily="18" charset="0"/>
                          <a:cs typeface="Times New Roman" panose="02020603050405020304" pitchFamily="18" charset="0"/>
                        </a:rPr>
                        <a:t>33 МО РД</a:t>
                      </a:r>
                    </a:p>
                  </a:txBody>
                  <a:tcPr anchor="ctr"/>
                </a:tc>
                <a:tc>
                  <a:txBody>
                    <a:bodyPr/>
                    <a:lstStyle/>
                    <a:p>
                      <a:pPr algn="just"/>
                      <a:r>
                        <a:rPr lang="ru-RU" sz="1400" dirty="0">
                          <a:latin typeface="Times New Roman" panose="02020603050405020304" pitchFamily="18" charset="0"/>
                          <a:cs typeface="Times New Roman" panose="02020603050405020304" pitchFamily="18" charset="0"/>
                        </a:rPr>
                        <a:t>Оснащено 110 спортплощадок «</a:t>
                      </a:r>
                      <a:r>
                        <a:rPr lang="ru-RU" sz="1400" dirty="0" err="1">
                          <a:latin typeface="Times New Roman" panose="02020603050405020304" pitchFamily="18" charset="0"/>
                          <a:cs typeface="Times New Roman" panose="02020603050405020304" pitchFamily="18" charset="0"/>
                        </a:rPr>
                        <a:t>Воркаут</a:t>
                      </a:r>
                      <a:r>
                        <a:rPr lang="ru-RU" sz="1400" dirty="0">
                          <a:latin typeface="Times New Roman" panose="02020603050405020304" pitchFamily="18" charset="0"/>
                          <a:cs typeface="Times New Roman" panose="02020603050405020304" pitchFamily="18" charset="0"/>
                        </a:rPr>
                        <a:t>», отремонтировано 10 спортзалов</a:t>
                      </a:r>
                    </a:p>
                  </a:txBody>
                  <a:tcPr anchor="ctr"/>
                </a:tc>
                <a:extLst>
                  <a:ext uri="{0D108BD9-81ED-4DB2-BD59-A6C34878D82A}">
                    <a16:rowId xmlns:a16="http://schemas.microsoft.com/office/drawing/2014/main" val="1861042922"/>
                  </a:ext>
                </a:extLst>
              </a:tr>
            </a:tbl>
          </a:graphicData>
        </a:graphic>
      </p:graphicFrame>
    </p:spTree>
    <p:extLst>
      <p:ext uri="{BB962C8B-B14F-4D97-AF65-F5344CB8AC3E}">
        <p14:creationId xmlns:p14="http://schemas.microsoft.com/office/powerpoint/2010/main" val="74838373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842" name="Rectangle 2"/>
          <p:cNvSpPr/>
          <p:nvPr/>
        </p:nvSpPr>
        <p:spPr>
          <a:xfrm>
            <a:off x="0" y="178939"/>
            <a:ext cx="12192000" cy="263612"/>
          </a:xfrm>
          <a:prstGeom prst="rect">
            <a:avLst/>
          </a:prstGeom>
          <a:gradFill flip="none" rotWithShape="1">
            <a:gsLst>
              <a:gs pos="0">
                <a:srgbClr val="4D7BAA"/>
              </a:gs>
              <a:gs pos="91000">
                <a:schemeClr val="accent1">
                  <a:lumMod val="60000"/>
                  <a:lumOff val="40000"/>
                  <a:alpha val="41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pPr>
            <a:endParaRPr lang="en-US" dirty="0"/>
          </a:p>
        </p:txBody>
      </p:sp>
      <p:pic>
        <p:nvPicPr>
          <p:cNvPr id="2097180" name="Picture 4" descr="https://xn--80aafjcthgy6bd.xn--p1ai/templates/mun46/images/gerb.png"/>
          <p:cNvPicPr>
            <a:picLocks noChangeAspect="1" noChangeArrowheads="1"/>
          </p:cNvPicPr>
          <p:nvPr/>
        </p:nvPicPr>
        <p:blipFill>
          <a:blip r:embed="rId2" cstate="print"/>
          <a:srcRect/>
          <a:stretch>
            <a:fillRect/>
          </a:stretch>
        </p:blipFill>
        <p:spPr bwMode="auto">
          <a:xfrm>
            <a:off x="11350831" y="40745"/>
            <a:ext cx="518834" cy="540000"/>
          </a:xfrm>
          <a:prstGeom prst="rect">
            <a:avLst/>
          </a:prstGeom>
          <a:noFill/>
        </p:spPr>
      </p:pic>
      <p:sp>
        <p:nvSpPr>
          <p:cNvPr id="1048865" name="Прямоугольник 29"/>
          <p:cNvSpPr/>
          <p:nvPr/>
        </p:nvSpPr>
        <p:spPr>
          <a:xfrm>
            <a:off x="5255802" y="89998"/>
            <a:ext cx="1770379" cy="396240"/>
          </a:xfrm>
          <a:prstGeom prst="rect">
            <a:avLst/>
          </a:prstGeom>
        </p:spPr>
        <p:txBody>
          <a:bodyPr wrap="none" anchor="ctr">
            <a:spAutoFit/>
          </a:bodyPr>
          <a:lstStyle/>
          <a:p>
            <a:r>
              <a:rPr lang="ru-RU" sz="2000" b="1" dirty="0">
                <a:latin typeface="Times New Roman" panose="02020603050405020304" pitchFamily="18" charset="0"/>
                <a:cs typeface="Times New Roman" panose="02020603050405020304" pitchFamily="18" charset="0"/>
              </a:rPr>
              <a:t>Образование</a:t>
            </a:r>
            <a:endParaRPr lang="ru-RU" sz="2000" dirty="0"/>
          </a:p>
        </p:txBody>
      </p:sp>
      <p:graphicFrame>
        <p:nvGraphicFramePr>
          <p:cNvPr id="31" name="Таблица 3">
            <a:extLst>
              <a:ext uri="{FF2B5EF4-FFF2-40B4-BE49-F238E27FC236}">
                <a16:creationId xmlns:a16="http://schemas.microsoft.com/office/drawing/2014/main" id="{14C48951-CCDA-464B-A6E7-BAC3B957D507}"/>
              </a:ext>
            </a:extLst>
          </p:cNvPr>
          <p:cNvGraphicFramePr>
            <a:graphicFrameLocks noGrp="1"/>
          </p:cNvGraphicFramePr>
          <p:nvPr>
            <p:extLst>
              <p:ext uri="{D42A27DB-BD31-4B8C-83A1-F6EECF244321}">
                <p14:modId xmlns:p14="http://schemas.microsoft.com/office/powerpoint/2010/main" val="2422549240"/>
              </p:ext>
            </p:extLst>
          </p:nvPr>
        </p:nvGraphicFramePr>
        <p:xfrm>
          <a:off x="188539" y="921627"/>
          <a:ext cx="11755223" cy="4631564"/>
        </p:xfrm>
        <a:graphic>
          <a:graphicData uri="http://schemas.openxmlformats.org/drawingml/2006/table">
            <a:tbl>
              <a:tblPr firstRow="1" bandRow="1">
                <a:tableStyleId>{5C22544A-7EE6-4342-B048-85BDC9FD1C3A}</a:tableStyleId>
              </a:tblPr>
              <a:tblGrid>
                <a:gridCol w="1674797">
                  <a:extLst>
                    <a:ext uri="{9D8B030D-6E8A-4147-A177-3AD203B41FA5}">
                      <a16:colId xmlns:a16="http://schemas.microsoft.com/office/drawing/2014/main" val="872544408"/>
                    </a:ext>
                  </a:extLst>
                </a:gridCol>
                <a:gridCol w="2463567">
                  <a:extLst>
                    <a:ext uri="{9D8B030D-6E8A-4147-A177-3AD203B41FA5}">
                      <a16:colId xmlns:a16="http://schemas.microsoft.com/office/drawing/2014/main" val="2935036756"/>
                    </a:ext>
                  </a:extLst>
                </a:gridCol>
                <a:gridCol w="7616859">
                  <a:extLst>
                    <a:ext uri="{9D8B030D-6E8A-4147-A177-3AD203B41FA5}">
                      <a16:colId xmlns:a16="http://schemas.microsoft.com/office/drawing/2014/main" val="4034457935"/>
                    </a:ext>
                  </a:extLst>
                </a:gridCol>
              </a:tblGrid>
              <a:tr h="370840">
                <a:tc>
                  <a:txBody>
                    <a:bodyPr/>
                    <a:lstStyle/>
                    <a:p>
                      <a:pPr algn="ctr"/>
                      <a:r>
                        <a:rPr lang="ru-RU" sz="1400" dirty="0">
                          <a:latin typeface="Times New Roman" panose="02020603050405020304" pitchFamily="18" charset="0"/>
                          <a:cs typeface="Times New Roman" panose="02020603050405020304" pitchFamily="18" charset="0"/>
                        </a:rPr>
                        <a:t>Региональный</a:t>
                      </a:r>
                    </a:p>
                    <a:p>
                      <a:pPr algn="ctr"/>
                      <a:r>
                        <a:rPr lang="ru-RU" sz="1400" dirty="0">
                          <a:latin typeface="Times New Roman" panose="02020603050405020304" pitchFamily="18" charset="0"/>
                          <a:cs typeface="Times New Roman" panose="02020603050405020304" pitchFamily="18" charset="0"/>
                        </a:rPr>
                        <a:t> проект</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Реализуется на территории МО</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Мероприятия проекта</a:t>
                      </a:r>
                    </a:p>
                  </a:txBody>
                  <a:tcPr anchor="ctr"/>
                </a:tc>
                <a:extLst>
                  <a:ext uri="{0D108BD9-81ED-4DB2-BD59-A6C34878D82A}">
                    <a16:rowId xmlns:a16="http://schemas.microsoft.com/office/drawing/2014/main" val="1207244134"/>
                  </a:ext>
                </a:extLst>
              </a:tr>
              <a:tr h="419550">
                <a:tc row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u-RU" sz="1400" dirty="0">
                          <a:latin typeface="Times New Roman" panose="02020603050405020304" pitchFamily="18" charset="0"/>
                          <a:cs typeface="Times New Roman" panose="02020603050405020304" pitchFamily="18" charset="0"/>
                        </a:rPr>
                        <a:t>Цифровая образовательная среда</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г. Каспийск</a:t>
                      </a:r>
                    </a:p>
                  </a:txBody>
                  <a:tcPr anchor="ctr"/>
                </a:tc>
                <a:tc>
                  <a:txBody>
                    <a:bodyPr/>
                    <a:lstStyle/>
                    <a:p>
                      <a:pPr algn="just"/>
                      <a:r>
                        <a:rPr lang="ru-RU" sz="1400" kern="1200" dirty="0">
                          <a:solidFill>
                            <a:schemeClr val="dk1"/>
                          </a:solidFill>
                          <a:effectLst/>
                          <a:latin typeface="Times New Roman" panose="02020603050405020304" pitchFamily="18" charset="0"/>
                          <a:ea typeface="+mn-ea"/>
                          <a:cs typeface="Times New Roman" panose="02020603050405020304" pitchFamily="18" charset="0"/>
                        </a:rPr>
                        <a:t>Открыт Центра цифрового образования детей «IТ-куб», созданного на базе МБОУ «Каспийская гимназия № 11», открытие </a:t>
                      </a:r>
                      <a:r>
                        <a:rPr lang="ru-RU" sz="1400" kern="1200" dirty="0">
                          <a:solidFill>
                            <a:schemeClr val="tx1"/>
                          </a:solidFill>
                          <a:effectLst/>
                          <a:latin typeface="Times New Roman" panose="02020603050405020304" pitchFamily="18" charset="0"/>
                          <a:ea typeface="+mn-ea"/>
                          <a:cs typeface="Times New Roman" panose="02020603050405020304" pitchFamily="18" charset="0"/>
                        </a:rPr>
                        <a:t>состоялось</a:t>
                      </a:r>
                      <a:r>
                        <a:rPr lang="ru-RU" sz="1400" kern="1200" baseline="0" dirty="0">
                          <a:solidFill>
                            <a:schemeClr val="tx1"/>
                          </a:solidFill>
                          <a:effectLst/>
                          <a:latin typeface="Times New Roman" panose="02020603050405020304" pitchFamily="18" charset="0"/>
                          <a:ea typeface="+mn-ea"/>
                          <a:cs typeface="Times New Roman" panose="02020603050405020304" pitchFamily="18" charset="0"/>
                        </a:rPr>
                        <a:t> 28 сентября 2020 года</a:t>
                      </a:r>
                      <a:endParaRPr lang="ru-RU" sz="1400" dirty="0">
                        <a:solidFill>
                          <a:schemeClr val="tx1"/>
                        </a:solidFill>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1227873227"/>
                  </a:ext>
                </a:extLst>
              </a:tr>
              <a:tr h="370840">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ru-RU" sz="1400" dirty="0">
                        <a:latin typeface="Times New Roman" panose="02020603050405020304" pitchFamily="18" charset="0"/>
                        <a:cs typeface="Times New Roman" panose="02020603050405020304" pitchFamily="18" charset="0"/>
                      </a:endParaRPr>
                    </a:p>
                  </a:txBody>
                  <a:tcPr anchor="ctr"/>
                </a:tc>
                <a:tc>
                  <a:txBody>
                    <a:bodyPr/>
                    <a:lstStyle/>
                    <a:p>
                      <a:pPr algn="ctr"/>
                      <a:r>
                        <a:rPr lang="ru-RU" sz="1400" dirty="0">
                          <a:latin typeface="Times New Roman" panose="02020603050405020304" pitchFamily="18" charset="0"/>
                          <a:cs typeface="Times New Roman" panose="02020603050405020304" pitchFamily="18" charset="0"/>
                        </a:rPr>
                        <a:t>102 общеобразовательных организациях 10 городских округов</a:t>
                      </a:r>
                    </a:p>
                  </a:txBody>
                  <a:tcPr anchor="ct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ru-RU" sz="1400" dirty="0">
                          <a:latin typeface="Times New Roman" panose="02020603050405020304" pitchFamily="18" charset="0"/>
                          <a:cs typeface="Times New Roman" panose="02020603050405020304" pitchFamily="18" charset="0"/>
                        </a:rPr>
                        <a:t>Внедрена целевая модель цифровой образовательной среды: в </a:t>
                      </a:r>
                      <a:r>
                        <a:rPr kumimoji="0" lang="ru-RU" sz="1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г. Махачкала (31 школа), </a:t>
                      </a:r>
                      <a:br>
                        <a:rPr kumimoji="0" lang="ru-RU" sz="1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br>
                      <a:r>
                        <a:rPr kumimoji="0" lang="ru-RU" sz="1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г. Хасавюрт  (16 школ), г. Дербент (15 школ), </a:t>
                      </a:r>
                      <a:r>
                        <a:rPr lang="ru-RU" sz="1400" dirty="0">
                          <a:latin typeface="Times New Roman" panose="02020603050405020304" pitchFamily="18" charset="0"/>
                          <a:cs typeface="Times New Roman" panose="02020603050405020304" pitchFamily="18" charset="0"/>
                        </a:rPr>
                        <a:t>г. Буйнакск (8 школ), </a:t>
                      </a:r>
                      <a:r>
                        <a:rPr kumimoji="0" lang="ru-RU" sz="1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г. Каспийск (7 школ), </a:t>
                      </a:r>
                      <a:br>
                        <a:rPr kumimoji="0" lang="ru-RU" sz="1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br>
                      <a:r>
                        <a:rPr kumimoji="0" lang="ru-RU" sz="1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г. Кизляр (7 школ), </a:t>
                      </a:r>
                      <a:r>
                        <a:rPr lang="ru-RU" sz="1400" dirty="0">
                          <a:latin typeface="Times New Roman" panose="02020603050405020304" pitchFamily="18" charset="0"/>
                          <a:cs typeface="Times New Roman" panose="02020603050405020304" pitchFamily="18" charset="0"/>
                        </a:rPr>
                        <a:t>г. Дагестанские Огни (6 школ), г. Избербаш  (6 школ), </a:t>
                      </a:r>
                      <a:r>
                        <a:rPr kumimoji="0" lang="ru-RU" sz="1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г. </a:t>
                      </a:r>
                      <a:r>
                        <a:rPr kumimoji="0" lang="ru-RU" sz="1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Кизилюрт</a:t>
                      </a:r>
                      <a:r>
                        <a:rPr kumimoji="0" lang="ru-RU" sz="1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(4 школы),</a:t>
                      </a:r>
                      <a:br>
                        <a:rPr lang="ru-RU" sz="1400" dirty="0">
                          <a:latin typeface="Times New Roman" panose="02020603050405020304" pitchFamily="18" charset="0"/>
                          <a:cs typeface="Times New Roman" panose="02020603050405020304" pitchFamily="18" charset="0"/>
                        </a:rPr>
                      </a:br>
                      <a:r>
                        <a:rPr lang="ru-RU" sz="1400" dirty="0">
                          <a:latin typeface="Times New Roman" panose="02020603050405020304" pitchFamily="18" charset="0"/>
                          <a:cs typeface="Times New Roman" panose="02020603050405020304" pitchFamily="18" charset="0"/>
                        </a:rPr>
                        <a:t>г. Южно-Сухокумск  (2 школы)</a:t>
                      </a:r>
                    </a:p>
                  </a:txBody>
                  <a:tcPr anchor="ctr"/>
                </a:tc>
                <a:extLst>
                  <a:ext uri="{0D108BD9-81ED-4DB2-BD59-A6C34878D82A}">
                    <a16:rowId xmlns:a16="http://schemas.microsoft.com/office/drawing/2014/main" val="2740079699"/>
                  </a:ext>
                </a:extLst>
              </a:tr>
              <a:tr h="370840">
                <a:tc row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u-RU" sz="1400" dirty="0">
                          <a:latin typeface="Times New Roman" panose="02020603050405020304" pitchFamily="18" charset="0"/>
                          <a:cs typeface="Times New Roman" panose="02020603050405020304" pitchFamily="18" charset="0"/>
                        </a:rPr>
                        <a:t>Молодые профессионалы</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г. Махачкала</a:t>
                      </a:r>
                    </a:p>
                  </a:txBody>
                  <a:tcPr anchor="ctr"/>
                </a:tc>
                <a:tc>
                  <a:txBody>
                    <a:bodyPr/>
                    <a:lstStyle/>
                    <a:p>
                      <a:pPr algn="just"/>
                      <a:r>
                        <a:rPr lang="ru-RU" sz="1400" dirty="0">
                          <a:latin typeface="Times New Roman" panose="02020603050405020304" pitchFamily="18" charset="0"/>
                          <a:cs typeface="Times New Roman" panose="02020603050405020304" pitchFamily="18" charset="0"/>
                        </a:rPr>
                        <a:t>Создан центр опережающей профессиональной подготовки при ГБПОУ РД «Технический колледж имени А.Р. </a:t>
                      </a:r>
                      <a:r>
                        <a:rPr lang="ru-RU" sz="1400" dirty="0" err="1">
                          <a:latin typeface="Times New Roman" panose="02020603050405020304" pitchFamily="18" charset="0"/>
                          <a:cs typeface="Times New Roman" panose="02020603050405020304" pitchFamily="18" charset="0"/>
                        </a:rPr>
                        <a:t>Ашуралиева</a:t>
                      </a:r>
                      <a:r>
                        <a:rPr lang="ru-RU" sz="1400" dirty="0">
                          <a:latin typeface="Times New Roman" panose="02020603050405020304" pitchFamily="18" charset="0"/>
                          <a:cs typeface="Times New Roman" panose="02020603050405020304" pitchFamily="18" charset="0"/>
                        </a:rPr>
                        <a:t>»</a:t>
                      </a:r>
                      <a:endParaRPr lang="ru-RU" sz="1400" dirty="0">
                        <a:highlight>
                          <a:srgbClr val="FFFF00"/>
                        </a:highlight>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4162309990"/>
                  </a:ext>
                </a:extLst>
              </a:tr>
              <a:tr h="370840">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ru-RU" sz="1400" dirty="0">
                        <a:latin typeface="Times New Roman" panose="02020603050405020304" pitchFamily="18" charset="0"/>
                        <a:cs typeface="Times New Roman" panose="02020603050405020304" pitchFamily="18" charset="0"/>
                      </a:endParaRPr>
                    </a:p>
                  </a:txBody>
                  <a:tcPr anchor="ctr"/>
                </a:tc>
                <a:tc>
                  <a:txBody>
                    <a:bodyPr/>
                    <a:lstStyle/>
                    <a:p>
                      <a:pPr algn="ctr"/>
                      <a:r>
                        <a:rPr lang="ru-RU" sz="1400" dirty="0">
                          <a:latin typeface="Times New Roman" panose="02020603050405020304" pitchFamily="18" charset="0"/>
                          <a:cs typeface="Times New Roman" panose="02020603050405020304" pitchFamily="18" charset="0"/>
                        </a:rPr>
                        <a:t>г. Махачкала, г. Каспийск</a:t>
                      </a:r>
                    </a:p>
                  </a:txBody>
                  <a:tcPr anchor="ctr"/>
                </a:tc>
                <a:tc>
                  <a:txBody>
                    <a:bodyPr/>
                    <a:lstStyle/>
                    <a:p>
                      <a:pPr algn="just"/>
                      <a:r>
                        <a:rPr lang="ru-RU" sz="1400" dirty="0">
                          <a:latin typeface="Times New Roman" panose="02020603050405020304" pitchFamily="18" charset="0"/>
                          <a:cs typeface="Times New Roman" panose="02020603050405020304" pitchFamily="18" charset="0"/>
                        </a:rPr>
                        <a:t>Получен грант на оснащение мастерских ГБПОУ РД «Автомобильно-дорожный колледж» и ГБПОУ РД «Колледж машиностроения и сервиса им. С. Орджоникидзе» в размере 80,5 млн рублей, оснащение запланировано на 2021 год</a:t>
                      </a:r>
                    </a:p>
                  </a:txBody>
                  <a:tcPr anchor="ctr"/>
                </a:tc>
                <a:extLst>
                  <a:ext uri="{0D108BD9-81ED-4DB2-BD59-A6C34878D82A}">
                    <a16:rowId xmlns:a16="http://schemas.microsoft.com/office/drawing/2014/main" val="4019009873"/>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u-RU" sz="1400" dirty="0">
                          <a:latin typeface="Times New Roman" panose="02020603050405020304" pitchFamily="18" charset="0"/>
                          <a:cs typeface="Times New Roman" panose="02020603050405020304" pitchFamily="18" charset="0"/>
                        </a:rPr>
                        <a:t>Учитель будущего</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Все 52 МО</a:t>
                      </a:r>
                    </a:p>
                  </a:txBody>
                  <a:tcPr anchor="ctr"/>
                </a:tc>
                <a:tc>
                  <a:txBody>
                    <a:bodyPr/>
                    <a:lstStyle/>
                    <a:p>
                      <a:pPr algn="just"/>
                      <a:r>
                        <a:rPr lang="ru-RU" sz="1400" dirty="0">
                          <a:latin typeface="Times New Roman" panose="02020603050405020304" pitchFamily="18" charset="0"/>
                          <a:cs typeface="Times New Roman" panose="02020603050405020304" pitchFamily="18" charset="0"/>
                        </a:rPr>
                        <a:t>Внедрена национальная система учительского роста. В 2020 г. охват педагогов национальной системы учительского роста общего образования составил 2455 человек</a:t>
                      </a:r>
                    </a:p>
                  </a:txBody>
                  <a:tcPr anchor="ctr"/>
                </a:tc>
                <a:extLst>
                  <a:ext uri="{0D108BD9-81ED-4DB2-BD59-A6C34878D82A}">
                    <a16:rowId xmlns:a16="http://schemas.microsoft.com/office/drawing/2014/main" val="2570428857"/>
                  </a:ext>
                </a:extLst>
              </a:tr>
              <a:tr h="370840">
                <a:tc row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u-RU" sz="1400" dirty="0">
                          <a:latin typeface="Times New Roman" panose="02020603050405020304" pitchFamily="18" charset="0"/>
                          <a:cs typeface="Times New Roman" panose="02020603050405020304" pitchFamily="18" charset="0"/>
                        </a:rPr>
                        <a:t>Социальная активность</a:t>
                      </a:r>
                    </a:p>
                  </a:txBody>
                  <a:tcPr anchor="ctr"/>
                </a:tc>
                <a:tc>
                  <a:txBody>
                    <a:bodyPr/>
                    <a:lstStyle/>
                    <a:p>
                      <a:pPr algn="ctr">
                        <a:lnSpc>
                          <a:spcPct val="107000"/>
                        </a:lnSpc>
                        <a:spcAft>
                          <a:spcPts val="800"/>
                        </a:spcAft>
                      </a:pPr>
                      <a:r>
                        <a:rPr lang="ru-RU" sz="1400" dirty="0">
                          <a:effectLst/>
                          <a:latin typeface="Times New Roman" panose="02020603050405020304" pitchFamily="18" charset="0"/>
                          <a:ea typeface="Calibri" panose="020F0502020204030204" pitchFamily="34" charset="0"/>
                          <a:cs typeface="Times New Roman" panose="02020603050405020304" pitchFamily="18" charset="0"/>
                        </a:rPr>
                        <a:t>г. Махачкала</a:t>
                      </a:r>
                    </a:p>
                  </a:txBody>
                  <a:tcPr marL="68580" marR="68580" marT="0" marB="0" anchor="ctr"/>
                </a:tc>
                <a:tc>
                  <a:txBody>
                    <a:bodyPr/>
                    <a:lstStyle/>
                    <a:p>
                      <a:pPr algn="just">
                        <a:lnSpc>
                          <a:spcPct val="107000"/>
                        </a:lnSpc>
                        <a:spcAft>
                          <a:spcPts val="800"/>
                        </a:spcAft>
                      </a:pPr>
                      <a:r>
                        <a:rPr lang="ru-RU" sz="1400" dirty="0">
                          <a:effectLst/>
                          <a:latin typeface="Times New Roman" panose="02020603050405020304" pitchFamily="18" charset="0"/>
                          <a:ea typeface="Calibri" panose="020F0502020204030204" pitchFamily="34" charset="0"/>
                          <a:cs typeface="Times New Roman" panose="02020603050405020304" pitchFamily="18" charset="0"/>
                        </a:rPr>
                        <a:t>Создан ресурсный центр </a:t>
                      </a:r>
                      <a:r>
                        <a:rPr lang="ru-RU" sz="1400" dirty="0" err="1">
                          <a:effectLst/>
                          <a:latin typeface="Times New Roman" panose="02020603050405020304" pitchFamily="18" charset="0"/>
                          <a:ea typeface="Calibri" panose="020F0502020204030204" pitchFamily="34" charset="0"/>
                          <a:cs typeface="Times New Roman" panose="02020603050405020304" pitchFamily="18" charset="0"/>
                        </a:rPr>
                        <a:t>волонтерства</a:t>
                      </a:r>
                      <a:r>
                        <a:rPr lang="ru-RU" sz="1400" dirty="0">
                          <a:effectLst/>
                          <a:latin typeface="Times New Roman" panose="02020603050405020304" pitchFamily="18" charset="0"/>
                          <a:ea typeface="Calibri" panose="020F0502020204030204" pitchFamily="34" charset="0"/>
                          <a:cs typeface="Times New Roman" panose="02020603050405020304" pitchFamily="18" charset="0"/>
                        </a:rPr>
                        <a:t> (добровольчества) на базе ГКУ РД «Республиканский молодежный центр», открытие состоялось 5 декабря 2020 г</a:t>
                      </a:r>
                    </a:p>
                  </a:txBody>
                  <a:tcPr marL="68580" marR="68580" marT="0" marB="0"/>
                </a:tc>
                <a:extLst>
                  <a:ext uri="{0D108BD9-81ED-4DB2-BD59-A6C34878D82A}">
                    <a16:rowId xmlns:a16="http://schemas.microsoft.com/office/drawing/2014/main" val="1405492877"/>
                  </a:ext>
                </a:extLst>
              </a:tr>
              <a:tr h="370840">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ru-RU" sz="1100" dirty="0">
                        <a:latin typeface="Times New Roman" panose="02020603050405020304" pitchFamily="18" charset="0"/>
                        <a:cs typeface="Times New Roman" panose="02020603050405020304" pitchFamily="18" charset="0"/>
                      </a:endParaRPr>
                    </a:p>
                  </a:txBody>
                  <a:tcPr anchor="ct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lang="ru-RU" sz="1400" dirty="0">
                          <a:latin typeface="Times New Roman" panose="02020603050405020304" pitchFamily="18" charset="0"/>
                          <a:cs typeface="Times New Roman" panose="02020603050405020304" pitchFamily="18" charset="0"/>
                        </a:rPr>
                        <a:t>Все 52 МО</a:t>
                      </a:r>
                    </a:p>
                  </a:txBody>
                  <a:tcPr marL="68580" marR="68580" marT="0" marB="0" anchor="ctr"/>
                </a:tc>
                <a:tc>
                  <a:txBody>
                    <a:bodyPr/>
                    <a:lstStyle/>
                    <a:p>
                      <a:pPr algn="just">
                        <a:lnSpc>
                          <a:spcPct val="107000"/>
                        </a:lnSpc>
                        <a:spcAft>
                          <a:spcPts val="0"/>
                        </a:spcAft>
                      </a:pPr>
                      <a:r>
                        <a:rPr lang="ru-RU" sz="1400" dirty="0">
                          <a:effectLst/>
                          <a:latin typeface="Times New Roman" panose="02020603050405020304" pitchFamily="18" charset="0"/>
                          <a:ea typeface="Calibri" panose="020F0502020204030204" pitchFamily="34" charset="0"/>
                          <a:cs typeface="Times New Roman" panose="02020603050405020304" pitchFamily="18" charset="0"/>
                        </a:rPr>
                        <a:t>Вовлечение молодежи в добровольческую деятельность.</a:t>
                      </a:r>
                    </a:p>
                    <a:p>
                      <a:pPr algn="just">
                        <a:lnSpc>
                          <a:spcPct val="107000"/>
                        </a:lnSpc>
                        <a:spcAft>
                          <a:spcPts val="800"/>
                        </a:spcAft>
                      </a:pPr>
                      <a:r>
                        <a:rPr lang="ru-RU" sz="1400" dirty="0">
                          <a:effectLst/>
                          <a:latin typeface="Times New Roman" panose="02020603050405020304" pitchFamily="18" charset="0"/>
                          <a:ea typeface="Calibri" panose="020F0502020204030204" pitchFamily="34" charset="0"/>
                          <a:cs typeface="Times New Roman" panose="02020603050405020304" pitchFamily="18" charset="0"/>
                        </a:rPr>
                        <a:t>Численность волонтерского актива Республики Дагестан - 21925 человек</a:t>
                      </a:r>
                    </a:p>
                  </a:txBody>
                  <a:tcPr marL="68580" marR="68580" marT="0" marB="0" anchor="ctr"/>
                </a:tc>
                <a:extLst>
                  <a:ext uri="{0D108BD9-81ED-4DB2-BD59-A6C34878D82A}">
                    <a16:rowId xmlns:a16="http://schemas.microsoft.com/office/drawing/2014/main" val="3165777822"/>
                  </a:ext>
                </a:extLst>
              </a:tr>
            </a:tbl>
          </a:graphicData>
        </a:graphic>
      </p:graphicFrame>
    </p:spTree>
    <p:extLst>
      <p:ext uri="{BB962C8B-B14F-4D97-AF65-F5344CB8AC3E}">
        <p14:creationId xmlns:p14="http://schemas.microsoft.com/office/powerpoint/2010/main" val="28959908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181" name="Picture 3"/>
          <p:cNvPicPr>
            <a:picLocks noChangeAspect="1"/>
          </p:cNvPicPr>
          <p:nvPr/>
        </p:nvPicPr>
        <p:blipFill>
          <a:blip r:embed="rId2"/>
          <a:stretch>
            <a:fillRect/>
          </a:stretch>
        </p:blipFill>
        <p:spPr>
          <a:xfrm>
            <a:off x="0" y="1613300"/>
            <a:ext cx="2774325" cy="5244700"/>
          </a:xfrm>
          <a:prstGeom prst="rect">
            <a:avLst/>
          </a:prstGeom>
        </p:spPr>
      </p:pic>
      <p:pic>
        <p:nvPicPr>
          <p:cNvPr id="2097182" name="Picture 4"/>
          <p:cNvPicPr>
            <a:picLocks noChangeAspect="1"/>
          </p:cNvPicPr>
          <p:nvPr/>
        </p:nvPicPr>
        <p:blipFill>
          <a:blip r:embed="rId3" cstate="print"/>
          <a:stretch>
            <a:fillRect/>
          </a:stretch>
        </p:blipFill>
        <p:spPr>
          <a:xfrm>
            <a:off x="0" y="0"/>
            <a:ext cx="2774325" cy="2774325"/>
          </a:xfrm>
          <a:prstGeom prst="rect">
            <a:avLst/>
          </a:prstGeom>
        </p:spPr>
      </p:pic>
      <p:sp>
        <p:nvSpPr>
          <p:cNvPr id="1048866" name="Rectangle 2"/>
          <p:cNvSpPr/>
          <p:nvPr/>
        </p:nvSpPr>
        <p:spPr>
          <a:xfrm>
            <a:off x="0" y="178939"/>
            <a:ext cx="12192000" cy="263612"/>
          </a:xfrm>
          <a:prstGeom prst="rect">
            <a:avLst/>
          </a:prstGeom>
          <a:gradFill flip="none" rotWithShape="1">
            <a:gsLst>
              <a:gs pos="0">
                <a:srgbClr val="41BA7C"/>
              </a:gs>
              <a:gs pos="91000">
                <a:schemeClr val="accent1">
                  <a:lumMod val="60000"/>
                  <a:lumOff val="40000"/>
                  <a:alpha val="41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pPr>
            <a:endParaRPr lang="en-US" dirty="0"/>
          </a:p>
        </p:txBody>
      </p:sp>
      <p:sp>
        <p:nvSpPr>
          <p:cNvPr id="1048867" name="TextBox 7"/>
          <p:cNvSpPr txBox="1"/>
          <p:nvPr/>
        </p:nvSpPr>
        <p:spPr>
          <a:xfrm>
            <a:off x="7746218" y="6019369"/>
            <a:ext cx="2520000" cy="340519"/>
          </a:xfrm>
          <a:prstGeom prst="roundRect">
            <a:avLst/>
          </a:prstGeom>
          <a:solidFill>
            <a:schemeClr val="accent6">
              <a:lumMod val="20000"/>
              <a:lumOff val="80000"/>
            </a:schemeClr>
          </a:solidFill>
        </p:spPr>
        <p:txBody>
          <a:bodyPr wrap="square" rtlCol="0">
            <a:spAutoFit/>
          </a:bodyPr>
          <a:lstStyle/>
          <a:p>
            <a:r>
              <a:rPr lang="ru-RU" sz="1400" dirty="0">
                <a:solidFill>
                  <a:schemeClr val="tx1">
                    <a:lumMod val="85000"/>
                    <a:lumOff val="15000"/>
                  </a:schemeClr>
                </a:solidFill>
                <a:latin typeface="Times New Roman" panose="02020603050405020304" pitchFamily="18" charset="0"/>
                <a:cs typeface="Times New Roman" panose="02020603050405020304" pitchFamily="18" charset="0"/>
              </a:rPr>
              <a:t>План:147</a:t>
            </a:r>
            <a:endParaRPr lang="id-ID" sz="1400" dirty="0">
              <a:solidFill>
                <a:schemeClr val="tx1">
                  <a:lumMod val="85000"/>
                  <a:lumOff val="15000"/>
                </a:schemeClr>
              </a:solidFill>
              <a:latin typeface="Times New Roman" panose="02020603050405020304" pitchFamily="18" charset="0"/>
              <a:cs typeface="Times New Roman" panose="02020603050405020304" pitchFamily="18" charset="0"/>
            </a:endParaRPr>
          </a:p>
        </p:txBody>
      </p:sp>
      <p:sp>
        <p:nvSpPr>
          <p:cNvPr id="1048868" name="TextBox 8"/>
          <p:cNvSpPr txBox="1"/>
          <p:nvPr/>
        </p:nvSpPr>
        <p:spPr>
          <a:xfrm>
            <a:off x="7737976" y="6368853"/>
            <a:ext cx="2730297" cy="374571"/>
          </a:xfrm>
          <a:prstGeom prst="roundRect">
            <a:avLst/>
          </a:prstGeom>
          <a:solidFill>
            <a:srgbClr val="41BA7C"/>
          </a:soli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r>
              <a:rPr lang="ru-RU" sz="1600" dirty="0">
                <a:solidFill>
                  <a:schemeClr val="bg1"/>
                </a:solidFill>
                <a:latin typeface="Times New Roman" panose="02020603050405020304" pitchFamily="18" charset="0"/>
                <a:cs typeface="Times New Roman" panose="02020603050405020304" pitchFamily="18" charset="0"/>
              </a:rPr>
              <a:t>Факт: 163</a:t>
            </a:r>
            <a:endParaRPr lang="id-ID" sz="1600" dirty="0">
              <a:solidFill>
                <a:schemeClr val="bg1"/>
              </a:solidFill>
              <a:latin typeface="Times New Roman" panose="02020603050405020304" pitchFamily="18" charset="0"/>
              <a:cs typeface="Times New Roman" panose="02020603050405020304" pitchFamily="18" charset="0"/>
            </a:endParaRPr>
          </a:p>
        </p:txBody>
      </p:sp>
      <p:sp>
        <p:nvSpPr>
          <p:cNvPr id="1048869" name="TextBox 9"/>
          <p:cNvSpPr txBox="1"/>
          <p:nvPr/>
        </p:nvSpPr>
        <p:spPr>
          <a:xfrm>
            <a:off x="10660081" y="6330753"/>
            <a:ext cx="1320993" cy="400110"/>
          </a:xfrm>
          <a:prstGeom prst="rect">
            <a:avLst/>
          </a:prstGeom>
          <a:noFill/>
        </p:spPr>
        <p:txBody>
          <a:bodyPr wrap="square" rtlCol="0">
            <a:spAutoFit/>
          </a:bodyPr>
          <a:lstStyle/>
          <a:p>
            <a:r>
              <a:rPr lang="ru-RU" sz="2000" b="1" dirty="0">
                <a:solidFill>
                  <a:srgbClr val="41BA7C"/>
                </a:solidFill>
                <a:latin typeface="Times New Roman" panose="02020603050405020304" pitchFamily="18" charset="0"/>
                <a:cs typeface="Times New Roman" panose="02020603050405020304" pitchFamily="18" charset="0"/>
              </a:rPr>
              <a:t>111</a:t>
            </a:r>
            <a:r>
              <a:rPr lang="id-ID" sz="2000" b="1" dirty="0">
                <a:solidFill>
                  <a:srgbClr val="41BA7C"/>
                </a:solidFill>
                <a:latin typeface="Times New Roman" panose="02020603050405020304" pitchFamily="18" charset="0"/>
                <a:cs typeface="Times New Roman" panose="02020603050405020304" pitchFamily="18" charset="0"/>
              </a:rPr>
              <a:t>%</a:t>
            </a:r>
          </a:p>
        </p:txBody>
      </p:sp>
      <p:sp>
        <p:nvSpPr>
          <p:cNvPr id="1048870" name="TextBox 10"/>
          <p:cNvSpPr txBox="1"/>
          <p:nvPr/>
        </p:nvSpPr>
        <p:spPr>
          <a:xfrm>
            <a:off x="7654133" y="5605965"/>
            <a:ext cx="4784454" cy="338554"/>
          </a:xfrm>
          <a:prstGeom prst="rect">
            <a:avLst/>
          </a:prstGeom>
          <a:noFill/>
        </p:spPr>
        <p:txBody>
          <a:bodyPr wrap="square" rtlCol="0">
            <a:spAutoFit/>
          </a:bodyPr>
          <a:lstStyle/>
          <a:p>
            <a:r>
              <a:rPr lang="ru-RU" sz="1600" b="1" dirty="0">
                <a:solidFill>
                  <a:schemeClr val="accent1"/>
                </a:solidFill>
                <a:latin typeface="Times New Roman" panose="02020603050405020304" pitchFamily="18" charset="0"/>
                <a:cs typeface="Times New Roman" panose="02020603050405020304" pitchFamily="18" charset="0"/>
              </a:rPr>
              <a:t>Благоустройство общественных территорий, ед.</a:t>
            </a:r>
            <a:endParaRPr lang="id-ID" sz="1600" b="1" dirty="0">
              <a:solidFill>
                <a:schemeClr val="accent1"/>
              </a:solidFill>
              <a:latin typeface="Times New Roman" panose="02020603050405020304" pitchFamily="18" charset="0"/>
              <a:cs typeface="Times New Roman" panose="02020603050405020304" pitchFamily="18" charset="0"/>
            </a:endParaRPr>
          </a:p>
        </p:txBody>
      </p:sp>
      <p:sp>
        <p:nvSpPr>
          <p:cNvPr id="1048875" name="TextBox 15"/>
          <p:cNvSpPr txBox="1"/>
          <p:nvPr/>
        </p:nvSpPr>
        <p:spPr>
          <a:xfrm>
            <a:off x="2984623" y="6080325"/>
            <a:ext cx="2520000" cy="340519"/>
          </a:xfrm>
          <a:prstGeom prst="roundRect">
            <a:avLst/>
          </a:prstGeom>
          <a:solidFill>
            <a:schemeClr val="accent6">
              <a:lumMod val="20000"/>
              <a:lumOff val="80000"/>
            </a:schemeClr>
          </a:solidFill>
        </p:spPr>
        <p:txBody>
          <a:bodyPr wrap="square" rtlCol="0">
            <a:spAutoFit/>
          </a:bodyPr>
          <a:lstStyle/>
          <a:p>
            <a:r>
              <a:rPr lang="ru-RU" sz="1400" dirty="0">
                <a:solidFill>
                  <a:schemeClr val="tx1">
                    <a:lumMod val="85000"/>
                    <a:lumOff val="15000"/>
                  </a:schemeClr>
                </a:solidFill>
                <a:latin typeface="Times New Roman" panose="02020603050405020304" pitchFamily="18" charset="0"/>
                <a:cs typeface="Times New Roman" panose="02020603050405020304" pitchFamily="18" charset="0"/>
              </a:rPr>
              <a:t>План: 929,0</a:t>
            </a:r>
            <a:endParaRPr lang="id-ID" sz="1400" dirty="0">
              <a:solidFill>
                <a:schemeClr val="tx1">
                  <a:lumMod val="85000"/>
                  <a:lumOff val="15000"/>
                </a:schemeClr>
              </a:solidFill>
              <a:latin typeface="Times New Roman" panose="02020603050405020304" pitchFamily="18" charset="0"/>
              <a:cs typeface="Times New Roman" panose="02020603050405020304" pitchFamily="18" charset="0"/>
            </a:endParaRPr>
          </a:p>
        </p:txBody>
      </p:sp>
      <p:sp>
        <p:nvSpPr>
          <p:cNvPr id="1048876" name="TextBox 16"/>
          <p:cNvSpPr txBox="1"/>
          <p:nvPr/>
        </p:nvSpPr>
        <p:spPr>
          <a:xfrm>
            <a:off x="2993980" y="6425630"/>
            <a:ext cx="2604141" cy="374571"/>
          </a:xfrm>
          <a:prstGeom prst="roundRect">
            <a:avLst/>
          </a:prstGeom>
          <a:solidFill>
            <a:srgbClr val="41BA7C"/>
          </a:soli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r>
              <a:rPr lang="ru-RU" sz="1600" dirty="0">
                <a:solidFill>
                  <a:schemeClr val="bg1"/>
                </a:solidFill>
                <a:latin typeface="Times New Roman" panose="02020603050405020304" pitchFamily="18" charset="0"/>
                <a:cs typeface="Times New Roman" panose="02020603050405020304" pitchFamily="18" charset="0"/>
              </a:rPr>
              <a:t>Факт: 957,3</a:t>
            </a:r>
            <a:endParaRPr lang="id-ID" sz="1600" dirty="0">
              <a:solidFill>
                <a:schemeClr val="bg1"/>
              </a:solidFill>
              <a:latin typeface="Times New Roman" panose="02020603050405020304" pitchFamily="18" charset="0"/>
              <a:cs typeface="Times New Roman" panose="02020603050405020304" pitchFamily="18" charset="0"/>
            </a:endParaRPr>
          </a:p>
        </p:txBody>
      </p:sp>
      <p:sp>
        <p:nvSpPr>
          <p:cNvPr id="1048877" name="TextBox 17"/>
          <p:cNvSpPr txBox="1"/>
          <p:nvPr/>
        </p:nvSpPr>
        <p:spPr>
          <a:xfrm>
            <a:off x="5864113" y="6385284"/>
            <a:ext cx="1514373" cy="400110"/>
          </a:xfrm>
          <a:prstGeom prst="rect">
            <a:avLst/>
          </a:prstGeom>
          <a:noFill/>
          <a:ln>
            <a:noFill/>
          </a:ln>
        </p:spPr>
        <p:txBody>
          <a:bodyPr wrap="square" rtlCol="0">
            <a:spAutoFit/>
          </a:bodyPr>
          <a:lstStyle/>
          <a:p>
            <a:r>
              <a:rPr lang="ru-RU" sz="2000" b="1" dirty="0">
                <a:solidFill>
                  <a:srgbClr val="41BA7C"/>
                </a:solidFill>
                <a:latin typeface="Times New Roman" panose="02020603050405020304" pitchFamily="18" charset="0"/>
                <a:cs typeface="Times New Roman" panose="02020603050405020304" pitchFamily="18" charset="0"/>
              </a:rPr>
              <a:t>103%</a:t>
            </a:r>
            <a:endParaRPr lang="id-ID" sz="2000" b="1" dirty="0">
              <a:solidFill>
                <a:srgbClr val="41BA7C"/>
              </a:solidFill>
              <a:latin typeface="Times New Roman" panose="02020603050405020304" pitchFamily="18" charset="0"/>
              <a:cs typeface="Times New Roman" panose="02020603050405020304" pitchFamily="18" charset="0"/>
            </a:endParaRPr>
          </a:p>
        </p:txBody>
      </p:sp>
      <p:sp>
        <p:nvSpPr>
          <p:cNvPr id="1048878" name="TextBox 18"/>
          <p:cNvSpPr txBox="1"/>
          <p:nvPr/>
        </p:nvSpPr>
        <p:spPr>
          <a:xfrm>
            <a:off x="2901893" y="5577133"/>
            <a:ext cx="3948236" cy="486287"/>
          </a:xfrm>
          <a:prstGeom prst="rect">
            <a:avLst/>
          </a:prstGeom>
          <a:noFill/>
        </p:spPr>
        <p:txBody>
          <a:bodyPr wrap="square" rtlCol="0">
            <a:spAutoFit/>
          </a:bodyPr>
          <a:lstStyle/>
          <a:p>
            <a:pPr>
              <a:lnSpc>
                <a:spcPct val="80000"/>
              </a:lnSpc>
            </a:pPr>
            <a:r>
              <a:rPr lang="ru-RU" sz="1600" b="1" dirty="0">
                <a:solidFill>
                  <a:schemeClr val="accent1"/>
                </a:solidFill>
                <a:latin typeface="Times New Roman" panose="02020603050405020304" pitchFamily="18" charset="0"/>
                <a:cs typeface="Times New Roman" panose="02020603050405020304" pitchFamily="18" charset="0"/>
              </a:rPr>
              <a:t>Объем жилищного строительства, </a:t>
            </a:r>
          </a:p>
          <a:p>
            <a:pPr>
              <a:lnSpc>
                <a:spcPct val="80000"/>
              </a:lnSpc>
            </a:pPr>
            <a:r>
              <a:rPr lang="ru-RU" sz="1600" b="1" dirty="0">
                <a:solidFill>
                  <a:schemeClr val="accent1"/>
                </a:solidFill>
                <a:latin typeface="Times New Roman" panose="02020603050405020304" pitchFamily="18" charset="0"/>
                <a:cs typeface="Times New Roman" panose="02020603050405020304" pitchFamily="18" charset="0"/>
              </a:rPr>
              <a:t>тыс. кв. метров</a:t>
            </a:r>
            <a:endParaRPr lang="id-ID" sz="1600" b="1" dirty="0">
              <a:solidFill>
                <a:schemeClr val="accent1"/>
              </a:solidFill>
              <a:latin typeface="Times New Roman" panose="02020603050405020304" pitchFamily="18" charset="0"/>
              <a:cs typeface="Times New Roman" panose="02020603050405020304" pitchFamily="18" charset="0"/>
            </a:endParaRPr>
          </a:p>
        </p:txBody>
      </p:sp>
      <p:pic>
        <p:nvPicPr>
          <p:cNvPr id="2097183" name="Picture 4" descr="https://xn--80aafjcthgy6bd.xn--p1ai/templates/mun46/images/gerb.png"/>
          <p:cNvPicPr>
            <a:picLocks noChangeAspect="1" noChangeArrowheads="1"/>
          </p:cNvPicPr>
          <p:nvPr/>
        </p:nvPicPr>
        <p:blipFill>
          <a:blip r:embed="rId4" cstate="print"/>
          <a:srcRect/>
          <a:stretch>
            <a:fillRect/>
          </a:stretch>
        </p:blipFill>
        <p:spPr bwMode="auto">
          <a:xfrm>
            <a:off x="11350831" y="40745"/>
            <a:ext cx="518834" cy="540000"/>
          </a:xfrm>
          <a:prstGeom prst="rect">
            <a:avLst/>
          </a:prstGeom>
          <a:noFill/>
        </p:spPr>
      </p:pic>
      <p:sp>
        <p:nvSpPr>
          <p:cNvPr id="1048888" name="Прямоугольник 33"/>
          <p:cNvSpPr/>
          <p:nvPr/>
        </p:nvSpPr>
        <p:spPr>
          <a:xfrm>
            <a:off x="4545063" y="92526"/>
            <a:ext cx="3243580" cy="396240"/>
          </a:xfrm>
          <a:prstGeom prst="rect">
            <a:avLst/>
          </a:prstGeom>
        </p:spPr>
        <p:txBody>
          <a:bodyPr wrap="none">
            <a:spAutoFit/>
          </a:bodyPr>
          <a:lstStyle/>
          <a:p>
            <a:r>
              <a:rPr lang="ru-RU" sz="2000" b="1" dirty="0">
                <a:latin typeface="Times New Roman" panose="02020603050405020304" pitchFamily="18" charset="0"/>
                <a:cs typeface="Times New Roman" panose="02020603050405020304" pitchFamily="18" charset="0"/>
              </a:rPr>
              <a:t>Жилье и городская среда</a:t>
            </a:r>
            <a:endParaRPr lang="ru-RU" sz="2000" dirty="0"/>
          </a:p>
        </p:txBody>
      </p:sp>
      <p:graphicFrame>
        <p:nvGraphicFramePr>
          <p:cNvPr id="36" name="Таблица 2">
            <a:extLst>
              <a:ext uri="{FF2B5EF4-FFF2-40B4-BE49-F238E27FC236}">
                <a16:creationId xmlns:a16="http://schemas.microsoft.com/office/drawing/2014/main" id="{567A2D69-F4A9-422A-B74C-A5A605C8AAB5}"/>
              </a:ext>
            </a:extLst>
          </p:cNvPr>
          <p:cNvGraphicFramePr>
            <a:graphicFrameLocks noGrp="1"/>
          </p:cNvGraphicFramePr>
          <p:nvPr>
            <p:extLst>
              <p:ext uri="{D42A27DB-BD31-4B8C-83A1-F6EECF244321}">
                <p14:modId xmlns:p14="http://schemas.microsoft.com/office/powerpoint/2010/main" val="1714483380"/>
              </p:ext>
            </p:extLst>
          </p:nvPr>
        </p:nvGraphicFramePr>
        <p:xfrm>
          <a:off x="2780940" y="684478"/>
          <a:ext cx="9321510" cy="3154680"/>
        </p:xfrm>
        <a:graphic>
          <a:graphicData uri="http://schemas.openxmlformats.org/drawingml/2006/table">
            <a:tbl>
              <a:tblPr firstRow="1" bandRow="1">
                <a:tableStyleId>{5C22544A-7EE6-4342-B048-85BDC9FD1C3A}</a:tableStyleId>
              </a:tblPr>
              <a:tblGrid>
                <a:gridCol w="2271826">
                  <a:extLst>
                    <a:ext uri="{9D8B030D-6E8A-4147-A177-3AD203B41FA5}">
                      <a16:colId xmlns:a16="http://schemas.microsoft.com/office/drawing/2014/main" val="3890753860"/>
                    </a:ext>
                  </a:extLst>
                </a:gridCol>
                <a:gridCol w="894080">
                  <a:extLst>
                    <a:ext uri="{9D8B030D-6E8A-4147-A177-3AD203B41FA5}">
                      <a16:colId xmlns:a16="http://schemas.microsoft.com/office/drawing/2014/main" val="585400195"/>
                    </a:ext>
                  </a:extLst>
                </a:gridCol>
                <a:gridCol w="897014">
                  <a:extLst>
                    <a:ext uri="{9D8B030D-6E8A-4147-A177-3AD203B41FA5}">
                      <a16:colId xmlns:a16="http://schemas.microsoft.com/office/drawing/2014/main" val="2553763667"/>
                    </a:ext>
                  </a:extLst>
                </a:gridCol>
                <a:gridCol w="639175">
                  <a:extLst>
                    <a:ext uri="{9D8B030D-6E8A-4147-A177-3AD203B41FA5}">
                      <a16:colId xmlns:a16="http://schemas.microsoft.com/office/drawing/2014/main" val="804191879"/>
                    </a:ext>
                  </a:extLst>
                </a:gridCol>
                <a:gridCol w="716280">
                  <a:extLst>
                    <a:ext uri="{9D8B030D-6E8A-4147-A177-3AD203B41FA5}">
                      <a16:colId xmlns:a16="http://schemas.microsoft.com/office/drawing/2014/main" val="2655410390"/>
                    </a:ext>
                  </a:extLst>
                </a:gridCol>
                <a:gridCol w="918683">
                  <a:extLst>
                    <a:ext uri="{9D8B030D-6E8A-4147-A177-3AD203B41FA5}">
                      <a16:colId xmlns:a16="http://schemas.microsoft.com/office/drawing/2014/main" val="2467530669"/>
                    </a:ext>
                  </a:extLst>
                </a:gridCol>
                <a:gridCol w="789536">
                  <a:extLst>
                    <a:ext uri="{9D8B030D-6E8A-4147-A177-3AD203B41FA5}">
                      <a16:colId xmlns:a16="http://schemas.microsoft.com/office/drawing/2014/main" val="1561845894"/>
                    </a:ext>
                  </a:extLst>
                </a:gridCol>
                <a:gridCol w="699950">
                  <a:extLst>
                    <a:ext uri="{9D8B030D-6E8A-4147-A177-3AD203B41FA5}">
                      <a16:colId xmlns:a16="http://schemas.microsoft.com/office/drawing/2014/main" val="2462808528"/>
                    </a:ext>
                  </a:extLst>
                </a:gridCol>
                <a:gridCol w="699950">
                  <a:extLst>
                    <a:ext uri="{9D8B030D-6E8A-4147-A177-3AD203B41FA5}">
                      <a16:colId xmlns:a16="http://schemas.microsoft.com/office/drawing/2014/main" val="31640486"/>
                    </a:ext>
                  </a:extLst>
                </a:gridCol>
                <a:gridCol w="795016">
                  <a:extLst>
                    <a:ext uri="{9D8B030D-6E8A-4147-A177-3AD203B41FA5}">
                      <a16:colId xmlns:a16="http://schemas.microsoft.com/office/drawing/2014/main" val="1172407634"/>
                    </a:ext>
                  </a:extLst>
                </a:gridCol>
              </a:tblGrid>
              <a:tr h="288000">
                <a:tc rowSpan="2">
                  <a:txBody>
                    <a:bodyPr/>
                    <a:lstStyle/>
                    <a:p>
                      <a:pPr algn="ctr"/>
                      <a:r>
                        <a:rPr lang="ru-RU" sz="1400" dirty="0">
                          <a:latin typeface="Times New Roman" panose="02020603050405020304" pitchFamily="18" charset="0"/>
                          <a:cs typeface="Times New Roman" panose="02020603050405020304" pitchFamily="18" charset="0"/>
                        </a:rPr>
                        <a:t>Региональные проекты</a:t>
                      </a:r>
                    </a:p>
                    <a:p>
                      <a:pPr algn="ctr"/>
                      <a:r>
                        <a:rPr lang="ru-RU" sz="1400" dirty="0">
                          <a:latin typeface="Times New Roman" panose="02020603050405020304" pitchFamily="18" charset="0"/>
                          <a:cs typeface="Times New Roman" panose="02020603050405020304" pitchFamily="18" charset="0"/>
                        </a:rPr>
                        <a:t>(ответственные исполнители)</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gridSpan="6">
                  <a:txBody>
                    <a:bodyPr/>
                    <a:lstStyle/>
                    <a:p>
                      <a:pPr algn="ctr"/>
                      <a:r>
                        <a:rPr lang="ru-RU" sz="1400" dirty="0">
                          <a:latin typeface="Times New Roman" panose="02020603050405020304" pitchFamily="18" charset="0"/>
                          <a:cs typeface="Times New Roman" panose="02020603050405020304" pitchFamily="18" charset="0"/>
                        </a:rPr>
                        <a:t>Бюджет проекта, млн рублей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ru-RU" dirty="0"/>
                    </a:p>
                  </a:txBody>
                  <a:tcPr/>
                </a:tc>
                <a:tc hMerge="1">
                  <a:txBody>
                    <a:bodyPr/>
                    <a:lstStyle/>
                    <a:p>
                      <a:endParaRPr lang="ru-RU" dirty="0"/>
                    </a:p>
                  </a:txBody>
                  <a:tcPr/>
                </a:tc>
                <a:tc hMerge="1">
                  <a:txBody>
                    <a:bodyPr/>
                    <a:lstStyle/>
                    <a:p>
                      <a:endParaRPr lang="ru-RU" dirty="0"/>
                    </a:p>
                  </a:txBody>
                  <a:tcPr/>
                </a:tc>
                <a:tc hMerge="1">
                  <a:txBody>
                    <a:bodyPr/>
                    <a:lstStyle/>
                    <a:p>
                      <a:endParaRPr lang="ru-RU" dirty="0"/>
                    </a:p>
                  </a:txBody>
                  <a:tcPr/>
                </a:tc>
                <a:tc hMerge="1">
                  <a:txBody>
                    <a:bodyPr/>
                    <a:lstStyle/>
                    <a:p>
                      <a:endParaRPr lang="ru-RU" dirty="0"/>
                    </a:p>
                  </a:txBody>
                  <a:tcPr/>
                </a:tc>
                <a:tc gridSpan="3">
                  <a:txBody>
                    <a:bodyPr/>
                    <a:lstStyle/>
                    <a:p>
                      <a:pPr algn="ctr"/>
                      <a:r>
                        <a:rPr lang="ru-RU" sz="1400" dirty="0">
                          <a:latin typeface="Times New Roman" panose="02020603050405020304" pitchFamily="18" charset="0"/>
                          <a:cs typeface="Times New Roman" panose="02020603050405020304" pitchFamily="18" charset="0"/>
                        </a:rPr>
                        <a:t>Контракты</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ru-RU" dirty="0"/>
                    </a:p>
                  </a:txBody>
                  <a:tcPr/>
                </a:tc>
                <a:tc hMerge="1">
                  <a:txBody>
                    <a:bodyPr/>
                    <a:lstStyle/>
                    <a:p>
                      <a:endParaRPr lang="ru-RU" dirty="0"/>
                    </a:p>
                  </a:txBody>
                  <a:tcPr/>
                </a:tc>
                <a:extLst>
                  <a:ext uri="{0D108BD9-81ED-4DB2-BD59-A6C34878D82A}">
                    <a16:rowId xmlns:a16="http://schemas.microsoft.com/office/drawing/2014/main" val="2690816642"/>
                  </a:ext>
                </a:extLst>
              </a:tr>
              <a:tr h="419126">
                <a:tc vMerge="1">
                  <a:txBody>
                    <a:bodyPr/>
                    <a:lstStyle/>
                    <a:p>
                      <a:endParaRPr lang="ru-RU" dirty="0"/>
                    </a:p>
                  </a:txBody>
                  <a:tcPr/>
                </a:tc>
                <a:tc>
                  <a:txBody>
                    <a:bodyPr/>
                    <a:lstStyle/>
                    <a:p>
                      <a:pPr algn="ctr"/>
                      <a:r>
                        <a:rPr lang="ru-RU" sz="1400" b="0" kern="1200" dirty="0">
                          <a:solidFill>
                            <a:schemeClr val="lt1"/>
                          </a:solidFill>
                          <a:latin typeface="Times New Roman" panose="02020603050405020304" pitchFamily="18" charset="0"/>
                          <a:ea typeface="+mn-ea"/>
                          <a:cs typeface="Times New Roman" panose="02020603050405020304" pitchFamily="18" charset="0"/>
                        </a:rPr>
                        <a:t>Всего</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472C4"/>
                    </a:solidFill>
                  </a:tcPr>
                </a:tc>
                <a:tc>
                  <a:txBody>
                    <a:bodyPr/>
                    <a:lstStyle/>
                    <a:p>
                      <a:pPr algn="ctr"/>
                      <a:r>
                        <a:rPr lang="ru-RU" sz="1400" b="0" kern="1200" dirty="0">
                          <a:solidFill>
                            <a:schemeClr val="lt1"/>
                          </a:solidFill>
                          <a:latin typeface="Times New Roman" panose="02020603050405020304" pitchFamily="18" charset="0"/>
                          <a:ea typeface="+mn-ea"/>
                          <a:cs typeface="Times New Roman" panose="02020603050405020304" pitchFamily="18" charset="0"/>
                        </a:rPr>
                        <a:t>ФБ</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472C4"/>
                    </a:solidFill>
                  </a:tcPr>
                </a:tc>
                <a:tc>
                  <a:txBody>
                    <a:bodyPr/>
                    <a:lstStyle/>
                    <a:p>
                      <a:pPr algn="ctr"/>
                      <a:r>
                        <a:rPr lang="ru-RU" sz="1400" b="0" kern="1200" dirty="0">
                          <a:solidFill>
                            <a:schemeClr val="lt1"/>
                          </a:solidFill>
                          <a:latin typeface="Times New Roman" panose="02020603050405020304" pitchFamily="18" charset="0"/>
                          <a:ea typeface="+mn-ea"/>
                          <a:cs typeface="Times New Roman" panose="02020603050405020304" pitchFamily="18" charset="0"/>
                        </a:rPr>
                        <a:t>РБ</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472C4"/>
                    </a:solidFill>
                  </a:tcPr>
                </a:tc>
                <a:tc>
                  <a:txBody>
                    <a:bodyPr/>
                    <a:lstStyle/>
                    <a:p>
                      <a:pPr algn="ctr"/>
                      <a:r>
                        <a:rPr lang="ru-RU" sz="1400" b="0" kern="1200" dirty="0">
                          <a:solidFill>
                            <a:schemeClr val="lt1"/>
                          </a:solidFill>
                          <a:latin typeface="Times New Roman" panose="02020603050405020304" pitchFamily="18" charset="0"/>
                          <a:ea typeface="+mn-ea"/>
                          <a:cs typeface="Times New Roman" panose="02020603050405020304" pitchFamily="18" charset="0"/>
                        </a:rPr>
                        <a:t>ВИ</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472C4"/>
                    </a:solidFill>
                  </a:tcPr>
                </a:tc>
                <a:tc>
                  <a:txBody>
                    <a:bodyPr/>
                    <a:lstStyle/>
                    <a:p>
                      <a:pPr algn="ctr"/>
                      <a:r>
                        <a:rPr lang="ru-RU" sz="1400" b="0" kern="1200" dirty="0">
                          <a:solidFill>
                            <a:schemeClr val="lt1"/>
                          </a:solidFill>
                          <a:latin typeface="Times New Roman" panose="02020603050405020304" pitchFamily="18" charset="0"/>
                          <a:ea typeface="+mn-ea"/>
                          <a:cs typeface="Times New Roman" panose="02020603050405020304" pitchFamily="18" charset="0"/>
                        </a:rPr>
                        <a:t>Касса</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472C4"/>
                    </a:solidFill>
                  </a:tcPr>
                </a:tc>
                <a:tc>
                  <a:txBody>
                    <a:bodyPr/>
                    <a:lstStyle/>
                    <a:p>
                      <a:pPr algn="ctr"/>
                      <a:r>
                        <a:rPr lang="ru-RU" sz="1400" b="0" kern="1200" dirty="0">
                          <a:solidFill>
                            <a:schemeClr val="lt1"/>
                          </a:solidFill>
                          <a:latin typeface="Times New Roman" panose="02020603050405020304" pitchFamily="18" charset="0"/>
                          <a:ea typeface="+mn-ea"/>
                          <a:cs typeface="Times New Roman" panose="02020603050405020304" pitchFamily="18" charset="0"/>
                        </a:rPr>
                        <a:t>%</a:t>
                      </a:r>
                      <a:endParaRPr lang="ru-RU"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472C4"/>
                    </a:solidFill>
                  </a:tcPr>
                </a:tc>
                <a:tc>
                  <a:txBody>
                    <a:bodyPr/>
                    <a:lstStyle/>
                    <a:p>
                      <a:pPr algn="ctr"/>
                      <a:r>
                        <a:rPr lang="ru-RU" sz="1400" b="0" kern="1200" dirty="0">
                          <a:solidFill>
                            <a:schemeClr val="lt1"/>
                          </a:solidFill>
                          <a:latin typeface="Times New Roman" panose="02020603050405020304" pitchFamily="18" charset="0"/>
                          <a:ea typeface="+mn-ea"/>
                          <a:cs typeface="Times New Roman" panose="02020603050405020304" pitchFamily="18" charset="0"/>
                        </a:rPr>
                        <a:t>План</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472C4"/>
                    </a:solidFill>
                  </a:tcPr>
                </a:tc>
                <a:tc>
                  <a:txBody>
                    <a:bodyPr/>
                    <a:lstStyle/>
                    <a:p>
                      <a:pPr algn="ctr"/>
                      <a:r>
                        <a:rPr lang="ru-RU" sz="1400" b="0" kern="1200" dirty="0">
                          <a:solidFill>
                            <a:schemeClr val="lt1"/>
                          </a:solidFill>
                          <a:latin typeface="Times New Roman" panose="02020603050405020304" pitchFamily="18" charset="0"/>
                          <a:ea typeface="+mn-ea"/>
                          <a:cs typeface="Times New Roman" panose="02020603050405020304" pitchFamily="18" charset="0"/>
                        </a:rPr>
                        <a:t>Факт</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472C4"/>
                    </a:solidFill>
                  </a:tcPr>
                </a:tc>
                <a:tc>
                  <a:txBody>
                    <a:bodyPr/>
                    <a:lstStyle/>
                    <a:p>
                      <a:pPr algn="ctr"/>
                      <a:r>
                        <a:rPr lang="ru-RU" sz="1400" b="0" kern="1200" dirty="0">
                          <a:solidFill>
                            <a:schemeClr val="lt1"/>
                          </a:solidFill>
                          <a:latin typeface="Times New Roman" panose="02020603050405020304" pitchFamily="18" charset="0"/>
                          <a:ea typeface="+mn-ea"/>
                          <a:cs typeface="Times New Roman" panose="02020603050405020304" pitchFamily="18" charset="0"/>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472C4"/>
                    </a:solidFill>
                  </a:tcPr>
                </a:tc>
                <a:extLst>
                  <a:ext uri="{0D108BD9-81ED-4DB2-BD59-A6C34878D82A}">
                    <a16:rowId xmlns:a16="http://schemas.microsoft.com/office/drawing/2014/main" val="2410216419"/>
                  </a:ext>
                </a:extLst>
              </a:tr>
              <a:tr h="370840">
                <a:tc>
                  <a:txBody>
                    <a:bodyPr/>
                    <a:lstStyle/>
                    <a:p>
                      <a:pPr algn="ctr">
                        <a:lnSpc>
                          <a:spcPts val="1400"/>
                        </a:lnSpc>
                      </a:pPr>
                      <a:r>
                        <a:rPr lang="ru-RU" sz="1600" dirty="0">
                          <a:latin typeface="Times New Roman" panose="02020603050405020304" pitchFamily="18" charset="0"/>
                          <a:cs typeface="Times New Roman" panose="02020603050405020304" pitchFamily="18" charset="0"/>
                        </a:rPr>
                        <a:t>Всего</a:t>
                      </a:r>
                      <a:endParaRPr lang="ru-RU" sz="1400" dirty="0">
                        <a:latin typeface="Times New Roman" panose="02020603050405020304" pitchFamily="18"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400" kern="1200" dirty="0">
                          <a:solidFill>
                            <a:schemeClr val="dk1"/>
                          </a:solidFill>
                          <a:latin typeface="Times New Roman" panose="02020603050405020304" pitchFamily="18" charset="0"/>
                          <a:ea typeface="+mn-ea"/>
                          <a:cs typeface="Times New Roman" panose="02020603050405020304" pitchFamily="18" charset="0"/>
                        </a:rPr>
                        <a:t>2 237,22</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400" kern="1200" dirty="0">
                          <a:solidFill>
                            <a:schemeClr val="dk1"/>
                          </a:solidFill>
                          <a:latin typeface="Times New Roman" panose="02020603050405020304" pitchFamily="18" charset="0"/>
                          <a:ea typeface="+mn-ea"/>
                          <a:cs typeface="Times New Roman" panose="02020603050405020304" pitchFamily="18" charset="0"/>
                        </a:rPr>
                        <a:t>2 036,27</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400" kern="1200" dirty="0">
                          <a:solidFill>
                            <a:schemeClr val="dk1"/>
                          </a:solidFill>
                          <a:latin typeface="Times New Roman" panose="02020603050405020304" pitchFamily="18" charset="0"/>
                          <a:ea typeface="+mn-ea"/>
                          <a:cs typeface="Times New Roman" panose="02020603050405020304" pitchFamily="18" charset="0"/>
                        </a:rPr>
                        <a:t>86,60</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400" kern="1200" dirty="0">
                          <a:solidFill>
                            <a:schemeClr val="dk1"/>
                          </a:solidFill>
                          <a:latin typeface="Times New Roman" panose="02020603050405020304" pitchFamily="18" charset="0"/>
                          <a:ea typeface="+mn-ea"/>
                          <a:cs typeface="Times New Roman" panose="02020603050405020304" pitchFamily="18" charset="0"/>
                        </a:rPr>
                        <a:t>114,35</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400" kern="1200" dirty="0">
                          <a:solidFill>
                            <a:schemeClr val="dk1"/>
                          </a:solidFill>
                          <a:latin typeface="Times New Roman" panose="02020603050405020304" pitchFamily="18" charset="0"/>
                          <a:ea typeface="+mn-ea"/>
                          <a:cs typeface="Times New Roman" panose="02020603050405020304" pitchFamily="18" charset="0"/>
                        </a:rPr>
                        <a:t>2 081,91</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400" dirty="0">
                          <a:latin typeface="Times New Roman" panose="02020603050405020304" pitchFamily="18" charset="0"/>
                          <a:cs typeface="Times New Roman" panose="02020603050405020304" pitchFamily="18" charset="0"/>
                        </a:rPr>
                        <a:t>93,1</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400" dirty="0">
                          <a:latin typeface="Times New Roman" panose="02020603050405020304" pitchFamily="18" charset="0"/>
                          <a:cs typeface="Times New Roman" panose="02020603050405020304" pitchFamily="18" charset="0"/>
                        </a:rPr>
                        <a:t>227</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400" dirty="0">
                          <a:latin typeface="Times New Roman" panose="02020603050405020304" pitchFamily="18" charset="0"/>
                          <a:cs typeface="Times New Roman" panose="02020603050405020304" pitchFamily="18" charset="0"/>
                        </a:rPr>
                        <a:t>227</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400" dirty="0">
                          <a:latin typeface="Times New Roman" panose="02020603050405020304" pitchFamily="18" charset="0"/>
                          <a:cs typeface="Times New Roman" panose="02020603050405020304" pitchFamily="18" charset="0"/>
                        </a:rPr>
                        <a:t>100</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73256399"/>
                  </a:ext>
                </a:extLst>
              </a:tr>
              <a:tr h="468000">
                <a:tc>
                  <a:txBody>
                    <a:bodyPr/>
                    <a:lstStyle/>
                    <a:p>
                      <a:pPr marL="0" marR="0" lvl="0" indent="0" algn="ctr" defTabSz="914400" rtl="0" eaLnBrk="1" fontAlgn="auto" latinLnBrk="0" hangingPunct="1">
                        <a:lnSpc>
                          <a:spcPts val="1400"/>
                        </a:lnSpc>
                        <a:spcBef>
                          <a:spcPts val="0"/>
                        </a:spcBef>
                        <a:spcAft>
                          <a:spcPts val="0"/>
                        </a:spcAft>
                        <a:buClrTx/>
                        <a:buSzTx/>
                        <a:buFontTx/>
                        <a:buNone/>
                        <a:tabLst/>
                        <a:defRPr/>
                      </a:pPr>
                      <a:r>
                        <a:rPr lang="ru-RU" sz="1300" b="0" dirty="0">
                          <a:solidFill>
                            <a:schemeClr val="tx1"/>
                          </a:solidFill>
                          <a:latin typeface="Times New Roman" panose="02020603050405020304" pitchFamily="18" charset="0"/>
                          <a:cs typeface="Times New Roman" panose="02020603050405020304" pitchFamily="18" charset="0"/>
                        </a:rPr>
                        <a:t>Формирование комфортной городской среды</a:t>
                      </a:r>
                    </a:p>
                    <a:p>
                      <a:pPr marL="0" marR="0" lvl="0" indent="0" algn="ctr" defTabSz="914400" rtl="0" eaLnBrk="1" fontAlgn="auto" latinLnBrk="0" hangingPunct="1">
                        <a:lnSpc>
                          <a:spcPts val="1400"/>
                        </a:lnSpc>
                        <a:spcBef>
                          <a:spcPts val="0"/>
                        </a:spcBef>
                        <a:spcAft>
                          <a:spcPts val="0"/>
                        </a:spcAft>
                        <a:buClrTx/>
                        <a:buSzTx/>
                        <a:buFontTx/>
                        <a:buNone/>
                        <a:tabLst/>
                        <a:defRPr/>
                      </a:pPr>
                      <a:r>
                        <a:rPr lang="ru-RU" sz="1300" b="0" dirty="0">
                          <a:solidFill>
                            <a:schemeClr val="tx1"/>
                          </a:solidFill>
                          <a:latin typeface="Times New Roman" panose="02020603050405020304" pitchFamily="18" charset="0"/>
                          <a:cs typeface="Times New Roman" panose="02020603050405020304" pitchFamily="18" charset="0"/>
                        </a:rPr>
                        <a:t>(</a:t>
                      </a:r>
                      <a:r>
                        <a:rPr lang="ru-RU" sz="1300" dirty="0">
                          <a:latin typeface="Times New Roman" panose="02020603050405020304" pitchFamily="18" charset="0"/>
                          <a:cs typeface="Times New Roman" panose="02020603050405020304" pitchFamily="18" charset="0"/>
                        </a:rPr>
                        <a:t>Минстрой </a:t>
                      </a:r>
                      <a:r>
                        <a:rPr lang="ru-RU" sz="1300" b="0" dirty="0">
                          <a:solidFill>
                            <a:schemeClr val="tx1"/>
                          </a:solidFill>
                          <a:latin typeface="Times New Roman" panose="02020603050405020304" pitchFamily="18" charset="0"/>
                          <a:cs typeface="Times New Roman" panose="02020603050405020304" pitchFamily="18" charset="0"/>
                        </a:rPr>
                        <a:t>РД)</a:t>
                      </a:r>
                      <a:endParaRPr lang="ru-RU" sz="1300" dirty="0">
                        <a:latin typeface="Times New Roman" panose="02020603050405020304" pitchFamily="18"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tcPr>
                </a:tc>
                <a:tc>
                  <a:txBody>
                    <a:bodyPr/>
                    <a:lstStyle/>
                    <a:p>
                      <a:pPr algn="ctr"/>
                      <a:r>
                        <a:rPr lang="ru-RU" sz="1400" kern="1200" dirty="0">
                          <a:solidFill>
                            <a:schemeClr val="dk1"/>
                          </a:solidFill>
                          <a:latin typeface="Times New Roman" panose="02020603050405020304" pitchFamily="18" charset="0"/>
                          <a:ea typeface="+mn-ea"/>
                          <a:cs typeface="Times New Roman" panose="02020603050405020304" pitchFamily="18" charset="0"/>
                        </a:rPr>
                        <a:t>1 084,94</a:t>
                      </a:r>
                    </a:p>
                  </a:txBody>
                  <a:tcPr anchor="ctr">
                    <a:lnT w="12700" cap="flat" cmpd="sng" algn="ctr">
                      <a:solidFill>
                        <a:schemeClr val="tx1"/>
                      </a:solidFill>
                      <a:prstDash val="solid"/>
                      <a:round/>
                      <a:headEnd type="none" w="med" len="med"/>
                      <a:tailEnd type="none" w="med" len="med"/>
                    </a:lnT>
                  </a:tcPr>
                </a:tc>
                <a:tc>
                  <a:txBody>
                    <a:bodyPr/>
                    <a:lstStyle/>
                    <a:p>
                      <a:pPr algn="ctr"/>
                      <a:r>
                        <a:rPr lang="ru-RU" sz="1400" kern="1200" dirty="0">
                          <a:solidFill>
                            <a:schemeClr val="dk1"/>
                          </a:solidFill>
                          <a:latin typeface="Times New Roman" panose="02020603050405020304" pitchFamily="18" charset="0"/>
                          <a:ea typeface="+mn-ea"/>
                          <a:cs typeface="Times New Roman" panose="02020603050405020304" pitchFamily="18" charset="0"/>
                        </a:rPr>
                        <a:t>970,04</a:t>
                      </a:r>
                    </a:p>
                  </a:txBody>
                  <a:tcPr anchor="ctr">
                    <a:lnT w="12700" cap="flat" cmpd="sng" algn="ctr">
                      <a:solidFill>
                        <a:schemeClr val="tx1"/>
                      </a:solidFill>
                      <a:prstDash val="solid"/>
                      <a:round/>
                      <a:headEnd type="none" w="med" len="med"/>
                      <a:tailEnd type="none" w="med" len="med"/>
                    </a:lnT>
                  </a:tcPr>
                </a:tc>
                <a:tc>
                  <a:txBody>
                    <a:bodyPr/>
                    <a:lstStyle/>
                    <a:p>
                      <a:pPr algn="ctr"/>
                      <a:r>
                        <a:rPr lang="ru-RU" sz="1400" kern="1200" dirty="0">
                          <a:solidFill>
                            <a:schemeClr val="dk1"/>
                          </a:solidFill>
                          <a:latin typeface="Times New Roman" panose="02020603050405020304" pitchFamily="18" charset="0"/>
                          <a:ea typeface="+mn-ea"/>
                          <a:cs typeface="Times New Roman" panose="02020603050405020304" pitchFamily="18" charset="0"/>
                        </a:rPr>
                        <a:t>9,35 </a:t>
                      </a:r>
                    </a:p>
                  </a:txBody>
                  <a:tcPr anchor="ctr">
                    <a:lnT w="12700" cap="flat" cmpd="sng" algn="ctr">
                      <a:solidFill>
                        <a:schemeClr val="tx1"/>
                      </a:solidFill>
                      <a:prstDash val="solid"/>
                      <a:round/>
                      <a:headEnd type="none" w="med" len="med"/>
                      <a:tailEnd type="none" w="med" len="med"/>
                    </a:lnT>
                  </a:tcPr>
                </a:tc>
                <a:tc>
                  <a:txBody>
                    <a:bodyPr/>
                    <a:lstStyle/>
                    <a:p>
                      <a:pPr algn="ctr"/>
                      <a:r>
                        <a:rPr lang="ru-RU" sz="1400" kern="1200" dirty="0">
                          <a:solidFill>
                            <a:schemeClr val="dk1"/>
                          </a:solidFill>
                          <a:latin typeface="Times New Roman" panose="02020603050405020304" pitchFamily="18" charset="0"/>
                          <a:ea typeface="+mn-ea"/>
                          <a:cs typeface="Times New Roman" panose="02020603050405020304" pitchFamily="18" charset="0"/>
                        </a:rPr>
                        <a:t>105,55</a:t>
                      </a:r>
                    </a:p>
                  </a:txBody>
                  <a:tcPr anchor="ctr">
                    <a:lnT w="12700" cap="flat" cmpd="sng" algn="ctr">
                      <a:solidFill>
                        <a:schemeClr val="tx1"/>
                      </a:solidFill>
                      <a:prstDash val="solid"/>
                      <a:round/>
                      <a:headEnd type="none" w="med" len="med"/>
                      <a:tailEnd type="none" w="med" len="med"/>
                    </a:lnT>
                  </a:tcPr>
                </a:tc>
                <a:tc>
                  <a:txBody>
                    <a:bodyPr/>
                    <a:lstStyle/>
                    <a:p>
                      <a:pPr algn="ctr"/>
                      <a:r>
                        <a:rPr lang="ru-RU" sz="1400" dirty="0">
                          <a:latin typeface="Times New Roman" panose="02020603050405020304" pitchFamily="18" charset="0"/>
                          <a:cs typeface="Times New Roman" panose="02020603050405020304" pitchFamily="18" charset="0"/>
                        </a:rPr>
                        <a:t>1041,73</a:t>
                      </a:r>
                    </a:p>
                  </a:txBody>
                  <a:tcPr anchor="ctr">
                    <a:lnT w="12700" cap="flat" cmpd="sng" algn="ctr">
                      <a:solidFill>
                        <a:schemeClr val="tx1"/>
                      </a:solidFill>
                      <a:prstDash val="solid"/>
                      <a:round/>
                      <a:headEnd type="none" w="med" len="med"/>
                      <a:tailEnd type="none" w="med" len="med"/>
                    </a:lnT>
                  </a:tcPr>
                </a:tc>
                <a:tc>
                  <a:txBody>
                    <a:bodyPr/>
                    <a:lstStyle/>
                    <a:p>
                      <a:pPr algn="ctr"/>
                      <a:r>
                        <a:rPr lang="ru-RU" sz="1400" dirty="0">
                          <a:latin typeface="Times New Roman" panose="02020603050405020304" pitchFamily="18" charset="0"/>
                          <a:cs typeface="Times New Roman" panose="02020603050405020304" pitchFamily="18" charset="0"/>
                        </a:rPr>
                        <a:t>96,0</a:t>
                      </a:r>
                    </a:p>
                  </a:txBody>
                  <a:tcPr anchor="ctr">
                    <a:lnT w="12700" cap="flat" cmpd="sng" algn="ctr">
                      <a:solidFill>
                        <a:schemeClr val="tx1"/>
                      </a:solidFill>
                      <a:prstDash val="solid"/>
                      <a:round/>
                      <a:headEnd type="none" w="med" len="med"/>
                      <a:tailEnd type="none" w="med" len="med"/>
                    </a:lnT>
                  </a:tcPr>
                </a:tc>
                <a:tc>
                  <a:txBody>
                    <a:bodyPr/>
                    <a:lstStyle/>
                    <a:p>
                      <a:pPr algn="ctr"/>
                      <a:r>
                        <a:rPr lang="ru-RU" sz="1400" dirty="0">
                          <a:latin typeface="Times New Roman" panose="02020603050405020304" pitchFamily="18" charset="0"/>
                          <a:cs typeface="Times New Roman" panose="02020603050405020304" pitchFamily="18" charset="0"/>
                        </a:rPr>
                        <a:t>172</a:t>
                      </a:r>
                    </a:p>
                  </a:txBody>
                  <a:tcPr anchor="ctr">
                    <a:lnT w="12700" cap="flat" cmpd="sng" algn="ctr">
                      <a:solidFill>
                        <a:schemeClr val="tx1"/>
                      </a:solidFill>
                      <a:prstDash val="solid"/>
                      <a:round/>
                      <a:headEnd type="none" w="med" len="med"/>
                      <a:tailEnd type="none" w="med" len="med"/>
                    </a:lnT>
                  </a:tcPr>
                </a:tc>
                <a:tc>
                  <a:txBody>
                    <a:bodyPr/>
                    <a:lstStyle/>
                    <a:p>
                      <a:pPr algn="ctr"/>
                      <a:r>
                        <a:rPr lang="ru-RU" sz="1400" dirty="0">
                          <a:latin typeface="Times New Roman" panose="02020603050405020304" pitchFamily="18" charset="0"/>
                          <a:cs typeface="Times New Roman" panose="02020603050405020304" pitchFamily="18" charset="0"/>
                        </a:rPr>
                        <a:t>172</a:t>
                      </a:r>
                    </a:p>
                  </a:txBody>
                  <a:tcPr anchor="ctr">
                    <a:lnT w="12700" cap="flat" cmpd="sng" algn="ctr">
                      <a:solidFill>
                        <a:schemeClr val="tx1"/>
                      </a:solidFill>
                      <a:prstDash val="solid"/>
                      <a:round/>
                      <a:headEnd type="none" w="med" len="med"/>
                      <a:tailEnd type="none" w="med" len="med"/>
                    </a:lnT>
                  </a:tcPr>
                </a:tc>
                <a:tc>
                  <a:txBody>
                    <a:bodyPr/>
                    <a:lstStyle/>
                    <a:p>
                      <a:pPr algn="ctr"/>
                      <a:r>
                        <a:rPr lang="ru-RU" sz="1400" dirty="0">
                          <a:latin typeface="Times New Roman" panose="02020603050405020304" pitchFamily="18" charset="0"/>
                          <a:cs typeface="Times New Roman" panose="02020603050405020304" pitchFamily="18" charset="0"/>
                        </a:rPr>
                        <a:t>100</a:t>
                      </a:r>
                    </a:p>
                  </a:txBody>
                  <a:tcPr anchor="ct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943486988"/>
                  </a:ext>
                </a:extLst>
              </a:tr>
              <a:tr h="370840">
                <a:tc>
                  <a:txBody>
                    <a:bodyPr/>
                    <a:lstStyle/>
                    <a:p>
                      <a:pPr algn="ctr">
                        <a:lnSpc>
                          <a:spcPts val="1400"/>
                        </a:lnSpc>
                      </a:pPr>
                      <a:r>
                        <a:rPr lang="ru-RU" sz="1300" dirty="0">
                          <a:latin typeface="Times New Roman" panose="02020603050405020304" pitchFamily="18" charset="0"/>
                          <a:cs typeface="Times New Roman" panose="02020603050405020304" pitchFamily="18" charset="0"/>
                        </a:rPr>
                        <a:t>Обеспечение мероприятий по переселению граждан из аварийного жилищного фонда</a:t>
                      </a:r>
                    </a:p>
                    <a:p>
                      <a:pPr algn="ctr">
                        <a:lnSpc>
                          <a:spcPts val="1400"/>
                        </a:lnSpc>
                      </a:pPr>
                      <a:r>
                        <a:rPr lang="ru-RU" sz="1300" dirty="0">
                          <a:latin typeface="Times New Roman" panose="02020603050405020304" pitchFamily="18" charset="0"/>
                          <a:cs typeface="Times New Roman" panose="02020603050405020304" pitchFamily="18" charset="0"/>
                        </a:rPr>
                        <a:t>(Минстрой РД)</a:t>
                      </a:r>
                    </a:p>
                  </a:txBody>
                  <a:tcPr anchor="ctr"/>
                </a:tc>
                <a:tc>
                  <a:txBody>
                    <a:bodyPr/>
                    <a:lstStyle/>
                    <a:p>
                      <a:pPr algn="ctr"/>
                      <a:r>
                        <a:rPr lang="ru-RU" sz="1400" kern="1200" dirty="0">
                          <a:solidFill>
                            <a:schemeClr val="dk1"/>
                          </a:solidFill>
                          <a:latin typeface="Times New Roman" panose="02020603050405020304" pitchFamily="18" charset="0"/>
                          <a:ea typeface="+mn-ea"/>
                          <a:cs typeface="Times New Roman" panose="02020603050405020304" pitchFamily="18" charset="0"/>
                        </a:rPr>
                        <a:t>54,12</a:t>
                      </a:r>
                    </a:p>
                  </a:txBody>
                  <a:tcPr anchor="ctr"/>
                </a:tc>
                <a:tc>
                  <a:txBody>
                    <a:bodyPr/>
                    <a:lstStyle/>
                    <a:p>
                      <a:pPr algn="ctr"/>
                      <a:r>
                        <a:rPr lang="ru-RU" sz="1400" kern="1200" dirty="0">
                          <a:solidFill>
                            <a:schemeClr val="dk1"/>
                          </a:solidFill>
                          <a:latin typeface="Times New Roman" panose="02020603050405020304" pitchFamily="18" charset="0"/>
                          <a:ea typeface="+mn-ea"/>
                          <a:cs typeface="Times New Roman" panose="02020603050405020304" pitchFamily="18" charset="0"/>
                        </a:rPr>
                        <a:t>22,98</a:t>
                      </a:r>
                    </a:p>
                  </a:txBody>
                  <a:tcPr anchor="ctr"/>
                </a:tc>
                <a:tc>
                  <a:txBody>
                    <a:bodyPr/>
                    <a:lstStyle/>
                    <a:p>
                      <a:pPr algn="ctr"/>
                      <a:r>
                        <a:rPr lang="ru-RU" sz="1400" kern="1200" dirty="0">
                          <a:solidFill>
                            <a:schemeClr val="dk1"/>
                          </a:solidFill>
                          <a:latin typeface="Times New Roman" panose="02020603050405020304" pitchFamily="18" charset="0"/>
                          <a:ea typeface="+mn-ea"/>
                          <a:cs typeface="Times New Roman" panose="02020603050405020304" pitchFamily="18" charset="0"/>
                        </a:rPr>
                        <a:t>22,34</a:t>
                      </a:r>
                    </a:p>
                  </a:txBody>
                  <a:tcPr anchor="ctr"/>
                </a:tc>
                <a:tc>
                  <a:txBody>
                    <a:bodyPr/>
                    <a:lstStyle/>
                    <a:p>
                      <a:pPr algn="ctr"/>
                      <a:r>
                        <a:rPr lang="ru-RU" sz="1400" kern="1200" dirty="0">
                          <a:solidFill>
                            <a:schemeClr val="dk1"/>
                          </a:solidFill>
                          <a:latin typeface="Times New Roman" panose="02020603050405020304" pitchFamily="18" charset="0"/>
                          <a:ea typeface="+mn-ea"/>
                          <a:cs typeface="Times New Roman" panose="02020603050405020304" pitchFamily="18" charset="0"/>
                        </a:rPr>
                        <a:t>8,80</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31,64</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58,5</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15</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15</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100</a:t>
                      </a:r>
                    </a:p>
                  </a:txBody>
                  <a:tcPr anchor="ctr"/>
                </a:tc>
                <a:extLst>
                  <a:ext uri="{0D108BD9-81ED-4DB2-BD59-A6C34878D82A}">
                    <a16:rowId xmlns:a16="http://schemas.microsoft.com/office/drawing/2014/main" val="174477464"/>
                  </a:ext>
                </a:extLst>
              </a:tr>
              <a:tr h="370840">
                <a:tc>
                  <a:txBody>
                    <a:bodyPr/>
                    <a:lstStyle/>
                    <a:p>
                      <a:pPr algn="ctr">
                        <a:lnSpc>
                          <a:spcPts val="1400"/>
                        </a:lnSpc>
                      </a:pPr>
                      <a:r>
                        <a:rPr lang="ru-RU" sz="1300" kern="1200" dirty="0">
                          <a:solidFill>
                            <a:schemeClr val="dk1"/>
                          </a:solidFill>
                          <a:latin typeface="Times New Roman" panose="02020603050405020304" pitchFamily="18" charset="0"/>
                          <a:ea typeface="+mn-ea"/>
                          <a:cs typeface="Times New Roman" panose="02020603050405020304" pitchFamily="18" charset="0"/>
                        </a:rPr>
                        <a:t>Жилье</a:t>
                      </a:r>
                    </a:p>
                    <a:p>
                      <a:pPr algn="ctr">
                        <a:lnSpc>
                          <a:spcPts val="1400"/>
                        </a:lnSpc>
                      </a:pPr>
                      <a:r>
                        <a:rPr lang="ru-RU" sz="1300" kern="1200" dirty="0">
                          <a:solidFill>
                            <a:schemeClr val="dk1"/>
                          </a:solidFill>
                          <a:latin typeface="Times New Roman" panose="02020603050405020304" pitchFamily="18" charset="0"/>
                          <a:ea typeface="+mn-ea"/>
                          <a:cs typeface="Times New Roman" panose="02020603050405020304" pitchFamily="18" charset="0"/>
                        </a:rPr>
                        <a:t>(</a:t>
                      </a:r>
                      <a:r>
                        <a:rPr lang="ru-RU" sz="1300" dirty="0">
                          <a:latin typeface="Times New Roman" panose="02020603050405020304" pitchFamily="18" charset="0"/>
                          <a:cs typeface="Times New Roman" panose="02020603050405020304" pitchFamily="18" charset="0"/>
                        </a:rPr>
                        <a:t>Минстрой</a:t>
                      </a:r>
                      <a:r>
                        <a:rPr lang="ru-RU" sz="1300" kern="1200" dirty="0">
                          <a:solidFill>
                            <a:schemeClr val="dk1"/>
                          </a:solidFill>
                          <a:latin typeface="Times New Roman" panose="02020603050405020304" pitchFamily="18" charset="0"/>
                          <a:ea typeface="+mn-ea"/>
                          <a:cs typeface="Times New Roman" panose="02020603050405020304" pitchFamily="18" charset="0"/>
                        </a:rPr>
                        <a:t> РД)</a:t>
                      </a:r>
                      <a:endParaRPr lang="ru-RU" sz="1300" dirty="0">
                        <a:latin typeface="Times New Roman" panose="02020603050405020304" pitchFamily="18" charset="0"/>
                        <a:cs typeface="Times New Roman" panose="02020603050405020304" pitchFamily="18" charset="0"/>
                      </a:endParaRPr>
                    </a:p>
                  </a:txBody>
                  <a:tcPr anchor="ctr"/>
                </a:tc>
                <a:tc>
                  <a:txBody>
                    <a:bodyPr/>
                    <a:lstStyle/>
                    <a:p>
                      <a:pPr algn="ctr"/>
                      <a:r>
                        <a:rPr lang="ru-RU" sz="1400" kern="1200" dirty="0">
                          <a:solidFill>
                            <a:schemeClr val="dk1"/>
                          </a:solidFill>
                          <a:latin typeface="Times New Roman" panose="02020603050405020304" pitchFamily="18" charset="0"/>
                          <a:ea typeface="+mn-ea"/>
                          <a:cs typeface="Times New Roman" panose="02020603050405020304" pitchFamily="18" charset="0"/>
                        </a:rPr>
                        <a:t>1 098,16 </a:t>
                      </a:r>
                    </a:p>
                  </a:txBody>
                  <a:tcPr anchor="ctr"/>
                </a:tc>
                <a:tc>
                  <a:txBody>
                    <a:bodyPr/>
                    <a:lstStyle/>
                    <a:p>
                      <a:pPr algn="ctr"/>
                      <a:r>
                        <a:rPr lang="ru-RU" sz="1400" kern="1200" dirty="0">
                          <a:solidFill>
                            <a:schemeClr val="dk1"/>
                          </a:solidFill>
                          <a:latin typeface="Times New Roman" panose="02020603050405020304" pitchFamily="18" charset="0"/>
                          <a:ea typeface="+mn-ea"/>
                          <a:cs typeface="Times New Roman" panose="02020603050405020304" pitchFamily="18" charset="0"/>
                        </a:rPr>
                        <a:t>1 043,25 </a:t>
                      </a:r>
                    </a:p>
                  </a:txBody>
                  <a:tcPr anchor="ctr"/>
                </a:tc>
                <a:tc>
                  <a:txBody>
                    <a:bodyPr/>
                    <a:lstStyle/>
                    <a:p>
                      <a:pPr algn="ctr"/>
                      <a:r>
                        <a:rPr lang="ru-RU" sz="1400" kern="1200" dirty="0">
                          <a:solidFill>
                            <a:schemeClr val="dk1"/>
                          </a:solidFill>
                          <a:latin typeface="Times New Roman" panose="02020603050405020304" pitchFamily="18" charset="0"/>
                          <a:ea typeface="+mn-ea"/>
                          <a:cs typeface="Times New Roman" panose="02020603050405020304" pitchFamily="18" charset="0"/>
                        </a:rPr>
                        <a:t>54,91</a:t>
                      </a:r>
                    </a:p>
                  </a:txBody>
                  <a:tcPr anchor="ctr"/>
                </a:tc>
                <a:tc>
                  <a:txBody>
                    <a:bodyPr/>
                    <a:lstStyle/>
                    <a:p>
                      <a:pPr algn="ctr"/>
                      <a:r>
                        <a:rPr lang="ru-RU" sz="1400" kern="1200" dirty="0">
                          <a:solidFill>
                            <a:schemeClr val="dk1"/>
                          </a:solidFill>
                          <a:latin typeface="Times New Roman" panose="02020603050405020304" pitchFamily="18" charset="0"/>
                          <a:ea typeface="+mn-ea"/>
                          <a:cs typeface="Times New Roman" panose="02020603050405020304" pitchFamily="18" charset="0"/>
                        </a:rPr>
                        <a:t>-</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1008,56</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91,8</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40</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40</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100</a:t>
                      </a:r>
                    </a:p>
                  </a:txBody>
                  <a:tcPr anchor="ctr"/>
                </a:tc>
                <a:extLst>
                  <a:ext uri="{0D108BD9-81ED-4DB2-BD59-A6C34878D82A}">
                    <a16:rowId xmlns:a16="http://schemas.microsoft.com/office/drawing/2014/main" val="503681669"/>
                  </a:ext>
                </a:extLst>
              </a:tr>
            </a:tbl>
          </a:graphicData>
        </a:graphic>
      </p:graphicFrame>
      <p:sp>
        <p:nvSpPr>
          <p:cNvPr id="19" name="TextBox 11">
            <a:extLst>
              <a:ext uri="{FF2B5EF4-FFF2-40B4-BE49-F238E27FC236}">
                <a16:creationId xmlns:a16="http://schemas.microsoft.com/office/drawing/2014/main" id="{9FED7533-37FE-4E59-908E-F0553213232F}"/>
              </a:ext>
            </a:extLst>
          </p:cNvPr>
          <p:cNvSpPr txBox="1"/>
          <p:nvPr/>
        </p:nvSpPr>
        <p:spPr>
          <a:xfrm>
            <a:off x="7770334" y="4797711"/>
            <a:ext cx="2520000" cy="340519"/>
          </a:xfrm>
          <a:prstGeom prst="roundRect">
            <a:avLst/>
          </a:prstGeom>
          <a:solidFill>
            <a:schemeClr val="accent6">
              <a:lumMod val="20000"/>
              <a:lumOff val="80000"/>
            </a:schemeClr>
          </a:solidFill>
        </p:spPr>
        <p:txBody>
          <a:bodyPr wrap="square" rtlCol="0">
            <a:spAutoFit/>
          </a:bodyPr>
          <a:lstStyle/>
          <a:p>
            <a:r>
              <a:rPr lang="ru-RU" sz="1400" dirty="0">
                <a:solidFill>
                  <a:schemeClr val="tx1">
                    <a:lumMod val="85000"/>
                    <a:lumOff val="15000"/>
                  </a:schemeClr>
                </a:solidFill>
                <a:latin typeface="Times New Roman" panose="02020603050405020304" pitchFamily="18" charset="0"/>
                <a:cs typeface="Times New Roman" panose="02020603050405020304" pitchFamily="18" charset="0"/>
              </a:rPr>
              <a:t>План: 94</a:t>
            </a:r>
            <a:endParaRPr lang="id-ID" sz="1400" dirty="0">
              <a:solidFill>
                <a:schemeClr val="tx1">
                  <a:lumMod val="85000"/>
                  <a:lumOff val="15000"/>
                </a:schemeClr>
              </a:solidFill>
              <a:latin typeface="Times New Roman" panose="02020603050405020304" pitchFamily="18" charset="0"/>
              <a:cs typeface="Times New Roman" panose="02020603050405020304" pitchFamily="18" charset="0"/>
            </a:endParaRPr>
          </a:p>
        </p:txBody>
      </p:sp>
      <p:sp>
        <p:nvSpPr>
          <p:cNvPr id="20" name="TextBox 12">
            <a:extLst>
              <a:ext uri="{FF2B5EF4-FFF2-40B4-BE49-F238E27FC236}">
                <a16:creationId xmlns:a16="http://schemas.microsoft.com/office/drawing/2014/main" id="{89798276-6CB8-4691-B33E-FC825BC1D736}"/>
              </a:ext>
            </a:extLst>
          </p:cNvPr>
          <p:cNvSpPr txBox="1"/>
          <p:nvPr/>
        </p:nvSpPr>
        <p:spPr>
          <a:xfrm>
            <a:off x="7775628" y="5134704"/>
            <a:ext cx="2575379" cy="374571"/>
          </a:xfrm>
          <a:prstGeom prst="roundRect">
            <a:avLst/>
          </a:prstGeom>
          <a:solidFill>
            <a:srgbClr val="41BA7C"/>
          </a:soli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r>
              <a:rPr lang="ru-RU" sz="1600" dirty="0">
                <a:solidFill>
                  <a:schemeClr val="bg1"/>
                </a:solidFill>
                <a:latin typeface="Times New Roman" panose="02020603050405020304" pitchFamily="18" charset="0"/>
                <a:cs typeface="Times New Roman" panose="02020603050405020304" pitchFamily="18" charset="0"/>
              </a:rPr>
              <a:t>Факт: 96</a:t>
            </a:r>
            <a:endParaRPr lang="id-ID" sz="1600" dirty="0">
              <a:solidFill>
                <a:schemeClr val="bg1"/>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BEBFA730-2B4D-46F0-8ACB-6D37FC6D43E9}"/>
              </a:ext>
            </a:extLst>
          </p:cNvPr>
          <p:cNvSpPr txBox="1"/>
          <p:nvPr/>
        </p:nvSpPr>
        <p:spPr>
          <a:xfrm>
            <a:off x="10585396" y="5137915"/>
            <a:ext cx="1514373" cy="400110"/>
          </a:xfrm>
          <a:prstGeom prst="rect">
            <a:avLst/>
          </a:prstGeom>
          <a:noFill/>
        </p:spPr>
        <p:txBody>
          <a:bodyPr wrap="square" rtlCol="0">
            <a:spAutoFit/>
          </a:bodyPr>
          <a:lstStyle/>
          <a:p>
            <a:r>
              <a:rPr lang="ru-RU" sz="2000" b="1" dirty="0">
                <a:solidFill>
                  <a:srgbClr val="41BA7C"/>
                </a:solidFill>
                <a:latin typeface="Times New Roman" panose="02020603050405020304" pitchFamily="18" charset="0"/>
                <a:cs typeface="Times New Roman" panose="02020603050405020304" pitchFamily="18" charset="0"/>
              </a:rPr>
              <a:t>102,1</a:t>
            </a:r>
            <a:r>
              <a:rPr lang="id-ID" sz="2000" b="1" dirty="0">
                <a:solidFill>
                  <a:srgbClr val="41BA7C"/>
                </a:solidFill>
                <a:latin typeface="Times New Roman" panose="02020603050405020304" pitchFamily="18" charset="0"/>
                <a:cs typeface="Times New Roman" panose="02020603050405020304" pitchFamily="18" charset="0"/>
              </a:rPr>
              <a:t>%</a:t>
            </a:r>
          </a:p>
        </p:txBody>
      </p:sp>
      <p:sp>
        <p:nvSpPr>
          <p:cNvPr id="22" name="TextBox 14">
            <a:extLst>
              <a:ext uri="{FF2B5EF4-FFF2-40B4-BE49-F238E27FC236}">
                <a16:creationId xmlns:a16="http://schemas.microsoft.com/office/drawing/2014/main" id="{3EF88E0F-666C-403C-904B-C000E6DA985D}"/>
              </a:ext>
            </a:extLst>
          </p:cNvPr>
          <p:cNvSpPr txBox="1"/>
          <p:nvPr/>
        </p:nvSpPr>
        <p:spPr>
          <a:xfrm>
            <a:off x="7688645" y="4366853"/>
            <a:ext cx="4882290" cy="338554"/>
          </a:xfrm>
          <a:prstGeom prst="rect">
            <a:avLst/>
          </a:prstGeom>
          <a:noFill/>
        </p:spPr>
        <p:txBody>
          <a:bodyPr wrap="square" rtlCol="0">
            <a:spAutoFit/>
          </a:bodyPr>
          <a:lstStyle/>
          <a:p>
            <a:r>
              <a:rPr lang="ru-RU" sz="1600" b="1" dirty="0">
                <a:solidFill>
                  <a:schemeClr val="accent1"/>
                </a:solidFill>
                <a:latin typeface="Times New Roman" panose="02020603050405020304" pitchFamily="18" charset="0"/>
                <a:cs typeface="Times New Roman" panose="02020603050405020304" pitchFamily="18" charset="0"/>
              </a:rPr>
              <a:t>Благоустройство дворовых территорий, ед.</a:t>
            </a:r>
            <a:endParaRPr lang="id-ID" sz="1600" b="1" dirty="0">
              <a:solidFill>
                <a:schemeClr val="accent1"/>
              </a:solidFill>
              <a:latin typeface="Times New Roman" panose="02020603050405020304" pitchFamily="18" charset="0"/>
              <a:cs typeface="Times New Roman" panose="02020603050405020304" pitchFamily="18" charset="0"/>
            </a:endParaRPr>
          </a:p>
        </p:txBody>
      </p:sp>
      <p:sp>
        <p:nvSpPr>
          <p:cNvPr id="23" name="TextBox 11">
            <a:extLst>
              <a:ext uri="{FF2B5EF4-FFF2-40B4-BE49-F238E27FC236}">
                <a16:creationId xmlns:a16="http://schemas.microsoft.com/office/drawing/2014/main" id="{5D90626A-3E6B-4919-B4C3-0CCFE2ED2CE7}"/>
              </a:ext>
            </a:extLst>
          </p:cNvPr>
          <p:cNvSpPr txBox="1"/>
          <p:nvPr/>
        </p:nvSpPr>
        <p:spPr>
          <a:xfrm>
            <a:off x="2953923" y="4786208"/>
            <a:ext cx="2520000" cy="340519"/>
          </a:xfrm>
          <a:prstGeom prst="roundRect">
            <a:avLst/>
          </a:prstGeom>
          <a:solidFill>
            <a:schemeClr val="accent6">
              <a:lumMod val="20000"/>
              <a:lumOff val="80000"/>
            </a:schemeClr>
          </a:solidFill>
        </p:spPr>
        <p:txBody>
          <a:bodyPr wrap="square" rtlCol="0">
            <a:spAutoFit/>
          </a:bodyPr>
          <a:lstStyle/>
          <a:p>
            <a:r>
              <a:rPr lang="ru-RU" sz="1400" dirty="0">
                <a:solidFill>
                  <a:schemeClr val="tx1">
                    <a:lumMod val="85000"/>
                    <a:lumOff val="15000"/>
                  </a:schemeClr>
                </a:solidFill>
                <a:latin typeface="Times New Roman" panose="02020603050405020304" pitchFamily="18" charset="0"/>
                <a:cs typeface="Times New Roman" panose="02020603050405020304" pitchFamily="18" charset="0"/>
              </a:rPr>
              <a:t>План: 0,75</a:t>
            </a:r>
            <a:endParaRPr lang="id-ID" sz="1400" dirty="0">
              <a:solidFill>
                <a:schemeClr val="tx1">
                  <a:lumMod val="85000"/>
                  <a:lumOff val="15000"/>
                </a:schemeClr>
              </a:solidFill>
              <a:latin typeface="Times New Roman" panose="02020603050405020304" pitchFamily="18" charset="0"/>
              <a:cs typeface="Times New Roman" panose="02020603050405020304" pitchFamily="18" charset="0"/>
            </a:endParaRPr>
          </a:p>
        </p:txBody>
      </p:sp>
      <p:sp>
        <p:nvSpPr>
          <p:cNvPr id="24" name="TextBox 12">
            <a:extLst>
              <a:ext uri="{FF2B5EF4-FFF2-40B4-BE49-F238E27FC236}">
                <a16:creationId xmlns:a16="http://schemas.microsoft.com/office/drawing/2014/main" id="{E2F68A82-A614-4B87-9F4D-FD692BAB5DA8}"/>
              </a:ext>
            </a:extLst>
          </p:cNvPr>
          <p:cNvSpPr txBox="1"/>
          <p:nvPr/>
        </p:nvSpPr>
        <p:spPr>
          <a:xfrm>
            <a:off x="2959218" y="5123201"/>
            <a:ext cx="2575380" cy="374571"/>
          </a:xfrm>
          <a:prstGeom prst="roundRect">
            <a:avLst/>
          </a:prstGeom>
          <a:solidFill>
            <a:srgbClr val="41BA7C"/>
          </a:soli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r>
              <a:rPr lang="ru-RU" sz="1600" dirty="0">
                <a:solidFill>
                  <a:schemeClr val="bg1"/>
                </a:solidFill>
                <a:latin typeface="Times New Roman" panose="02020603050405020304" pitchFamily="18" charset="0"/>
                <a:cs typeface="Times New Roman" panose="02020603050405020304" pitchFamily="18" charset="0"/>
              </a:rPr>
              <a:t>Факт: 0,77</a:t>
            </a:r>
            <a:endParaRPr lang="id-ID" sz="1600" dirty="0">
              <a:solidFill>
                <a:schemeClr val="bg1"/>
              </a:solidFill>
              <a:latin typeface="Times New Roman" panose="02020603050405020304" pitchFamily="18" charset="0"/>
              <a:cs typeface="Times New Roman" panose="02020603050405020304" pitchFamily="18" charset="0"/>
            </a:endParaRPr>
          </a:p>
        </p:txBody>
      </p:sp>
      <p:sp>
        <p:nvSpPr>
          <p:cNvPr id="25" name="TextBox 13">
            <a:extLst>
              <a:ext uri="{FF2B5EF4-FFF2-40B4-BE49-F238E27FC236}">
                <a16:creationId xmlns:a16="http://schemas.microsoft.com/office/drawing/2014/main" id="{BF3F5674-F636-4166-BB74-C05C6D1FBB16}"/>
              </a:ext>
            </a:extLst>
          </p:cNvPr>
          <p:cNvSpPr txBox="1"/>
          <p:nvPr/>
        </p:nvSpPr>
        <p:spPr>
          <a:xfrm>
            <a:off x="5818489" y="5093802"/>
            <a:ext cx="1514373" cy="400110"/>
          </a:xfrm>
          <a:prstGeom prst="rect">
            <a:avLst/>
          </a:prstGeom>
          <a:noFill/>
        </p:spPr>
        <p:txBody>
          <a:bodyPr wrap="square" rtlCol="0">
            <a:spAutoFit/>
          </a:bodyPr>
          <a:lstStyle/>
          <a:p>
            <a:r>
              <a:rPr lang="ru-RU" sz="2000" b="1" dirty="0">
                <a:solidFill>
                  <a:srgbClr val="41BA7C"/>
                </a:solidFill>
                <a:latin typeface="Times New Roman" panose="02020603050405020304" pitchFamily="18" charset="0"/>
                <a:cs typeface="Times New Roman" panose="02020603050405020304" pitchFamily="18" charset="0"/>
              </a:rPr>
              <a:t>102,6</a:t>
            </a:r>
            <a:r>
              <a:rPr lang="id-ID" sz="2000" b="1" dirty="0">
                <a:solidFill>
                  <a:srgbClr val="41BA7C"/>
                </a:solidFill>
                <a:latin typeface="Times New Roman" panose="02020603050405020304" pitchFamily="18" charset="0"/>
                <a:cs typeface="Times New Roman" panose="02020603050405020304" pitchFamily="18" charset="0"/>
              </a:rPr>
              <a:t>%</a:t>
            </a:r>
          </a:p>
        </p:txBody>
      </p:sp>
      <p:sp>
        <p:nvSpPr>
          <p:cNvPr id="26" name="TextBox 14">
            <a:extLst>
              <a:ext uri="{FF2B5EF4-FFF2-40B4-BE49-F238E27FC236}">
                <a16:creationId xmlns:a16="http://schemas.microsoft.com/office/drawing/2014/main" id="{5C9ABA44-9AE6-4F3D-B86E-A80DE3A00405}"/>
              </a:ext>
            </a:extLst>
          </p:cNvPr>
          <p:cNvSpPr txBox="1"/>
          <p:nvPr/>
        </p:nvSpPr>
        <p:spPr>
          <a:xfrm>
            <a:off x="2872234" y="4208707"/>
            <a:ext cx="4816411" cy="477054"/>
          </a:xfrm>
          <a:prstGeom prst="rect">
            <a:avLst/>
          </a:prstGeom>
          <a:noFill/>
        </p:spPr>
        <p:txBody>
          <a:bodyPr wrap="square" rtlCol="0">
            <a:spAutoFit/>
          </a:bodyPr>
          <a:lstStyle/>
          <a:p>
            <a:pPr>
              <a:lnSpc>
                <a:spcPts val="1500"/>
              </a:lnSpc>
            </a:pPr>
            <a:r>
              <a:rPr lang="ru-RU" sz="1600" b="1" dirty="0">
                <a:solidFill>
                  <a:schemeClr val="accent1"/>
                </a:solidFill>
                <a:latin typeface="Times New Roman" panose="02020603050405020304" pitchFamily="18" charset="0"/>
                <a:cs typeface="Times New Roman" panose="02020603050405020304" pitchFamily="18" charset="0"/>
              </a:rPr>
              <a:t>Площадь расселяемого аварийного жилищного фонда, тыс. кв. м нарастающим итогом</a:t>
            </a:r>
            <a:endParaRPr lang="id-ID" sz="1600" b="1" dirty="0">
              <a:solidFill>
                <a:schemeClr val="accent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224843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866" name="Rectangle 2"/>
          <p:cNvSpPr/>
          <p:nvPr/>
        </p:nvSpPr>
        <p:spPr>
          <a:xfrm>
            <a:off x="0" y="178939"/>
            <a:ext cx="12192000" cy="263612"/>
          </a:xfrm>
          <a:prstGeom prst="rect">
            <a:avLst/>
          </a:prstGeom>
          <a:gradFill flip="none" rotWithShape="1">
            <a:gsLst>
              <a:gs pos="0">
                <a:srgbClr val="41BA7C"/>
              </a:gs>
              <a:gs pos="91000">
                <a:schemeClr val="accent1">
                  <a:lumMod val="60000"/>
                  <a:lumOff val="40000"/>
                  <a:alpha val="41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pPr>
            <a:endParaRPr lang="en-US" dirty="0"/>
          </a:p>
        </p:txBody>
      </p:sp>
      <p:pic>
        <p:nvPicPr>
          <p:cNvPr id="2097183" name="Picture 4" descr="https://xn--80aafjcthgy6bd.xn--p1ai/templates/mun46/images/gerb.png"/>
          <p:cNvPicPr>
            <a:picLocks noChangeAspect="1" noChangeArrowheads="1"/>
          </p:cNvPicPr>
          <p:nvPr/>
        </p:nvPicPr>
        <p:blipFill>
          <a:blip r:embed="rId2" cstate="print"/>
          <a:srcRect/>
          <a:stretch>
            <a:fillRect/>
          </a:stretch>
        </p:blipFill>
        <p:spPr bwMode="auto">
          <a:xfrm>
            <a:off x="11350831" y="40745"/>
            <a:ext cx="518834" cy="540000"/>
          </a:xfrm>
          <a:prstGeom prst="rect">
            <a:avLst/>
          </a:prstGeom>
          <a:noFill/>
        </p:spPr>
      </p:pic>
      <p:sp>
        <p:nvSpPr>
          <p:cNvPr id="1048888" name="Прямоугольник 33"/>
          <p:cNvSpPr/>
          <p:nvPr/>
        </p:nvSpPr>
        <p:spPr>
          <a:xfrm>
            <a:off x="4545063" y="92526"/>
            <a:ext cx="3243580" cy="396240"/>
          </a:xfrm>
          <a:prstGeom prst="rect">
            <a:avLst/>
          </a:prstGeom>
        </p:spPr>
        <p:txBody>
          <a:bodyPr wrap="none">
            <a:spAutoFit/>
          </a:bodyPr>
          <a:lstStyle/>
          <a:p>
            <a:r>
              <a:rPr lang="ru-RU" sz="2000" b="1" dirty="0">
                <a:latin typeface="Times New Roman" panose="02020603050405020304" pitchFamily="18" charset="0"/>
                <a:cs typeface="Times New Roman" panose="02020603050405020304" pitchFamily="18" charset="0"/>
              </a:rPr>
              <a:t>Жилье и городская среда</a:t>
            </a:r>
            <a:endParaRPr lang="ru-RU" sz="2000" dirty="0"/>
          </a:p>
        </p:txBody>
      </p:sp>
      <p:graphicFrame>
        <p:nvGraphicFramePr>
          <p:cNvPr id="36" name="Таблица 3">
            <a:extLst>
              <a:ext uri="{FF2B5EF4-FFF2-40B4-BE49-F238E27FC236}">
                <a16:creationId xmlns:a16="http://schemas.microsoft.com/office/drawing/2014/main" id="{B2416D55-385E-47D4-9CFE-A4EE63ED123C}"/>
              </a:ext>
            </a:extLst>
          </p:cNvPr>
          <p:cNvGraphicFramePr>
            <a:graphicFrameLocks noGrp="1"/>
          </p:cNvGraphicFramePr>
          <p:nvPr>
            <p:extLst>
              <p:ext uri="{D42A27DB-BD31-4B8C-83A1-F6EECF244321}">
                <p14:modId xmlns:p14="http://schemas.microsoft.com/office/powerpoint/2010/main" val="1778900636"/>
              </p:ext>
            </p:extLst>
          </p:nvPr>
        </p:nvGraphicFramePr>
        <p:xfrm>
          <a:off x="114442" y="494567"/>
          <a:ext cx="11962540" cy="6265613"/>
        </p:xfrm>
        <a:graphic>
          <a:graphicData uri="http://schemas.openxmlformats.org/drawingml/2006/table">
            <a:tbl>
              <a:tblPr firstRow="1" bandRow="1">
                <a:tableStyleId>{5C22544A-7EE6-4342-B048-85BDC9FD1C3A}</a:tableStyleId>
              </a:tblPr>
              <a:tblGrid>
                <a:gridCol w="2069399">
                  <a:extLst>
                    <a:ext uri="{9D8B030D-6E8A-4147-A177-3AD203B41FA5}">
                      <a16:colId xmlns:a16="http://schemas.microsoft.com/office/drawing/2014/main" val="872544408"/>
                    </a:ext>
                  </a:extLst>
                </a:gridCol>
                <a:gridCol w="2185860">
                  <a:extLst>
                    <a:ext uri="{9D8B030D-6E8A-4147-A177-3AD203B41FA5}">
                      <a16:colId xmlns:a16="http://schemas.microsoft.com/office/drawing/2014/main" val="2935036756"/>
                    </a:ext>
                  </a:extLst>
                </a:gridCol>
                <a:gridCol w="7707281">
                  <a:extLst>
                    <a:ext uri="{9D8B030D-6E8A-4147-A177-3AD203B41FA5}">
                      <a16:colId xmlns:a16="http://schemas.microsoft.com/office/drawing/2014/main" val="4034457935"/>
                    </a:ext>
                  </a:extLst>
                </a:gridCol>
              </a:tblGrid>
              <a:tr h="644044">
                <a:tc>
                  <a:txBody>
                    <a:bodyPr/>
                    <a:lstStyle/>
                    <a:p>
                      <a:pPr algn="ctr"/>
                      <a:r>
                        <a:rPr lang="ru-RU" sz="1600" dirty="0">
                          <a:latin typeface="Times New Roman" panose="02020603050405020304" pitchFamily="18" charset="0"/>
                          <a:cs typeface="Times New Roman" panose="02020603050405020304" pitchFamily="18" charset="0"/>
                        </a:rPr>
                        <a:t>Региональный</a:t>
                      </a:r>
                    </a:p>
                    <a:p>
                      <a:pPr algn="ctr"/>
                      <a:r>
                        <a:rPr lang="ru-RU" sz="1600" dirty="0">
                          <a:latin typeface="Times New Roman" panose="02020603050405020304" pitchFamily="18" charset="0"/>
                          <a:cs typeface="Times New Roman" panose="02020603050405020304" pitchFamily="18" charset="0"/>
                        </a:rPr>
                        <a:t> проект</a:t>
                      </a:r>
                    </a:p>
                  </a:txBody>
                  <a:tcPr anchor="ctr"/>
                </a:tc>
                <a:tc>
                  <a:txBody>
                    <a:bodyPr/>
                    <a:lstStyle/>
                    <a:p>
                      <a:pPr algn="ctr"/>
                      <a:r>
                        <a:rPr lang="ru-RU" sz="1600" dirty="0">
                          <a:latin typeface="Times New Roman" panose="02020603050405020304" pitchFamily="18" charset="0"/>
                          <a:cs typeface="Times New Roman" panose="02020603050405020304" pitchFamily="18" charset="0"/>
                        </a:rPr>
                        <a:t>Реализуется на территории МО</a:t>
                      </a:r>
                    </a:p>
                  </a:txBody>
                  <a:tcPr anchor="ctr"/>
                </a:tc>
                <a:tc>
                  <a:txBody>
                    <a:bodyPr/>
                    <a:lstStyle/>
                    <a:p>
                      <a:pPr algn="ctr"/>
                      <a:r>
                        <a:rPr lang="ru-RU" sz="1600" dirty="0">
                          <a:latin typeface="Times New Roman" panose="02020603050405020304" pitchFamily="18" charset="0"/>
                          <a:cs typeface="Times New Roman" panose="02020603050405020304" pitchFamily="18" charset="0"/>
                        </a:rPr>
                        <a:t>Мероприятия проекта</a:t>
                      </a:r>
                    </a:p>
                  </a:txBody>
                  <a:tcPr anchor="ctr"/>
                </a:tc>
                <a:extLst>
                  <a:ext uri="{0D108BD9-81ED-4DB2-BD59-A6C34878D82A}">
                    <a16:rowId xmlns:a16="http://schemas.microsoft.com/office/drawing/2014/main" val="1207244134"/>
                  </a:ext>
                </a:extLst>
              </a:tr>
              <a:tr h="905849">
                <a:tc rowSpan="3">
                  <a:txBody>
                    <a:bodyPr/>
                    <a:lstStyle/>
                    <a:p>
                      <a:pPr algn="ctr"/>
                      <a:r>
                        <a:rPr lang="ru-RU" sz="1600" dirty="0">
                          <a:latin typeface="Times New Roman" panose="02020603050405020304" pitchFamily="18" charset="0"/>
                          <a:cs typeface="Times New Roman" panose="02020603050405020304" pitchFamily="18" charset="0"/>
                        </a:rPr>
                        <a:t>Формирование комфортной городской среды</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u-RU" sz="1600" dirty="0">
                          <a:latin typeface="Times New Roman" panose="02020603050405020304" pitchFamily="18" charset="0"/>
                          <a:cs typeface="Times New Roman" panose="02020603050405020304" pitchFamily="18" charset="0"/>
                        </a:rPr>
                        <a:t>Все 52 МО</a:t>
                      </a:r>
                    </a:p>
                  </a:txBody>
                  <a:tcPr anchor="ct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ru-RU" sz="1600" baseline="0" dirty="0">
                          <a:latin typeface="Times New Roman" panose="02020603050405020304" pitchFamily="18" charset="0"/>
                          <a:cs typeface="Times New Roman" panose="02020603050405020304" pitchFamily="18" charset="0"/>
                        </a:rPr>
                        <a:t>Благоустроено 259 территорий (с учетом 18 дополнительных территорий – за счет средств экономии, образовавшейся при проведении закупочных процедур), в том числе: 96 – дворовых и 163 – общественных территорий</a:t>
                      </a:r>
                    </a:p>
                  </a:txBody>
                  <a:tcPr anchor="ctr"/>
                </a:tc>
                <a:extLst>
                  <a:ext uri="{0D108BD9-81ED-4DB2-BD59-A6C34878D82A}">
                    <a16:rowId xmlns:a16="http://schemas.microsoft.com/office/drawing/2014/main" val="3627042994"/>
                  </a:ext>
                </a:extLst>
              </a:tr>
              <a:tr h="570445">
                <a:tc vMerge="1">
                  <a:txBody>
                    <a:bodyPr/>
                    <a:lstStyle/>
                    <a:p>
                      <a:endParaRPr lang="ru-RU"/>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u-RU" sz="1600" dirty="0">
                          <a:latin typeface="Times New Roman" panose="02020603050405020304" pitchFamily="18" charset="0"/>
                          <a:cs typeface="Times New Roman" panose="02020603050405020304" pitchFamily="18" charset="0"/>
                        </a:rPr>
                        <a:t>г. Дербент</a:t>
                      </a:r>
                    </a:p>
                  </a:txBody>
                  <a:tcPr anchor="ctr"/>
                </a:tc>
                <a:tc>
                  <a:txBody>
                    <a:bodyPr/>
                    <a:lstStyle/>
                    <a:p>
                      <a:pPr algn="just"/>
                      <a:r>
                        <a:rPr lang="ru-RU" sz="1600" dirty="0">
                          <a:latin typeface="Times New Roman" panose="02020603050405020304" pitchFamily="18" charset="0"/>
                          <a:cs typeface="Times New Roman" panose="02020603050405020304" pitchFamily="18" charset="0"/>
                        </a:rPr>
                        <a:t>«Благоустройство улицы Рзаева города Дербент Республики Дагестан» – победителя Всероссийского конкурса лучших проектов создания комфортной городской среды в 2020 году. По состоянию на 01.01.2021 г. техническая готовность объекта - 80%. Срок завершения работ – до 1</a:t>
                      </a:r>
                      <a:r>
                        <a:rPr lang="ru-RU" sz="1600" dirty="0">
                          <a:solidFill>
                            <a:schemeClr val="tx1"/>
                          </a:solidFill>
                          <a:latin typeface="Times New Roman" panose="02020603050405020304" pitchFamily="18" charset="0"/>
                          <a:cs typeface="Times New Roman" panose="02020603050405020304" pitchFamily="18" charset="0"/>
                        </a:rPr>
                        <a:t> апреля </a:t>
                      </a:r>
                      <a:r>
                        <a:rPr lang="ru-RU" sz="1600" dirty="0">
                          <a:latin typeface="Times New Roman" panose="02020603050405020304" pitchFamily="18" charset="0"/>
                          <a:cs typeface="Times New Roman" panose="02020603050405020304" pitchFamily="18" charset="0"/>
                        </a:rPr>
                        <a:t>2021 г.</a:t>
                      </a:r>
                    </a:p>
                  </a:txBody>
                  <a:tcPr anchor="ctr"/>
                </a:tc>
                <a:extLst>
                  <a:ext uri="{0D108BD9-81ED-4DB2-BD59-A6C34878D82A}">
                    <a16:rowId xmlns:a16="http://schemas.microsoft.com/office/drawing/2014/main" val="4213592621"/>
                  </a:ext>
                </a:extLst>
              </a:tr>
              <a:tr h="655320">
                <a:tc vMerge="1">
                  <a:txBody>
                    <a:bodyPr/>
                    <a:lstStyle/>
                    <a:p>
                      <a:endParaRPr lang="ru-RU"/>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u-RU" sz="1600" dirty="0">
                          <a:latin typeface="Times New Roman" panose="02020603050405020304" pitchFamily="18" charset="0"/>
                          <a:cs typeface="Times New Roman" panose="02020603050405020304" pitchFamily="18" charset="0"/>
                        </a:rPr>
                        <a:t>г. Даг. Огни</a:t>
                      </a:r>
                    </a:p>
                  </a:txBody>
                  <a:tcPr anchor="ctr"/>
                </a:tc>
                <a:tc>
                  <a:txBody>
                    <a:bodyPr/>
                    <a:lstStyle/>
                    <a:p>
                      <a:pPr algn="just"/>
                      <a:r>
                        <a:rPr lang="ru-RU" sz="1600" dirty="0">
                          <a:latin typeface="Times New Roman" panose="02020603050405020304" pitchFamily="18" charset="0"/>
                          <a:cs typeface="Times New Roman" panose="02020603050405020304" pitchFamily="18" charset="0"/>
                        </a:rPr>
                        <a:t>Завершена реализация проекта по благоустройству ул. Ленина в г. Дагестанские Огни «Шелковый путь» – победителя Всероссийского конкурса лучших проектов создания комфортной городской среды в 2019 году</a:t>
                      </a:r>
                    </a:p>
                  </a:txBody>
                  <a:tcPr anchor="ctr"/>
                </a:tc>
                <a:extLst>
                  <a:ext uri="{0D108BD9-81ED-4DB2-BD59-A6C34878D82A}">
                    <a16:rowId xmlns:a16="http://schemas.microsoft.com/office/drawing/2014/main" val="254383656"/>
                  </a:ext>
                </a:extLst>
              </a:tr>
              <a:tr h="1180040">
                <a:tc>
                  <a:txBody>
                    <a:bodyPr/>
                    <a:lstStyle/>
                    <a:p>
                      <a:pPr algn="ctr"/>
                      <a:r>
                        <a:rPr lang="ru-RU" sz="1400" dirty="0">
                          <a:latin typeface="Times New Roman" panose="02020603050405020304" pitchFamily="18" charset="0"/>
                          <a:cs typeface="Times New Roman" panose="02020603050405020304" pitchFamily="18" charset="0"/>
                        </a:rPr>
                        <a:t>Обеспечение мероприятий по переселению граждан из аварийного жилищного фонда</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u-RU" sz="1600" dirty="0">
                          <a:latin typeface="Times New Roman" panose="02020603050405020304" pitchFamily="18" charset="0"/>
                          <a:cs typeface="Times New Roman" panose="02020603050405020304" pitchFamily="18" charset="0"/>
                        </a:rPr>
                        <a:t>г.</a:t>
                      </a:r>
                      <a:r>
                        <a:rPr lang="ru-RU" sz="1600" baseline="0" dirty="0">
                          <a:latin typeface="Times New Roman" panose="02020603050405020304" pitchFamily="18" charset="0"/>
                          <a:cs typeface="Times New Roman" panose="02020603050405020304" pitchFamily="18" charset="0"/>
                        </a:rPr>
                        <a:t> Махачкала</a:t>
                      </a:r>
                      <a:endParaRPr lang="ru-RU" sz="1600" dirty="0">
                        <a:latin typeface="Times New Roman" panose="02020603050405020304" pitchFamily="18" charset="0"/>
                        <a:cs typeface="Times New Roman" panose="02020603050405020304" pitchFamily="18" charset="0"/>
                      </a:endParaRPr>
                    </a:p>
                  </a:txBody>
                  <a:tcPr anchor="ctr"/>
                </a:tc>
                <a:tc>
                  <a:txBody>
                    <a:bodyPr/>
                    <a:lstStyle/>
                    <a:p>
                      <a:pPr algn="just"/>
                      <a:r>
                        <a:rPr lang="ru-RU" sz="1600" baseline="0" dirty="0">
                          <a:latin typeface="Times New Roman" panose="02020603050405020304" pitchFamily="18" charset="0"/>
                          <a:cs typeface="Times New Roman" panose="02020603050405020304" pitchFamily="18" charset="0"/>
                        </a:rPr>
                        <a:t>В рамках этапа 2019-2020 годов программы переселения граждан из аварийного жилищного фонда предусмотрено к расселению 19 семей. Заключены все необходимые контракты</a:t>
                      </a:r>
                      <a:endParaRPr lang="ru-RU" sz="1600" baseline="0" dirty="0">
                        <a:highlight>
                          <a:srgbClr val="FFFF00"/>
                        </a:highlight>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1274777784"/>
                  </a:ext>
                </a:extLst>
              </a:tr>
              <a:tr h="940280">
                <a:tc rowSpan="2">
                  <a:txBody>
                    <a:bodyPr/>
                    <a:lstStyle/>
                    <a:p>
                      <a:pPr algn="ctr"/>
                      <a:r>
                        <a:rPr lang="ru-RU" sz="1600" dirty="0">
                          <a:latin typeface="Times New Roman" panose="02020603050405020304" pitchFamily="18" charset="0"/>
                          <a:cs typeface="Times New Roman" panose="02020603050405020304" pitchFamily="18" charset="0"/>
                        </a:rPr>
                        <a:t>Жилье</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u-RU" sz="1600" dirty="0">
                          <a:latin typeface="Times New Roman" panose="02020603050405020304" pitchFamily="18" charset="0"/>
                          <a:cs typeface="Times New Roman" panose="02020603050405020304" pitchFamily="18" charset="0"/>
                        </a:rPr>
                        <a:t>г.</a:t>
                      </a:r>
                      <a:r>
                        <a:rPr lang="ru-RU" sz="1600" baseline="0" dirty="0">
                          <a:latin typeface="Times New Roman" panose="02020603050405020304" pitchFamily="18" charset="0"/>
                          <a:cs typeface="Times New Roman" panose="02020603050405020304" pitchFamily="18" charset="0"/>
                        </a:rPr>
                        <a:t> Каспийск</a:t>
                      </a:r>
                      <a:endParaRPr lang="ru-RU" sz="1600" dirty="0">
                        <a:latin typeface="Times New Roman" panose="02020603050405020304" pitchFamily="18" charset="0"/>
                        <a:cs typeface="Times New Roman" panose="02020603050405020304" pitchFamily="18" charset="0"/>
                      </a:endParaRPr>
                    </a:p>
                  </a:txBody>
                  <a:tcPr anchor="ctr"/>
                </a:tc>
                <a:tc>
                  <a:txBody>
                    <a:bodyPr/>
                    <a:lstStyle/>
                    <a:p>
                      <a:pPr algn="just"/>
                      <a:r>
                        <a:rPr lang="ru-RU" sz="1600" dirty="0">
                          <a:latin typeface="Times New Roman" panose="02020603050405020304" pitchFamily="18" charset="0"/>
                          <a:cs typeface="Times New Roman" panose="02020603050405020304" pitchFamily="18" charset="0"/>
                        </a:rPr>
                        <a:t>В рамках реализации мероприятий по стимулированию программ развития строительства завершено строительство 2-х школ по 500 ученических мест в</a:t>
                      </a:r>
                    </a:p>
                    <a:p>
                      <a:pPr algn="just"/>
                      <a:r>
                        <a:rPr lang="ru-RU" sz="1600" dirty="0">
                          <a:latin typeface="Times New Roman" panose="02020603050405020304" pitchFamily="18" charset="0"/>
                          <a:cs typeface="Times New Roman" panose="02020603050405020304" pitchFamily="18" charset="0"/>
                        </a:rPr>
                        <a:t>г. Каспийске. В данном районе г. Каспийска введено в эксплуатацию 216,7 тыс. кв. метров жилья (план – 215 тыс. кв. метров)</a:t>
                      </a:r>
                    </a:p>
                  </a:txBody>
                  <a:tcPr anchor="ctr"/>
                </a:tc>
                <a:extLst>
                  <a:ext uri="{0D108BD9-81ED-4DB2-BD59-A6C34878D82A}">
                    <a16:rowId xmlns:a16="http://schemas.microsoft.com/office/drawing/2014/main" val="2482370805"/>
                  </a:ext>
                </a:extLst>
              </a:tr>
              <a:tr h="412414">
                <a:tc vMerge="1">
                  <a:txBody>
                    <a:bodyPr/>
                    <a:lstStyle/>
                    <a:p>
                      <a:endParaRPr lang="ru-RU" dirty="0"/>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Все 52 МО</a:t>
                      </a:r>
                      <a:endParaRPr lang="ru-RU" sz="1600" dirty="0">
                        <a:latin typeface="Times New Roman" panose="02020603050405020304" pitchFamily="18" charset="0"/>
                        <a:cs typeface="Times New Roman" panose="02020603050405020304" pitchFamily="18" charset="0"/>
                      </a:endParaRPr>
                    </a:p>
                  </a:txBody>
                  <a:tcPr anchor="ctr"/>
                </a:tc>
                <a:tc>
                  <a:txBody>
                    <a:bodyPr/>
                    <a:lstStyle/>
                    <a:p>
                      <a:pPr algn="just"/>
                      <a:r>
                        <a:rPr lang="ru-RU" sz="1600" dirty="0">
                          <a:solidFill>
                            <a:schemeClr val="tx1"/>
                          </a:solidFill>
                          <a:latin typeface="Times New Roman" panose="02020603050405020304" pitchFamily="18" charset="0"/>
                          <a:cs typeface="Times New Roman" panose="02020603050405020304" pitchFamily="18" charset="0"/>
                        </a:rPr>
                        <a:t>В 2020 году общий объем ввода жилья составил 957,3 тыс. кв. метров или 103% от плана - 929,0 тыс. кв. метров</a:t>
                      </a:r>
                    </a:p>
                  </a:txBody>
                  <a:tcPr anchor="ctr"/>
                </a:tc>
                <a:extLst>
                  <a:ext uri="{0D108BD9-81ED-4DB2-BD59-A6C34878D82A}">
                    <a16:rowId xmlns:a16="http://schemas.microsoft.com/office/drawing/2014/main" val="1227873227"/>
                  </a:ext>
                </a:extLst>
              </a:tr>
            </a:tbl>
          </a:graphicData>
        </a:graphic>
      </p:graphicFrame>
    </p:spTree>
    <p:extLst>
      <p:ext uri="{BB962C8B-B14F-4D97-AF65-F5344CB8AC3E}">
        <p14:creationId xmlns:p14="http://schemas.microsoft.com/office/powerpoint/2010/main" val="3996733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185" name="Picture 2"/>
          <p:cNvPicPr>
            <a:picLocks noChangeAspect="1"/>
          </p:cNvPicPr>
          <p:nvPr/>
        </p:nvPicPr>
        <p:blipFill>
          <a:blip r:embed="rId2"/>
          <a:stretch>
            <a:fillRect/>
          </a:stretch>
        </p:blipFill>
        <p:spPr>
          <a:xfrm>
            <a:off x="0" y="1738932"/>
            <a:ext cx="2774325" cy="5119067"/>
          </a:xfrm>
          <a:prstGeom prst="rect">
            <a:avLst/>
          </a:prstGeom>
        </p:spPr>
      </p:pic>
      <p:pic>
        <p:nvPicPr>
          <p:cNvPr id="2097186" name="Picture 7"/>
          <p:cNvPicPr>
            <a:picLocks noChangeAspect="1"/>
          </p:cNvPicPr>
          <p:nvPr/>
        </p:nvPicPr>
        <p:blipFill>
          <a:blip r:embed="rId3" cstate="print"/>
          <a:stretch>
            <a:fillRect/>
          </a:stretch>
        </p:blipFill>
        <p:spPr>
          <a:xfrm>
            <a:off x="0" y="0"/>
            <a:ext cx="2774325" cy="2790825"/>
          </a:xfrm>
          <a:prstGeom prst="rect">
            <a:avLst/>
          </a:prstGeom>
        </p:spPr>
      </p:pic>
      <p:sp>
        <p:nvSpPr>
          <p:cNvPr id="1048889" name="Rectangle 2"/>
          <p:cNvSpPr/>
          <p:nvPr/>
        </p:nvSpPr>
        <p:spPr>
          <a:xfrm>
            <a:off x="0" y="178939"/>
            <a:ext cx="12192000" cy="263612"/>
          </a:xfrm>
          <a:prstGeom prst="rect">
            <a:avLst/>
          </a:prstGeom>
          <a:gradFill flip="none" rotWithShape="1">
            <a:gsLst>
              <a:gs pos="0">
                <a:srgbClr val="247B06"/>
              </a:gs>
              <a:gs pos="91000">
                <a:schemeClr val="accent1">
                  <a:lumMod val="60000"/>
                  <a:lumOff val="40000"/>
                  <a:alpha val="41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pPr>
            <a:endParaRPr lang="en-US" dirty="0"/>
          </a:p>
        </p:txBody>
      </p:sp>
      <p:pic>
        <p:nvPicPr>
          <p:cNvPr id="2097187" name="Picture 4" descr="https://xn--80aafjcthgy6bd.xn--p1ai/templates/mun46/images/gerb.png"/>
          <p:cNvPicPr>
            <a:picLocks noChangeAspect="1" noChangeArrowheads="1"/>
          </p:cNvPicPr>
          <p:nvPr/>
        </p:nvPicPr>
        <p:blipFill>
          <a:blip r:embed="rId4" cstate="print"/>
          <a:srcRect/>
          <a:stretch>
            <a:fillRect/>
          </a:stretch>
        </p:blipFill>
        <p:spPr bwMode="auto">
          <a:xfrm>
            <a:off x="11350831" y="40745"/>
            <a:ext cx="518834" cy="540000"/>
          </a:xfrm>
          <a:prstGeom prst="rect">
            <a:avLst/>
          </a:prstGeom>
          <a:noFill/>
        </p:spPr>
      </p:pic>
      <p:sp>
        <p:nvSpPr>
          <p:cNvPr id="1048892" name="TextBox 23"/>
          <p:cNvSpPr txBox="1"/>
          <p:nvPr/>
        </p:nvSpPr>
        <p:spPr>
          <a:xfrm>
            <a:off x="6351579" y="5763867"/>
            <a:ext cx="946608" cy="400110"/>
          </a:xfrm>
          <a:prstGeom prst="rect">
            <a:avLst/>
          </a:prstGeom>
          <a:noFill/>
        </p:spPr>
        <p:txBody>
          <a:bodyPr wrap="square" rtlCol="0">
            <a:spAutoFit/>
          </a:bodyPr>
          <a:lstStyle/>
          <a:p>
            <a:r>
              <a:rPr lang="ru-RU" sz="2000" b="1" dirty="0">
                <a:solidFill>
                  <a:schemeClr val="accent6">
                    <a:lumMod val="75000"/>
                  </a:schemeClr>
                </a:solidFill>
                <a:latin typeface="Times New Roman" panose="02020603050405020304" pitchFamily="18" charset="0"/>
                <a:cs typeface="Times New Roman" panose="02020603050405020304" pitchFamily="18" charset="0"/>
              </a:rPr>
              <a:t>100</a:t>
            </a:r>
            <a:r>
              <a:rPr lang="id-ID" sz="2000" b="1" dirty="0">
                <a:solidFill>
                  <a:schemeClr val="accent6">
                    <a:lumMod val="75000"/>
                  </a:schemeClr>
                </a:solidFill>
                <a:latin typeface="Times New Roman" panose="02020603050405020304" pitchFamily="18" charset="0"/>
                <a:cs typeface="Times New Roman" panose="02020603050405020304" pitchFamily="18" charset="0"/>
              </a:rPr>
              <a:t>%</a:t>
            </a:r>
            <a:endParaRPr lang="id-ID" sz="2400" b="1" dirty="0">
              <a:solidFill>
                <a:schemeClr val="accent6">
                  <a:lumMod val="75000"/>
                </a:schemeClr>
              </a:solidFill>
              <a:latin typeface="Times New Roman" panose="02020603050405020304" pitchFamily="18" charset="0"/>
              <a:cs typeface="Times New Roman" panose="02020603050405020304" pitchFamily="18" charset="0"/>
            </a:endParaRPr>
          </a:p>
        </p:txBody>
      </p:sp>
      <p:sp>
        <p:nvSpPr>
          <p:cNvPr id="1048893" name="TextBox 24"/>
          <p:cNvSpPr txBox="1"/>
          <p:nvPr/>
        </p:nvSpPr>
        <p:spPr>
          <a:xfrm>
            <a:off x="2980788" y="5039421"/>
            <a:ext cx="4433658" cy="574039"/>
          </a:xfrm>
          <a:prstGeom prst="rect">
            <a:avLst/>
          </a:prstGeom>
          <a:noFill/>
        </p:spPr>
        <p:txBody>
          <a:bodyPr wrap="square" rtlCol="0">
            <a:spAutoFit/>
          </a:bodyPr>
          <a:lstStyle/>
          <a:p>
            <a:r>
              <a:rPr lang="ru-RU" sz="1600" b="1" dirty="0">
                <a:solidFill>
                  <a:schemeClr val="accent1"/>
                </a:solidFill>
                <a:latin typeface="Times New Roman" panose="02020603050405020304" pitchFamily="18" charset="0"/>
                <a:cs typeface="Times New Roman" panose="02020603050405020304" pitchFamily="18" charset="0"/>
              </a:rPr>
              <a:t>Увеличение площади лесовосстановления, га</a:t>
            </a:r>
          </a:p>
        </p:txBody>
      </p:sp>
      <p:sp>
        <p:nvSpPr>
          <p:cNvPr id="1048896" name="TextBox 34"/>
          <p:cNvSpPr txBox="1"/>
          <p:nvPr/>
        </p:nvSpPr>
        <p:spPr>
          <a:xfrm>
            <a:off x="11267913" y="5763760"/>
            <a:ext cx="1102885" cy="400110"/>
          </a:xfrm>
          <a:prstGeom prst="rect">
            <a:avLst/>
          </a:prstGeom>
          <a:noFill/>
        </p:spPr>
        <p:txBody>
          <a:bodyPr wrap="square" rtlCol="0">
            <a:spAutoFit/>
          </a:bodyPr>
          <a:lstStyle/>
          <a:p>
            <a:r>
              <a:rPr lang="ru-RU" sz="2000" b="1" dirty="0">
                <a:solidFill>
                  <a:schemeClr val="accent6">
                    <a:lumMod val="75000"/>
                  </a:schemeClr>
                </a:solidFill>
                <a:latin typeface="Times New Roman" panose="02020603050405020304" pitchFamily="18" charset="0"/>
                <a:cs typeface="Times New Roman" panose="02020603050405020304" pitchFamily="18" charset="0"/>
              </a:rPr>
              <a:t>100</a:t>
            </a:r>
            <a:r>
              <a:rPr lang="id-ID" sz="2000" b="1" dirty="0">
                <a:solidFill>
                  <a:schemeClr val="accent6">
                    <a:lumMod val="75000"/>
                  </a:schemeClr>
                </a:solidFill>
                <a:latin typeface="Times New Roman" panose="02020603050405020304" pitchFamily="18" charset="0"/>
                <a:cs typeface="Times New Roman" panose="02020603050405020304" pitchFamily="18" charset="0"/>
              </a:rPr>
              <a:t>%</a:t>
            </a:r>
            <a:endParaRPr lang="id-ID" sz="3200" b="1" dirty="0">
              <a:solidFill>
                <a:schemeClr val="accent6">
                  <a:lumMod val="75000"/>
                </a:schemeClr>
              </a:solidFill>
              <a:latin typeface="Times New Roman" panose="02020603050405020304" pitchFamily="18" charset="0"/>
              <a:cs typeface="Times New Roman" panose="02020603050405020304" pitchFamily="18" charset="0"/>
            </a:endParaRPr>
          </a:p>
        </p:txBody>
      </p:sp>
      <p:sp>
        <p:nvSpPr>
          <p:cNvPr id="1048897" name="TextBox 35"/>
          <p:cNvSpPr txBox="1"/>
          <p:nvPr/>
        </p:nvSpPr>
        <p:spPr>
          <a:xfrm>
            <a:off x="7899327" y="4949374"/>
            <a:ext cx="4554026" cy="584775"/>
          </a:xfrm>
          <a:prstGeom prst="rect">
            <a:avLst/>
          </a:prstGeom>
          <a:noFill/>
        </p:spPr>
        <p:txBody>
          <a:bodyPr wrap="square" rtlCol="0">
            <a:spAutoFit/>
          </a:bodyPr>
          <a:lstStyle/>
          <a:p>
            <a:r>
              <a:rPr lang="ru-RU" sz="1600" b="1" dirty="0">
                <a:solidFill>
                  <a:schemeClr val="accent1"/>
                </a:solidFill>
                <a:latin typeface="Times New Roman" panose="02020603050405020304" pitchFamily="18" charset="0"/>
                <a:cs typeface="Times New Roman" panose="02020603050405020304" pitchFamily="18" charset="0"/>
              </a:rPr>
              <a:t>Количество введенных в эксплуатацию объектов водоснабжения, ед. </a:t>
            </a:r>
          </a:p>
        </p:txBody>
      </p:sp>
      <p:cxnSp>
        <p:nvCxnSpPr>
          <p:cNvPr id="3145765" name="Прямая соединительная линия 47"/>
          <p:cNvCxnSpPr>
            <a:cxnSpLocks/>
          </p:cNvCxnSpPr>
          <p:nvPr/>
        </p:nvCxnSpPr>
        <p:spPr>
          <a:xfrm>
            <a:off x="7719244" y="5091403"/>
            <a:ext cx="0" cy="1233976"/>
          </a:xfrm>
          <a:prstGeom prst="line">
            <a:avLst/>
          </a:prstGeom>
          <a:ln>
            <a:solidFill>
              <a:srgbClr val="247B06"/>
            </a:solidFill>
          </a:ln>
        </p:spPr>
        <p:style>
          <a:lnRef idx="3">
            <a:schemeClr val="accent2"/>
          </a:lnRef>
          <a:fillRef idx="0">
            <a:schemeClr val="accent2"/>
          </a:fillRef>
          <a:effectRef idx="2">
            <a:schemeClr val="accent2"/>
          </a:effectRef>
          <a:fontRef idx="minor">
            <a:schemeClr val="tx1"/>
          </a:fontRef>
        </p:style>
      </p:cxnSp>
      <p:sp>
        <p:nvSpPr>
          <p:cNvPr id="1048898" name="TextBox 37"/>
          <p:cNvSpPr txBox="1"/>
          <p:nvPr/>
        </p:nvSpPr>
        <p:spPr>
          <a:xfrm>
            <a:off x="3087823" y="5584965"/>
            <a:ext cx="2865370" cy="340519"/>
          </a:xfrm>
          <a:prstGeom prst="roundRect">
            <a:avLst/>
          </a:prstGeom>
          <a:solidFill>
            <a:schemeClr val="accent6">
              <a:lumMod val="40000"/>
              <a:lumOff val="60000"/>
            </a:schemeClr>
          </a:solidFill>
        </p:spPr>
        <p:txBody>
          <a:bodyPr wrap="square" rtlCol="0" anchor="t">
            <a:spAutoFit/>
          </a:bodyPr>
          <a:lstStyle/>
          <a:p>
            <a:r>
              <a:rPr lang="ru-RU" sz="1400" dirty="0">
                <a:solidFill>
                  <a:schemeClr val="accent1">
                    <a:lumMod val="50000"/>
                  </a:schemeClr>
                </a:solidFill>
                <a:latin typeface="Times New Roman" panose="02020603050405020304" pitchFamily="18" charset="0"/>
                <a:cs typeface="Times New Roman" panose="02020603050405020304" pitchFamily="18" charset="0"/>
              </a:rPr>
              <a:t>План: 514</a:t>
            </a:r>
            <a:endParaRPr lang="id-ID" sz="1400" dirty="0">
              <a:solidFill>
                <a:schemeClr val="accent1">
                  <a:lumMod val="50000"/>
                </a:schemeClr>
              </a:solidFill>
              <a:latin typeface="Times New Roman" panose="02020603050405020304" pitchFamily="18" charset="0"/>
              <a:cs typeface="Times New Roman" panose="02020603050405020304" pitchFamily="18" charset="0"/>
            </a:endParaRPr>
          </a:p>
        </p:txBody>
      </p:sp>
      <p:sp>
        <p:nvSpPr>
          <p:cNvPr id="1048899" name="TextBox 38"/>
          <p:cNvSpPr txBox="1"/>
          <p:nvPr/>
        </p:nvSpPr>
        <p:spPr>
          <a:xfrm>
            <a:off x="3085895" y="5921423"/>
            <a:ext cx="2865370" cy="374571"/>
          </a:xfrm>
          <a:prstGeom prst="roundRect">
            <a:avLst/>
          </a:prstGeom>
          <a:solidFill>
            <a:schemeClr val="accent6">
              <a:lumMod val="75000"/>
            </a:schemeClr>
          </a:solidFill>
          <a:ln>
            <a:noFill/>
          </a:ln>
        </p:spPr>
        <p:txBody>
          <a:bodyPr wrap="square" rtlCol="0">
            <a:spAutoFit/>
          </a:bodyPr>
          <a:lstStyle/>
          <a:p>
            <a:r>
              <a:rPr lang="ru-RU" sz="1600" b="1" dirty="0">
                <a:solidFill>
                  <a:schemeClr val="bg1"/>
                </a:solidFill>
                <a:latin typeface="Times New Roman" panose="02020603050405020304" pitchFamily="18" charset="0"/>
                <a:cs typeface="Times New Roman" panose="02020603050405020304" pitchFamily="18" charset="0"/>
              </a:rPr>
              <a:t>Факт: 514</a:t>
            </a:r>
            <a:endParaRPr lang="id-ID" sz="1600" b="1" dirty="0">
              <a:solidFill>
                <a:schemeClr val="bg1"/>
              </a:solidFill>
              <a:latin typeface="Times New Roman" panose="02020603050405020304" pitchFamily="18" charset="0"/>
              <a:cs typeface="Times New Roman" panose="02020603050405020304" pitchFamily="18" charset="0"/>
            </a:endParaRPr>
          </a:p>
        </p:txBody>
      </p:sp>
      <p:sp>
        <p:nvSpPr>
          <p:cNvPr id="1048902" name="TextBox 41"/>
          <p:cNvSpPr txBox="1"/>
          <p:nvPr/>
        </p:nvSpPr>
        <p:spPr>
          <a:xfrm>
            <a:off x="7965636" y="5608447"/>
            <a:ext cx="2953120" cy="340519"/>
          </a:xfrm>
          <a:prstGeom prst="roundRect">
            <a:avLst/>
          </a:prstGeom>
          <a:solidFill>
            <a:schemeClr val="accent6">
              <a:lumMod val="40000"/>
              <a:lumOff val="60000"/>
            </a:schemeClr>
          </a:solidFill>
        </p:spPr>
        <p:txBody>
          <a:bodyPr wrap="square" rtlCol="0">
            <a:spAutoFit/>
          </a:bodyPr>
          <a:lstStyle/>
          <a:p>
            <a:r>
              <a:rPr lang="ru-RU" sz="1400" dirty="0">
                <a:solidFill>
                  <a:schemeClr val="accent1">
                    <a:lumMod val="50000"/>
                  </a:schemeClr>
                </a:solidFill>
                <a:latin typeface="Times New Roman" panose="02020603050405020304" pitchFamily="18" charset="0"/>
                <a:cs typeface="Times New Roman" panose="02020603050405020304" pitchFamily="18" charset="0"/>
              </a:rPr>
              <a:t>План: </a:t>
            </a:r>
            <a:r>
              <a:rPr lang="en-US" sz="1400" dirty="0">
                <a:solidFill>
                  <a:schemeClr val="accent1">
                    <a:lumMod val="50000"/>
                  </a:schemeClr>
                </a:solidFill>
                <a:latin typeface="Times New Roman" panose="02020603050405020304" pitchFamily="18" charset="0"/>
                <a:cs typeface="Times New Roman" panose="02020603050405020304" pitchFamily="18" charset="0"/>
              </a:rPr>
              <a:t>1</a:t>
            </a:r>
            <a:endParaRPr lang="id-ID" sz="1400" dirty="0">
              <a:solidFill>
                <a:schemeClr val="accent1">
                  <a:lumMod val="50000"/>
                </a:schemeClr>
              </a:solidFill>
              <a:latin typeface="Times New Roman" panose="02020603050405020304" pitchFamily="18" charset="0"/>
              <a:cs typeface="Times New Roman" panose="02020603050405020304" pitchFamily="18" charset="0"/>
            </a:endParaRPr>
          </a:p>
        </p:txBody>
      </p:sp>
      <p:sp>
        <p:nvSpPr>
          <p:cNvPr id="1048903" name="TextBox 42"/>
          <p:cNvSpPr txBox="1"/>
          <p:nvPr/>
        </p:nvSpPr>
        <p:spPr>
          <a:xfrm>
            <a:off x="7966449" y="5951092"/>
            <a:ext cx="2952299" cy="374571"/>
          </a:xfrm>
          <a:prstGeom prst="roundRect">
            <a:avLst/>
          </a:prstGeom>
          <a:solidFill>
            <a:schemeClr val="accent6">
              <a:lumMod val="75000"/>
            </a:schemeClr>
          </a:solidFill>
          <a:ln>
            <a:noFill/>
          </a:ln>
        </p:spPr>
        <p:txBody>
          <a:bodyPr wrap="square" rtlCol="0">
            <a:spAutoFit/>
          </a:bodyPr>
          <a:lstStyle/>
          <a:p>
            <a:r>
              <a:rPr lang="ru-RU" sz="1600" b="1" dirty="0">
                <a:solidFill>
                  <a:schemeClr val="bg1"/>
                </a:solidFill>
                <a:latin typeface="Times New Roman" panose="02020603050405020304" pitchFamily="18" charset="0"/>
                <a:cs typeface="Times New Roman" panose="02020603050405020304" pitchFamily="18" charset="0"/>
              </a:rPr>
              <a:t>Факт: 1</a:t>
            </a:r>
            <a:endParaRPr lang="id-ID" sz="1600" b="1" dirty="0">
              <a:solidFill>
                <a:schemeClr val="bg1"/>
              </a:solidFill>
              <a:latin typeface="Times New Roman" panose="02020603050405020304" pitchFamily="18" charset="0"/>
              <a:cs typeface="Times New Roman" panose="02020603050405020304" pitchFamily="18" charset="0"/>
            </a:endParaRPr>
          </a:p>
        </p:txBody>
      </p:sp>
      <p:sp>
        <p:nvSpPr>
          <p:cNvPr id="1048911" name="Прямоугольник 33"/>
          <p:cNvSpPr/>
          <p:nvPr/>
        </p:nvSpPr>
        <p:spPr>
          <a:xfrm>
            <a:off x="5443610" y="94306"/>
            <a:ext cx="1304781" cy="400110"/>
          </a:xfrm>
          <a:prstGeom prst="rect">
            <a:avLst/>
          </a:prstGeom>
        </p:spPr>
        <p:txBody>
          <a:bodyPr wrap="none">
            <a:spAutoFit/>
          </a:bodyPr>
          <a:lstStyle/>
          <a:p>
            <a:r>
              <a:rPr lang="ru-RU" sz="2000" b="1" dirty="0">
                <a:latin typeface="Times New Roman" panose="02020603050405020304" pitchFamily="18" charset="0"/>
                <a:cs typeface="Times New Roman" panose="02020603050405020304" pitchFamily="18" charset="0"/>
              </a:rPr>
              <a:t>Экология</a:t>
            </a:r>
            <a:endParaRPr lang="ru-RU" sz="2000" dirty="0"/>
          </a:p>
        </p:txBody>
      </p:sp>
      <p:graphicFrame>
        <p:nvGraphicFramePr>
          <p:cNvPr id="32" name="Таблица 2">
            <a:extLst>
              <a:ext uri="{FF2B5EF4-FFF2-40B4-BE49-F238E27FC236}">
                <a16:creationId xmlns:a16="http://schemas.microsoft.com/office/drawing/2014/main" id="{CE18DE23-D45A-4331-82E9-4D95633E1A18}"/>
              </a:ext>
            </a:extLst>
          </p:cNvPr>
          <p:cNvGraphicFramePr>
            <a:graphicFrameLocks noGrp="1"/>
          </p:cNvGraphicFramePr>
          <p:nvPr>
            <p:extLst>
              <p:ext uri="{D42A27DB-BD31-4B8C-83A1-F6EECF244321}">
                <p14:modId xmlns:p14="http://schemas.microsoft.com/office/powerpoint/2010/main" val="4079177976"/>
              </p:ext>
            </p:extLst>
          </p:nvPr>
        </p:nvGraphicFramePr>
        <p:xfrm>
          <a:off x="2837502" y="619543"/>
          <a:ext cx="9309492" cy="3714120"/>
        </p:xfrm>
        <a:graphic>
          <a:graphicData uri="http://schemas.openxmlformats.org/drawingml/2006/table">
            <a:tbl>
              <a:tblPr firstRow="1" bandRow="1">
                <a:tableStyleId>{5C22544A-7EE6-4342-B048-85BDC9FD1C3A}</a:tableStyleId>
              </a:tblPr>
              <a:tblGrid>
                <a:gridCol w="2154167">
                  <a:extLst>
                    <a:ext uri="{9D8B030D-6E8A-4147-A177-3AD203B41FA5}">
                      <a16:colId xmlns:a16="http://schemas.microsoft.com/office/drawing/2014/main" val="3890753860"/>
                    </a:ext>
                  </a:extLst>
                </a:gridCol>
                <a:gridCol w="918683">
                  <a:extLst>
                    <a:ext uri="{9D8B030D-6E8A-4147-A177-3AD203B41FA5}">
                      <a16:colId xmlns:a16="http://schemas.microsoft.com/office/drawing/2014/main" val="585400195"/>
                    </a:ext>
                  </a:extLst>
                </a:gridCol>
                <a:gridCol w="918683">
                  <a:extLst>
                    <a:ext uri="{9D8B030D-6E8A-4147-A177-3AD203B41FA5}">
                      <a16:colId xmlns:a16="http://schemas.microsoft.com/office/drawing/2014/main" val="2553763667"/>
                    </a:ext>
                  </a:extLst>
                </a:gridCol>
                <a:gridCol w="787444">
                  <a:extLst>
                    <a:ext uri="{9D8B030D-6E8A-4147-A177-3AD203B41FA5}">
                      <a16:colId xmlns:a16="http://schemas.microsoft.com/office/drawing/2014/main" val="804191879"/>
                    </a:ext>
                  </a:extLst>
                </a:gridCol>
                <a:gridCol w="627380">
                  <a:extLst>
                    <a:ext uri="{9D8B030D-6E8A-4147-A177-3AD203B41FA5}">
                      <a16:colId xmlns:a16="http://schemas.microsoft.com/office/drawing/2014/main" val="2655410390"/>
                    </a:ext>
                  </a:extLst>
                </a:gridCol>
                <a:gridCol w="918683">
                  <a:extLst>
                    <a:ext uri="{9D8B030D-6E8A-4147-A177-3AD203B41FA5}">
                      <a16:colId xmlns:a16="http://schemas.microsoft.com/office/drawing/2014/main" val="2467530669"/>
                    </a:ext>
                  </a:extLst>
                </a:gridCol>
                <a:gridCol w="789536">
                  <a:extLst>
                    <a:ext uri="{9D8B030D-6E8A-4147-A177-3AD203B41FA5}">
                      <a16:colId xmlns:a16="http://schemas.microsoft.com/office/drawing/2014/main" val="1561845894"/>
                    </a:ext>
                  </a:extLst>
                </a:gridCol>
                <a:gridCol w="699950">
                  <a:extLst>
                    <a:ext uri="{9D8B030D-6E8A-4147-A177-3AD203B41FA5}">
                      <a16:colId xmlns:a16="http://schemas.microsoft.com/office/drawing/2014/main" val="2462808528"/>
                    </a:ext>
                  </a:extLst>
                </a:gridCol>
                <a:gridCol w="699950">
                  <a:extLst>
                    <a:ext uri="{9D8B030D-6E8A-4147-A177-3AD203B41FA5}">
                      <a16:colId xmlns:a16="http://schemas.microsoft.com/office/drawing/2014/main" val="31640486"/>
                    </a:ext>
                  </a:extLst>
                </a:gridCol>
                <a:gridCol w="795016">
                  <a:extLst>
                    <a:ext uri="{9D8B030D-6E8A-4147-A177-3AD203B41FA5}">
                      <a16:colId xmlns:a16="http://schemas.microsoft.com/office/drawing/2014/main" val="1172407634"/>
                    </a:ext>
                  </a:extLst>
                </a:gridCol>
              </a:tblGrid>
              <a:tr h="288000">
                <a:tc rowSpan="2">
                  <a:txBody>
                    <a:bodyPr/>
                    <a:lstStyle/>
                    <a:p>
                      <a:pPr algn="ctr"/>
                      <a:r>
                        <a:rPr lang="ru-RU" sz="1400" dirty="0">
                          <a:latin typeface="Times New Roman" panose="02020603050405020304" pitchFamily="18" charset="0"/>
                          <a:cs typeface="Times New Roman" panose="02020603050405020304" pitchFamily="18" charset="0"/>
                        </a:rPr>
                        <a:t>Региональные проекты</a:t>
                      </a:r>
                    </a:p>
                    <a:p>
                      <a:pPr algn="ctr"/>
                      <a:r>
                        <a:rPr lang="ru-RU" sz="1400" dirty="0">
                          <a:latin typeface="Times New Roman" panose="02020603050405020304" pitchFamily="18" charset="0"/>
                          <a:cs typeface="Times New Roman" panose="02020603050405020304" pitchFamily="18" charset="0"/>
                        </a:rPr>
                        <a:t>(ответственные исполнители)</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gridSpan="6">
                  <a:txBody>
                    <a:bodyPr/>
                    <a:lstStyle/>
                    <a:p>
                      <a:pPr algn="ctr"/>
                      <a:r>
                        <a:rPr lang="ru-RU" sz="1400" dirty="0">
                          <a:latin typeface="Times New Roman" panose="02020603050405020304" pitchFamily="18" charset="0"/>
                          <a:cs typeface="Times New Roman" panose="02020603050405020304" pitchFamily="18" charset="0"/>
                        </a:rPr>
                        <a:t>Бюджет проекта, млн рублей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ru-RU" dirty="0"/>
                    </a:p>
                  </a:txBody>
                  <a:tcPr/>
                </a:tc>
                <a:tc hMerge="1">
                  <a:txBody>
                    <a:bodyPr/>
                    <a:lstStyle/>
                    <a:p>
                      <a:endParaRPr lang="ru-RU" dirty="0"/>
                    </a:p>
                  </a:txBody>
                  <a:tcPr/>
                </a:tc>
                <a:tc hMerge="1">
                  <a:txBody>
                    <a:bodyPr/>
                    <a:lstStyle/>
                    <a:p>
                      <a:endParaRPr lang="ru-RU" dirty="0"/>
                    </a:p>
                  </a:txBody>
                  <a:tcPr/>
                </a:tc>
                <a:tc hMerge="1">
                  <a:txBody>
                    <a:bodyPr/>
                    <a:lstStyle/>
                    <a:p>
                      <a:endParaRPr lang="ru-RU" dirty="0"/>
                    </a:p>
                  </a:txBody>
                  <a:tcPr/>
                </a:tc>
                <a:tc hMerge="1">
                  <a:txBody>
                    <a:bodyPr/>
                    <a:lstStyle/>
                    <a:p>
                      <a:endParaRPr lang="ru-RU" dirty="0"/>
                    </a:p>
                  </a:txBody>
                  <a:tcPr/>
                </a:tc>
                <a:tc gridSpan="3">
                  <a:txBody>
                    <a:bodyPr/>
                    <a:lstStyle/>
                    <a:p>
                      <a:pPr algn="ctr"/>
                      <a:r>
                        <a:rPr lang="ru-RU" sz="1400" dirty="0">
                          <a:latin typeface="Times New Roman" panose="02020603050405020304" pitchFamily="18" charset="0"/>
                          <a:cs typeface="Times New Roman" panose="02020603050405020304" pitchFamily="18" charset="0"/>
                        </a:rPr>
                        <a:t>Контракты</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ru-RU" dirty="0"/>
                    </a:p>
                  </a:txBody>
                  <a:tcPr/>
                </a:tc>
                <a:tc hMerge="1">
                  <a:txBody>
                    <a:bodyPr/>
                    <a:lstStyle/>
                    <a:p>
                      <a:endParaRPr lang="ru-RU" dirty="0"/>
                    </a:p>
                  </a:txBody>
                  <a:tcPr/>
                </a:tc>
                <a:extLst>
                  <a:ext uri="{0D108BD9-81ED-4DB2-BD59-A6C34878D82A}">
                    <a16:rowId xmlns:a16="http://schemas.microsoft.com/office/drawing/2014/main" val="2690816642"/>
                  </a:ext>
                </a:extLst>
              </a:tr>
              <a:tr h="419126">
                <a:tc vMerge="1">
                  <a:txBody>
                    <a:bodyPr/>
                    <a:lstStyle/>
                    <a:p>
                      <a:endParaRPr lang="ru-RU" dirty="0"/>
                    </a:p>
                  </a:txBody>
                  <a:tcPr/>
                </a:tc>
                <a:tc>
                  <a:txBody>
                    <a:bodyPr/>
                    <a:lstStyle/>
                    <a:p>
                      <a:pPr algn="ctr"/>
                      <a:r>
                        <a:rPr lang="ru-RU" sz="1400" b="0" kern="1200" dirty="0">
                          <a:solidFill>
                            <a:schemeClr val="lt1"/>
                          </a:solidFill>
                          <a:latin typeface="Times New Roman" panose="02020603050405020304" pitchFamily="18" charset="0"/>
                          <a:ea typeface="+mn-ea"/>
                          <a:cs typeface="Times New Roman" panose="02020603050405020304" pitchFamily="18" charset="0"/>
                        </a:rPr>
                        <a:t>Всего</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472C4"/>
                    </a:solidFill>
                  </a:tcPr>
                </a:tc>
                <a:tc>
                  <a:txBody>
                    <a:bodyPr/>
                    <a:lstStyle/>
                    <a:p>
                      <a:pPr algn="ctr"/>
                      <a:r>
                        <a:rPr lang="ru-RU" sz="1400" b="0" kern="1200" dirty="0">
                          <a:solidFill>
                            <a:schemeClr val="lt1"/>
                          </a:solidFill>
                          <a:latin typeface="Times New Roman" panose="02020603050405020304" pitchFamily="18" charset="0"/>
                          <a:ea typeface="+mn-ea"/>
                          <a:cs typeface="Times New Roman" panose="02020603050405020304" pitchFamily="18" charset="0"/>
                        </a:rPr>
                        <a:t>ФБ</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472C4"/>
                    </a:solidFill>
                  </a:tcPr>
                </a:tc>
                <a:tc>
                  <a:txBody>
                    <a:bodyPr/>
                    <a:lstStyle/>
                    <a:p>
                      <a:pPr algn="ctr"/>
                      <a:r>
                        <a:rPr lang="ru-RU" sz="1400" b="0" kern="1200" dirty="0">
                          <a:solidFill>
                            <a:schemeClr val="lt1"/>
                          </a:solidFill>
                          <a:latin typeface="Times New Roman" panose="02020603050405020304" pitchFamily="18" charset="0"/>
                          <a:ea typeface="+mn-ea"/>
                          <a:cs typeface="Times New Roman" panose="02020603050405020304" pitchFamily="18" charset="0"/>
                        </a:rPr>
                        <a:t>РБ</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472C4"/>
                    </a:solidFill>
                  </a:tcPr>
                </a:tc>
                <a:tc>
                  <a:txBody>
                    <a:bodyPr/>
                    <a:lstStyle/>
                    <a:p>
                      <a:pPr algn="ctr"/>
                      <a:r>
                        <a:rPr lang="ru-RU" sz="1400" b="0" kern="1200" dirty="0">
                          <a:solidFill>
                            <a:schemeClr val="lt1"/>
                          </a:solidFill>
                          <a:latin typeface="Times New Roman" panose="02020603050405020304" pitchFamily="18" charset="0"/>
                          <a:ea typeface="+mn-ea"/>
                          <a:cs typeface="Times New Roman" panose="02020603050405020304" pitchFamily="18" charset="0"/>
                        </a:rPr>
                        <a:t>ВИ</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472C4"/>
                    </a:solidFill>
                  </a:tcPr>
                </a:tc>
                <a:tc>
                  <a:txBody>
                    <a:bodyPr/>
                    <a:lstStyle/>
                    <a:p>
                      <a:pPr algn="ctr"/>
                      <a:r>
                        <a:rPr lang="ru-RU" sz="1400" b="0" kern="1200" dirty="0">
                          <a:solidFill>
                            <a:schemeClr val="lt1"/>
                          </a:solidFill>
                          <a:latin typeface="Times New Roman" panose="02020603050405020304" pitchFamily="18" charset="0"/>
                          <a:ea typeface="+mn-ea"/>
                          <a:cs typeface="Times New Roman" panose="02020603050405020304" pitchFamily="18" charset="0"/>
                        </a:rPr>
                        <a:t>Касса</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472C4"/>
                    </a:solidFill>
                  </a:tcPr>
                </a:tc>
                <a:tc>
                  <a:txBody>
                    <a:bodyPr/>
                    <a:lstStyle/>
                    <a:p>
                      <a:pPr algn="ctr"/>
                      <a:r>
                        <a:rPr lang="ru-RU" sz="1400" b="0" kern="1200" dirty="0">
                          <a:solidFill>
                            <a:schemeClr val="lt1"/>
                          </a:solidFill>
                          <a:latin typeface="Times New Roman" panose="02020603050405020304" pitchFamily="18" charset="0"/>
                          <a:ea typeface="+mn-ea"/>
                          <a:cs typeface="Times New Roman" panose="02020603050405020304" pitchFamily="18" charset="0"/>
                        </a:rPr>
                        <a:t>%</a:t>
                      </a:r>
                      <a:endParaRPr lang="ru-RU"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472C4"/>
                    </a:solidFill>
                  </a:tcPr>
                </a:tc>
                <a:tc>
                  <a:txBody>
                    <a:bodyPr/>
                    <a:lstStyle/>
                    <a:p>
                      <a:pPr algn="ctr"/>
                      <a:r>
                        <a:rPr lang="ru-RU" sz="1400" b="0" kern="1200" dirty="0">
                          <a:solidFill>
                            <a:schemeClr val="lt1"/>
                          </a:solidFill>
                          <a:latin typeface="Times New Roman" panose="02020603050405020304" pitchFamily="18" charset="0"/>
                          <a:ea typeface="+mn-ea"/>
                          <a:cs typeface="Times New Roman" panose="02020603050405020304" pitchFamily="18" charset="0"/>
                        </a:rPr>
                        <a:t>План</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472C4"/>
                    </a:solidFill>
                  </a:tcPr>
                </a:tc>
                <a:tc>
                  <a:txBody>
                    <a:bodyPr/>
                    <a:lstStyle/>
                    <a:p>
                      <a:pPr algn="ctr"/>
                      <a:r>
                        <a:rPr lang="ru-RU" sz="1400" b="0" kern="1200" dirty="0">
                          <a:solidFill>
                            <a:schemeClr val="lt1"/>
                          </a:solidFill>
                          <a:latin typeface="Times New Roman" panose="02020603050405020304" pitchFamily="18" charset="0"/>
                          <a:ea typeface="+mn-ea"/>
                          <a:cs typeface="Times New Roman" panose="02020603050405020304" pitchFamily="18" charset="0"/>
                        </a:rPr>
                        <a:t>Факт</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472C4"/>
                    </a:solidFill>
                  </a:tcPr>
                </a:tc>
                <a:tc>
                  <a:txBody>
                    <a:bodyPr/>
                    <a:lstStyle/>
                    <a:p>
                      <a:pPr algn="ctr"/>
                      <a:r>
                        <a:rPr lang="ru-RU" sz="1400" b="0" kern="1200" dirty="0">
                          <a:solidFill>
                            <a:schemeClr val="lt1"/>
                          </a:solidFill>
                          <a:latin typeface="Times New Roman" panose="02020603050405020304" pitchFamily="18" charset="0"/>
                          <a:ea typeface="+mn-ea"/>
                          <a:cs typeface="Times New Roman" panose="02020603050405020304" pitchFamily="18" charset="0"/>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472C4"/>
                    </a:solidFill>
                  </a:tcPr>
                </a:tc>
                <a:extLst>
                  <a:ext uri="{0D108BD9-81ED-4DB2-BD59-A6C34878D82A}">
                    <a16:rowId xmlns:a16="http://schemas.microsoft.com/office/drawing/2014/main" val="2410216419"/>
                  </a:ext>
                </a:extLst>
              </a:tr>
              <a:tr h="370840">
                <a:tc>
                  <a:txBody>
                    <a:bodyPr/>
                    <a:lstStyle/>
                    <a:p>
                      <a:pPr algn="ctr">
                        <a:lnSpc>
                          <a:spcPts val="1400"/>
                        </a:lnSpc>
                      </a:pPr>
                      <a:r>
                        <a:rPr lang="ru-RU" sz="1600" dirty="0">
                          <a:latin typeface="Times New Roman" panose="02020603050405020304" pitchFamily="18" charset="0"/>
                          <a:cs typeface="Times New Roman" panose="02020603050405020304" pitchFamily="18" charset="0"/>
                        </a:rPr>
                        <a:t>Всего</a:t>
                      </a:r>
                      <a:endParaRPr lang="ru-RU" sz="1400" dirty="0">
                        <a:latin typeface="Times New Roman" panose="02020603050405020304" pitchFamily="18"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r>
                        <a:rPr lang="ru-RU" sz="1400" kern="1200" dirty="0">
                          <a:solidFill>
                            <a:schemeClr val="dk1"/>
                          </a:solidFill>
                          <a:latin typeface="Times New Roman" panose="02020603050405020304" pitchFamily="18" charset="0"/>
                          <a:ea typeface="+mn-ea"/>
                          <a:cs typeface="Times New Roman" panose="02020603050405020304" pitchFamily="18" charset="0"/>
                        </a:rPr>
                        <a:t>75,63 </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r>
                        <a:rPr lang="ru-RU" sz="1400" kern="1200" dirty="0">
                          <a:solidFill>
                            <a:schemeClr val="dk1"/>
                          </a:solidFill>
                          <a:latin typeface="Times New Roman" panose="02020603050405020304" pitchFamily="18" charset="0"/>
                          <a:ea typeface="+mn-ea"/>
                          <a:cs typeface="Times New Roman" panose="02020603050405020304" pitchFamily="18" charset="0"/>
                        </a:rPr>
                        <a:t>74,03</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r>
                        <a:rPr lang="ru-RU" sz="1400" kern="1200" dirty="0">
                          <a:solidFill>
                            <a:schemeClr val="dk1"/>
                          </a:solidFill>
                          <a:latin typeface="Times New Roman" panose="02020603050405020304" pitchFamily="18" charset="0"/>
                          <a:ea typeface="+mn-ea"/>
                          <a:cs typeface="Times New Roman" panose="02020603050405020304" pitchFamily="18" charset="0"/>
                        </a:rPr>
                        <a:t>0,60 </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r>
                        <a:rPr lang="ru-RU" sz="1400" kern="1200" dirty="0">
                          <a:solidFill>
                            <a:schemeClr val="dk1"/>
                          </a:solidFill>
                          <a:latin typeface="Times New Roman" panose="02020603050405020304" pitchFamily="18" charset="0"/>
                          <a:ea typeface="+mn-ea"/>
                          <a:cs typeface="Times New Roman" panose="02020603050405020304" pitchFamily="18" charset="0"/>
                        </a:rPr>
                        <a:t>1,00</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r>
                        <a:rPr lang="ru-RU" sz="1400" kern="1200" dirty="0">
                          <a:solidFill>
                            <a:schemeClr val="dk1"/>
                          </a:solidFill>
                          <a:latin typeface="Times New Roman" panose="02020603050405020304" pitchFamily="18" charset="0"/>
                          <a:ea typeface="+mn-ea"/>
                          <a:cs typeface="Times New Roman" panose="02020603050405020304" pitchFamily="18" charset="0"/>
                        </a:rPr>
                        <a:t>75,63</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r>
                        <a:rPr lang="ru-RU" sz="1400" kern="1200" dirty="0">
                          <a:solidFill>
                            <a:schemeClr val="dk1"/>
                          </a:solidFill>
                          <a:latin typeface="Times New Roman" panose="02020603050405020304" pitchFamily="18" charset="0"/>
                          <a:ea typeface="+mn-ea"/>
                          <a:cs typeface="Times New Roman" panose="02020603050405020304" pitchFamily="18" charset="0"/>
                        </a:rPr>
                        <a:t>100</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400" dirty="0">
                          <a:latin typeface="Times New Roman" panose="02020603050405020304" pitchFamily="18" charset="0"/>
                          <a:cs typeface="Times New Roman" panose="02020603050405020304" pitchFamily="18" charset="0"/>
                        </a:rPr>
                        <a:t>9</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400" dirty="0">
                          <a:latin typeface="Times New Roman" panose="02020603050405020304" pitchFamily="18" charset="0"/>
                          <a:cs typeface="Times New Roman" panose="02020603050405020304" pitchFamily="18" charset="0"/>
                        </a:rPr>
                        <a:t>9</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400" dirty="0">
                          <a:latin typeface="Times New Roman" panose="02020603050405020304" pitchFamily="18" charset="0"/>
                          <a:cs typeface="Times New Roman" panose="02020603050405020304" pitchFamily="18" charset="0"/>
                        </a:rPr>
                        <a:t>100</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73256399"/>
                  </a:ext>
                </a:extLst>
              </a:tr>
              <a:tr h="468000">
                <a:tc>
                  <a:txBody>
                    <a:bodyPr/>
                    <a:lstStyle/>
                    <a:p>
                      <a:pPr marL="0" marR="0" lvl="0" indent="0" algn="ctr" defTabSz="914400" rtl="0" eaLnBrk="1" fontAlgn="auto" latinLnBrk="0" hangingPunct="1">
                        <a:lnSpc>
                          <a:spcPts val="1400"/>
                        </a:lnSpc>
                        <a:spcBef>
                          <a:spcPts val="0"/>
                        </a:spcBef>
                        <a:spcAft>
                          <a:spcPts val="0"/>
                        </a:spcAft>
                        <a:buClrTx/>
                        <a:buSzTx/>
                        <a:buFontTx/>
                        <a:buNone/>
                        <a:tabLst/>
                        <a:defRPr/>
                      </a:pPr>
                      <a:r>
                        <a:rPr lang="ru-RU" sz="1300" b="0" dirty="0">
                          <a:solidFill>
                            <a:schemeClr val="tx1"/>
                          </a:solidFill>
                          <a:latin typeface="Times New Roman" panose="02020603050405020304" pitchFamily="18" charset="0"/>
                          <a:cs typeface="Times New Roman" panose="02020603050405020304" pitchFamily="18" charset="0"/>
                        </a:rPr>
                        <a:t>Чистая вода</a:t>
                      </a:r>
                    </a:p>
                    <a:p>
                      <a:pPr marL="0" marR="0" lvl="0" indent="0" algn="ctr" defTabSz="914400" rtl="0" eaLnBrk="1" fontAlgn="auto" latinLnBrk="0" hangingPunct="1">
                        <a:lnSpc>
                          <a:spcPts val="1400"/>
                        </a:lnSpc>
                        <a:spcBef>
                          <a:spcPts val="0"/>
                        </a:spcBef>
                        <a:spcAft>
                          <a:spcPts val="0"/>
                        </a:spcAft>
                        <a:buClrTx/>
                        <a:buSzTx/>
                        <a:buFontTx/>
                        <a:buNone/>
                        <a:tabLst/>
                        <a:defRPr/>
                      </a:pPr>
                      <a:r>
                        <a:rPr lang="ru-RU" sz="1300" b="0" dirty="0">
                          <a:solidFill>
                            <a:schemeClr val="tx1"/>
                          </a:solidFill>
                          <a:latin typeface="Times New Roman" panose="02020603050405020304" pitchFamily="18" charset="0"/>
                          <a:cs typeface="Times New Roman" panose="02020603050405020304" pitchFamily="18" charset="0"/>
                        </a:rPr>
                        <a:t>(</a:t>
                      </a:r>
                      <a:r>
                        <a:rPr lang="ru-RU" sz="1300" dirty="0">
                          <a:latin typeface="Times New Roman" panose="02020603050405020304" pitchFamily="18" charset="0"/>
                          <a:cs typeface="Times New Roman" panose="02020603050405020304" pitchFamily="18" charset="0"/>
                        </a:rPr>
                        <a:t>Минстрой </a:t>
                      </a:r>
                      <a:r>
                        <a:rPr lang="ru-RU" sz="1300" b="0" dirty="0">
                          <a:solidFill>
                            <a:schemeClr val="tx1"/>
                          </a:solidFill>
                          <a:latin typeface="Times New Roman" panose="02020603050405020304" pitchFamily="18" charset="0"/>
                          <a:cs typeface="Times New Roman" panose="02020603050405020304" pitchFamily="18" charset="0"/>
                        </a:rPr>
                        <a:t>РД)</a:t>
                      </a:r>
                      <a:endParaRPr lang="ru-RU" sz="1300" dirty="0">
                        <a:latin typeface="Times New Roman" panose="02020603050405020304" pitchFamily="18"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tcPr>
                </a:tc>
                <a:tc>
                  <a:txBody>
                    <a:bodyPr/>
                    <a:lstStyle/>
                    <a:p>
                      <a:pPr marL="0" algn="ctr" defTabSz="914400" rtl="0" eaLnBrk="1" latinLnBrk="0" hangingPunct="1"/>
                      <a:r>
                        <a:rPr lang="ru-RU" sz="1400" kern="1200" dirty="0">
                          <a:solidFill>
                            <a:schemeClr val="dk1"/>
                          </a:solidFill>
                          <a:latin typeface="Times New Roman" panose="02020603050405020304" pitchFamily="18" charset="0"/>
                          <a:ea typeface="+mn-ea"/>
                          <a:cs typeface="Times New Roman" panose="02020603050405020304" pitchFamily="18" charset="0"/>
                        </a:rPr>
                        <a:t>10,82</a:t>
                      </a:r>
                    </a:p>
                  </a:txBody>
                  <a:tcPr anchor="ctr">
                    <a:lnT w="12700" cap="flat" cmpd="sng" algn="ctr">
                      <a:solidFill>
                        <a:schemeClr val="tx1"/>
                      </a:solidFill>
                      <a:prstDash val="solid"/>
                      <a:round/>
                      <a:headEnd type="none" w="med" len="med"/>
                      <a:tailEnd type="none" w="med" len="med"/>
                    </a:lnT>
                  </a:tcPr>
                </a:tc>
                <a:tc>
                  <a:txBody>
                    <a:bodyPr/>
                    <a:lstStyle/>
                    <a:p>
                      <a:pPr marL="0" algn="ctr" defTabSz="914400" rtl="0" eaLnBrk="1" latinLnBrk="0" hangingPunct="1"/>
                      <a:r>
                        <a:rPr lang="ru-RU" sz="1400" kern="1200" dirty="0">
                          <a:solidFill>
                            <a:schemeClr val="dk1"/>
                          </a:solidFill>
                          <a:latin typeface="Times New Roman" panose="02020603050405020304" pitchFamily="18" charset="0"/>
                          <a:ea typeface="+mn-ea"/>
                          <a:cs typeface="Times New Roman" panose="02020603050405020304" pitchFamily="18" charset="0"/>
                        </a:rPr>
                        <a:t>10,72</a:t>
                      </a:r>
                    </a:p>
                  </a:txBody>
                  <a:tcPr anchor="ctr">
                    <a:lnT w="12700" cap="flat" cmpd="sng" algn="ctr">
                      <a:solidFill>
                        <a:schemeClr val="tx1"/>
                      </a:solidFill>
                      <a:prstDash val="solid"/>
                      <a:round/>
                      <a:headEnd type="none" w="med" len="med"/>
                      <a:tailEnd type="none" w="med" len="med"/>
                    </a:lnT>
                  </a:tcPr>
                </a:tc>
                <a:tc>
                  <a:txBody>
                    <a:bodyPr/>
                    <a:lstStyle/>
                    <a:p>
                      <a:pPr marL="0" algn="ctr" defTabSz="914400" rtl="0" eaLnBrk="1" latinLnBrk="0" hangingPunct="1"/>
                      <a:r>
                        <a:rPr lang="ru-RU" sz="1400" kern="1200" dirty="0">
                          <a:solidFill>
                            <a:schemeClr val="dk1"/>
                          </a:solidFill>
                          <a:latin typeface="Times New Roman" panose="02020603050405020304" pitchFamily="18" charset="0"/>
                          <a:ea typeface="+mn-ea"/>
                          <a:cs typeface="Times New Roman" panose="02020603050405020304" pitchFamily="18" charset="0"/>
                        </a:rPr>
                        <a:t>0,1</a:t>
                      </a:r>
                    </a:p>
                  </a:txBody>
                  <a:tcPr anchor="ctr">
                    <a:lnT w="12700" cap="flat" cmpd="sng" algn="ctr">
                      <a:solidFill>
                        <a:schemeClr val="tx1"/>
                      </a:solidFill>
                      <a:prstDash val="solid"/>
                      <a:round/>
                      <a:headEnd type="none" w="med" len="med"/>
                      <a:tailEnd type="none" w="med" len="med"/>
                    </a:lnT>
                  </a:tcPr>
                </a:tc>
                <a:tc>
                  <a:txBody>
                    <a:bodyPr/>
                    <a:lstStyle/>
                    <a:p>
                      <a:pPr marL="0" algn="ctr" defTabSz="914400" rtl="0" eaLnBrk="1" latinLnBrk="0" hangingPunct="1"/>
                      <a:r>
                        <a:rPr lang="ru-RU" sz="1400" kern="1200" dirty="0">
                          <a:solidFill>
                            <a:schemeClr val="dk1"/>
                          </a:solidFill>
                          <a:latin typeface="Times New Roman" panose="02020603050405020304" pitchFamily="18" charset="0"/>
                          <a:ea typeface="+mn-ea"/>
                          <a:cs typeface="Times New Roman" panose="02020603050405020304" pitchFamily="18" charset="0"/>
                        </a:rPr>
                        <a:t>-</a:t>
                      </a:r>
                    </a:p>
                  </a:txBody>
                  <a:tcPr anchor="ctr">
                    <a:lnT w="12700" cap="flat" cmpd="sng" algn="ctr">
                      <a:solidFill>
                        <a:schemeClr val="tx1"/>
                      </a:solidFill>
                      <a:prstDash val="solid"/>
                      <a:round/>
                      <a:headEnd type="none" w="med" len="med"/>
                      <a:tailEnd type="none" w="med" len="med"/>
                    </a:lnT>
                  </a:tcPr>
                </a:tc>
                <a:tc>
                  <a:txBody>
                    <a:bodyPr/>
                    <a:lstStyle/>
                    <a:p>
                      <a:pPr marL="0" algn="ctr" defTabSz="914400" rtl="0" eaLnBrk="1" latinLnBrk="0" hangingPunct="1"/>
                      <a:r>
                        <a:rPr lang="ru-RU" sz="1400" kern="1200" dirty="0">
                          <a:solidFill>
                            <a:schemeClr val="dk1"/>
                          </a:solidFill>
                          <a:latin typeface="Times New Roman" panose="02020603050405020304" pitchFamily="18" charset="0"/>
                          <a:ea typeface="+mn-ea"/>
                          <a:cs typeface="Times New Roman" panose="02020603050405020304" pitchFamily="18" charset="0"/>
                        </a:rPr>
                        <a:t>10,82</a:t>
                      </a:r>
                    </a:p>
                  </a:txBody>
                  <a:tcPr anchor="ctr">
                    <a:lnT w="12700" cap="flat" cmpd="sng" algn="ctr">
                      <a:solidFill>
                        <a:schemeClr val="tx1"/>
                      </a:solidFill>
                      <a:prstDash val="solid"/>
                      <a:round/>
                      <a:headEnd type="none" w="med" len="med"/>
                      <a:tailEnd type="none" w="med" len="med"/>
                    </a:lnT>
                  </a:tcPr>
                </a:tc>
                <a:tc>
                  <a:txBody>
                    <a:bodyPr/>
                    <a:lstStyle/>
                    <a:p>
                      <a:pPr marL="0" algn="ctr" defTabSz="914400" rtl="0" eaLnBrk="1" latinLnBrk="0" hangingPunct="1"/>
                      <a:r>
                        <a:rPr lang="ru-RU" sz="1400" kern="1200" dirty="0">
                          <a:solidFill>
                            <a:schemeClr val="dk1"/>
                          </a:solidFill>
                          <a:latin typeface="Times New Roman" panose="02020603050405020304" pitchFamily="18" charset="0"/>
                          <a:ea typeface="+mn-ea"/>
                          <a:cs typeface="Times New Roman" panose="02020603050405020304" pitchFamily="18" charset="0"/>
                        </a:rPr>
                        <a:t>100</a:t>
                      </a:r>
                    </a:p>
                  </a:txBody>
                  <a:tcPr anchor="ctr">
                    <a:lnT w="12700" cap="flat" cmpd="sng" algn="ctr">
                      <a:solidFill>
                        <a:schemeClr val="tx1"/>
                      </a:solidFill>
                      <a:prstDash val="solid"/>
                      <a:round/>
                      <a:headEnd type="none" w="med" len="med"/>
                      <a:tailEnd type="none" w="med" len="med"/>
                    </a:lnT>
                  </a:tcPr>
                </a:tc>
                <a:tc>
                  <a:txBody>
                    <a:bodyPr/>
                    <a:lstStyle/>
                    <a:p>
                      <a:pPr algn="ctr"/>
                      <a:r>
                        <a:rPr lang="ru-RU" sz="1400" dirty="0">
                          <a:latin typeface="Times New Roman" panose="02020603050405020304" pitchFamily="18" charset="0"/>
                          <a:cs typeface="Times New Roman" panose="02020603050405020304" pitchFamily="18" charset="0"/>
                        </a:rPr>
                        <a:t>1</a:t>
                      </a:r>
                    </a:p>
                  </a:txBody>
                  <a:tcPr anchor="ctr">
                    <a:lnT w="12700" cap="flat" cmpd="sng" algn="ctr">
                      <a:solidFill>
                        <a:schemeClr val="tx1"/>
                      </a:solidFill>
                      <a:prstDash val="solid"/>
                      <a:round/>
                      <a:headEnd type="none" w="med" len="med"/>
                      <a:tailEnd type="none" w="med" len="med"/>
                    </a:lnT>
                  </a:tcPr>
                </a:tc>
                <a:tc>
                  <a:txBody>
                    <a:bodyPr/>
                    <a:lstStyle/>
                    <a:p>
                      <a:pPr algn="ctr"/>
                      <a:r>
                        <a:rPr lang="ru-RU" sz="1400" dirty="0">
                          <a:latin typeface="Times New Roman" panose="02020603050405020304" pitchFamily="18" charset="0"/>
                          <a:cs typeface="Times New Roman" panose="02020603050405020304" pitchFamily="18" charset="0"/>
                        </a:rPr>
                        <a:t>1</a:t>
                      </a:r>
                    </a:p>
                  </a:txBody>
                  <a:tcPr anchor="ctr">
                    <a:lnT w="12700" cap="flat" cmpd="sng" algn="ctr">
                      <a:solidFill>
                        <a:schemeClr val="tx1"/>
                      </a:solidFill>
                      <a:prstDash val="solid"/>
                      <a:round/>
                      <a:headEnd type="none" w="med" len="med"/>
                      <a:tailEnd type="none" w="med" len="med"/>
                    </a:lnT>
                  </a:tcPr>
                </a:tc>
                <a:tc>
                  <a:txBody>
                    <a:bodyPr/>
                    <a:lstStyle/>
                    <a:p>
                      <a:pPr algn="ctr"/>
                      <a:r>
                        <a:rPr lang="ru-RU" sz="1400" dirty="0">
                          <a:latin typeface="Times New Roman" panose="02020603050405020304" pitchFamily="18" charset="0"/>
                          <a:cs typeface="Times New Roman" panose="02020603050405020304" pitchFamily="18" charset="0"/>
                        </a:rPr>
                        <a:t>100</a:t>
                      </a:r>
                    </a:p>
                  </a:txBody>
                  <a:tcPr anchor="ct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943486988"/>
                  </a:ext>
                </a:extLst>
              </a:tr>
              <a:tr h="370840">
                <a:tc>
                  <a:txBody>
                    <a:bodyPr/>
                    <a:lstStyle/>
                    <a:p>
                      <a:pPr algn="ctr">
                        <a:lnSpc>
                          <a:spcPts val="1400"/>
                        </a:lnSpc>
                      </a:pPr>
                      <a:r>
                        <a:rPr lang="ru-RU" sz="1300" dirty="0">
                          <a:latin typeface="Times New Roman" panose="02020603050405020304" pitchFamily="18" charset="0"/>
                          <a:cs typeface="Times New Roman" panose="02020603050405020304" pitchFamily="18" charset="0"/>
                        </a:rPr>
                        <a:t>Комплексная система обращения с ТКО</a:t>
                      </a:r>
                    </a:p>
                    <a:p>
                      <a:pPr algn="ctr">
                        <a:lnSpc>
                          <a:spcPts val="1400"/>
                        </a:lnSpc>
                      </a:pPr>
                      <a:r>
                        <a:rPr lang="ru-RU" sz="1300" dirty="0">
                          <a:latin typeface="Times New Roman" panose="02020603050405020304" pitchFamily="18" charset="0"/>
                          <a:cs typeface="Times New Roman" panose="02020603050405020304" pitchFamily="18" charset="0"/>
                        </a:rPr>
                        <a:t>(Минприроды РД)</a:t>
                      </a:r>
                    </a:p>
                  </a:txBody>
                  <a:tcPr anchor="ctr"/>
                </a:tc>
                <a:tc>
                  <a:txBody>
                    <a:bodyPr/>
                    <a:lstStyle/>
                    <a:p>
                      <a:pPr marL="0" algn="ctr" defTabSz="914400" rtl="0" eaLnBrk="1" latinLnBrk="0" hangingPunct="1"/>
                      <a:r>
                        <a:rPr lang="ru-RU" sz="1400" kern="1200" dirty="0">
                          <a:solidFill>
                            <a:schemeClr val="dk1"/>
                          </a:solidFill>
                          <a:latin typeface="Times New Roman" panose="02020603050405020304" pitchFamily="18" charset="0"/>
                          <a:ea typeface="+mn-ea"/>
                          <a:cs typeface="Times New Roman" panose="02020603050405020304" pitchFamily="18" charset="0"/>
                        </a:rPr>
                        <a:t>21,68</a:t>
                      </a:r>
                    </a:p>
                  </a:txBody>
                  <a:tcPr anchor="ctr"/>
                </a:tc>
                <a:tc>
                  <a:txBody>
                    <a:bodyPr/>
                    <a:lstStyle/>
                    <a:p>
                      <a:pPr marL="0" algn="ctr" defTabSz="914400" rtl="0" eaLnBrk="1" latinLnBrk="0" hangingPunct="1"/>
                      <a:r>
                        <a:rPr lang="ru-RU" sz="1400" kern="1200" dirty="0">
                          <a:solidFill>
                            <a:schemeClr val="dk1"/>
                          </a:solidFill>
                          <a:latin typeface="Times New Roman" panose="02020603050405020304" pitchFamily="18" charset="0"/>
                          <a:ea typeface="+mn-ea"/>
                          <a:cs typeface="Times New Roman" panose="02020603050405020304" pitchFamily="18" charset="0"/>
                        </a:rPr>
                        <a:t>21,68</a:t>
                      </a:r>
                    </a:p>
                  </a:txBody>
                  <a:tcPr anchor="ctr"/>
                </a:tc>
                <a:tc>
                  <a:txBody>
                    <a:bodyPr/>
                    <a:lstStyle/>
                    <a:p>
                      <a:pPr marL="0" algn="ctr" defTabSz="914400" rtl="0" eaLnBrk="1" latinLnBrk="0" hangingPunct="1"/>
                      <a:r>
                        <a:rPr lang="ru-RU" sz="1400" kern="1200" dirty="0">
                          <a:solidFill>
                            <a:schemeClr val="dk1"/>
                          </a:solidFill>
                          <a:latin typeface="Times New Roman" panose="02020603050405020304" pitchFamily="18" charset="0"/>
                          <a:ea typeface="+mn-ea"/>
                          <a:cs typeface="Times New Roman" panose="02020603050405020304" pitchFamily="18" charset="0"/>
                        </a:rPr>
                        <a:t>-</a:t>
                      </a:r>
                    </a:p>
                  </a:txBody>
                  <a:tcPr anchor="ctr"/>
                </a:tc>
                <a:tc>
                  <a:txBody>
                    <a:bodyPr/>
                    <a:lstStyle/>
                    <a:p>
                      <a:pPr marL="0" algn="ctr" defTabSz="914400" rtl="0" eaLnBrk="1" latinLnBrk="0" hangingPunct="1"/>
                      <a:r>
                        <a:rPr lang="ru-RU" sz="1400" kern="1200" dirty="0">
                          <a:solidFill>
                            <a:schemeClr val="dk1"/>
                          </a:solidFill>
                          <a:latin typeface="Times New Roman" panose="02020603050405020304" pitchFamily="18" charset="0"/>
                          <a:ea typeface="+mn-ea"/>
                          <a:cs typeface="Times New Roman" panose="02020603050405020304" pitchFamily="18" charset="0"/>
                        </a:rPr>
                        <a:t>-</a:t>
                      </a:r>
                    </a:p>
                  </a:txBody>
                  <a:tcPr anchor="ctr"/>
                </a:tc>
                <a:tc>
                  <a:txBody>
                    <a:bodyPr/>
                    <a:lstStyle/>
                    <a:p>
                      <a:pPr marL="0" algn="ctr" defTabSz="914400" rtl="0" eaLnBrk="1" latinLnBrk="0" hangingPunct="1"/>
                      <a:r>
                        <a:rPr lang="ru-RU" sz="1400" kern="1200" dirty="0">
                          <a:solidFill>
                            <a:schemeClr val="dk1"/>
                          </a:solidFill>
                          <a:latin typeface="Times New Roman" panose="02020603050405020304" pitchFamily="18" charset="0"/>
                          <a:ea typeface="+mn-ea"/>
                          <a:cs typeface="Times New Roman" panose="02020603050405020304" pitchFamily="18" charset="0"/>
                        </a:rPr>
                        <a:t>21,68</a:t>
                      </a:r>
                    </a:p>
                  </a:txBody>
                  <a:tcPr anchor="ctr"/>
                </a:tc>
                <a:tc>
                  <a:txBody>
                    <a:bodyPr/>
                    <a:lstStyle/>
                    <a:p>
                      <a:pPr marL="0" algn="ctr" defTabSz="914400" rtl="0" eaLnBrk="1" latinLnBrk="0" hangingPunct="1"/>
                      <a:r>
                        <a:rPr lang="ru-RU" sz="1400" kern="1200" dirty="0">
                          <a:solidFill>
                            <a:schemeClr val="dk1"/>
                          </a:solidFill>
                          <a:latin typeface="Times New Roman" panose="02020603050405020304" pitchFamily="18" charset="0"/>
                          <a:ea typeface="+mn-ea"/>
                          <a:cs typeface="Times New Roman" panose="02020603050405020304" pitchFamily="18" charset="0"/>
                        </a:rPr>
                        <a:t>100</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tc>
                <a:extLst>
                  <a:ext uri="{0D108BD9-81ED-4DB2-BD59-A6C34878D82A}">
                    <a16:rowId xmlns:a16="http://schemas.microsoft.com/office/drawing/2014/main" val="174477464"/>
                  </a:ext>
                </a:extLst>
              </a:tr>
              <a:tr h="370840">
                <a:tc>
                  <a:txBody>
                    <a:bodyPr/>
                    <a:lstStyle/>
                    <a:p>
                      <a:pPr algn="ctr">
                        <a:lnSpc>
                          <a:spcPts val="1400"/>
                        </a:lnSpc>
                      </a:pPr>
                      <a:r>
                        <a:rPr lang="ru-RU" sz="1300" kern="1200" dirty="0">
                          <a:solidFill>
                            <a:schemeClr val="dk1"/>
                          </a:solidFill>
                          <a:latin typeface="Times New Roman" panose="02020603050405020304" pitchFamily="18" charset="0"/>
                          <a:ea typeface="+mn-ea"/>
                          <a:cs typeface="Times New Roman" panose="02020603050405020304" pitchFamily="18" charset="0"/>
                        </a:rPr>
                        <a:t>Сохранение уникальных водных объектов</a:t>
                      </a:r>
                    </a:p>
                    <a:p>
                      <a:pPr algn="ctr">
                        <a:lnSpc>
                          <a:spcPts val="1400"/>
                        </a:lnSpc>
                      </a:pPr>
                      <a:r>
                        <a:rPr lang="ru-RU" sz="1300" kern="1200" dirty="0">
                          <a:solidFill>
                            <a:schemeClr val="dk1"/>
                          </a:solidFill>
                          <a:latin typeface="Times New Roman" panose="02020603050405020304" pitchFamily="18" charset="0"/>
                          <a:ea typeface="+mn-ea"/>
                          <a:cs typeface="Times New Roman" panose="02020603050405020304" pitchFamily="18" charset="0"/>
                        </a:rPr>
                        <a:t>(</a:t>
                      </a:r>
                      <a:r>
                        <a:rPr lang="ru-RU" sz="1300" dirty="0">
                          <a:latin typeface="Times New Roman" panose="02020603050405020304" pitchFamily="18" charset="0"/>
                          <a:cs typeface="Times New Roman" panose="02020603050405020304" pitchFamily="18" charset="0"/>
                        </a:rPr>
                        <a:t>Минприроды</a:t>
                      </a:r>
                      <a:r>
                        <a:rPr lang="ru-RU" sz="1300" kern="1200" dirty="0">
                          <a:solidFill>
                            <a:schemeClr val="dk1"/>
                          </a:solidFill>
                          <a:latin typeface="Times New Roman" panose="02020603050405020304" pitchFamily="18" charset="0"/>
                          <a:ea typeface="+mn-ea"/>
                          <a:cs typeface="Times New Roman" panose="02020603050405020304" pitchFamily="18" charset="0"/>
                        </a:rPr>
                        <a:t> РД)</a:t>
                      </a:r>
                      <a:endParaRPr lang="ru-RU" sz="1300" dirty="0">
                        <a:latin typeface="Times New Roman" panose="02020603050405020304" pitchFamily="18" charset="0"/>
                        <a:cs typeface="Times New Roman" panose="02020603050405020304" pitchFamily="18" charset="0"/>
                      </a:endParaRPr>
                    </a:p>
                  </a:txBody>
                  <a:tcPr anchor="ctr"/>
                </a:tc>
                <a:tc>
                  <a:txBody>
                    <a:bodyPr/>
                    <a:lstStyle/>
                    <a:p>
                      <a:pPr marL="0" algn="ctr" defTabSz="914400" rtl="0" eaLnBrk="1" latinLnBrk="0" hangingPunct="1"/>
                      <a:r>
                        <a:rPr lang="ru-RU" sz="1400" kern="1200" dirty="0">
                          <a:solidFill>
                            <a:schemeClr val="dk1"/>
                          </a:solidFill>
                          <a:latin typeface="Times New Roman" panose="02020603050405020304" pitchFamily="18" charset="0"/>
                          <a:ea typeface="+mn-ea"/>
                          <a:cs typeface="Times New Roman" panose="02020603050405020304" pitchFamily="18" charset="0"/>
                        </a:rPr>
                        <a:t>-</a:t>
                      </a:r>
                    </a:p>
                  </a:txBody>
                  <a:tcPr anchor="ctr"/>
                </a:tc>
                <a:tc>
                  <a:txBody>
                    <a:bodyPr/>
                    <a:lstStyle/>
                    <a:p>
                      <a:pPr marL="0" algn="ctr" defTabSz="914400" rtl="0" eaLnBrk="1" latinLnBrk="0" hangingPunct="1"/>
                      <a:r>
                        <a:rPr lang="ru-RU" sz="1400" kern="1200" dirty="0">
                          <a:solidFill>
                            <a:schemeClr val="dk1"/>
                          </a:solidFill>
                          <a:latin typeface="Times New Roman" panose="02020603050405020304" pitchFamily="18" charset="0"/>
                          <a:ea typeface="+mn-ea"/>
                          <a:cs typeface="Times New Roman" panose="02020603050405020304" pitchFamily="18" charset="0"/>
                        </a:rPr>
                        <a:t>-</a:t>
                      </a:r>
                    </a:p>
                  </a:txBody>
                  <a:tcPr anchor="ctr"/>
                </a:tc>
                <a:tc>
                  <a:txBody>
                    <a:bodyPr/>
                    <a:lstStyle/>
                    <a:p>
                      <a:pPr marL="0" algn="ctr" defTabSz="914400" rtl="0" eaLnBrk="1" latinLnBrk="0" hangingPunct="1"/>
                      <a:r>
                        <a:rPr lang="ru-RU" sz="1400" kern="1200" dirty="0">
                          <a:solidFill>
                            <a:schemeClr val="dk1"/>
                          </a:solidFill>
                          <a:latin typeface="Times New Roman" panose="02020603050405020304" pitchFamily="18" charset="0"/>
                          <a:ea typeface="+mn-ea"/>
                          <a:cs typeface="Times New Roman" panose="02020603050405020304" pitchFamily="18" charset="0"/>
                        </a:rPr>
                        <a:t>-</a:t>
                      </a:r>
                    </a:p>
                  </a:txBody>
                  <a:tcPr anchor="ctr"/>
                </a:tc>
                <a:tc>
                  <a:txBody>
                    <a:bodyPr/>
                    <a:lstStyle/>
                    <a:p>
                      <a:pPr marL="0" algn="ctr" defTabSz="914400" rtl="0" eaLnBrk="1" latinLnBrk="0" hangingPunct="1"/>
                      <a:r>
                        <a:rPr lang="ru-RU" sz="1400" kern="1200" dirty="0">
                          <a:solidFill>
                            <a:schemeClr val="dk1"/>
                          </a:solidFill>
                          <a:latin typeface="Times New Roman" panose="02020603050405020304" pitchFamily="18" charset="0"/>
                          <a:ea typeface="+mn-ea"/>
                          <a:cs typeface="Times New Roman" panose="02020603050405020304" pitchFamily="18" charset="0"/>
                        </a:rPr>
                        <a:t>-</a:t>
                      </a:r>
                    </a:p>
                  </a:txBody>
                  <a:tcPr anchor="ctr"/>
                </a:tc>
                <a:tc>
                  <a:txBody>
                    <a:bodyPr/>
                    <a:lstStyle/>
                    <a:p>
                      <a:pPr marL="0" algn="ctr" defTabSz="914400" rtl="0" eaLnBrk="1" latinLnBrk="0" hangingPunct="1"/>
                      <a:r>
                        <a:rPr lang="ru-RU" sz="1400" kern="1200" dirty="0">
                          <a:solidFill>
                            <a:schemeClr val="dk1"/>
                          </a:solidFill>
                          <a:latin typeface="Times New Roman" panose="02020603050405020304" pitchFamily="18" charset="0"/>
                          <a:ea typeface="+mn-ea"/>
                          <a:cs typeface="Times New Roman" panose="02020603050405020304" pitchFamily="18" charset="0"/>
                        </a:rPr>
                        <a:t>-</a:t>
                      </a:r>
                    </a:p>
                  </a:txBody>
                  <a:tcPr anchor="ctr"/>
                </a:tc>
                <a:tc>
                  <a:txBody>
                    <a:bodyPr/>
                    <a:lstStyle/>
                    <a:p>
                      <a:pPr marL="0" algn="ctr" defTabSz="914400" rtl="0" eaLnBrk="1" latinLnBrk="0" hangingPunct="1"/>
                      <a:r>
                        <a:rPr lang="ru-RU" sz="1400" kern="1200" dirty="0">
                          <a:solidFill>
                            <a:schemeClr val="dk1"/>
                          </a:solidFill>
                          <a:latin typeface="Times New Roman" panose="02020603050405020304" pitchFamily="18" charset="0"/>
                          <a:ea typeface="+mn-ea"/>
                          <a:cs typeface="Times New Roman" panose="02020603050405020304" pitchFamily="18" charset="0"/>
                        </a:rPr>
                        <a:t>-</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tc>
                <a:extLst>
                  <a:ext uri="{0D108BD9-81ED-4DB2-BD59-A6C34878D82A}">
                    <a16:rowId xmlns:a16="http://schemas.microsoft.com/office/drawing/2014/main" val="503681669"/>
                  </a:ext>
                </a:extLst>
              </a:tr>
              <a:tr h="370840">
                <a:tc>
                  <a:txBody>
                    <a:bodyPr/>
                    <a:lstStyle/>
                    <a:p>
                      <a:pPr algn="ctr">
                        <a:lnSpc>
                          <a:spcPts val="1400"/>
                        </a:lnSpc>
                      </a:pPr>
                      <a:r>
                        <a:rPr lang="ru-RU" sz="1300" dirty="0">
                          <a:latin typeface="Times New Roman" panose="02020603050405020304" pitchFamily="18" charset="0"/>
                          <a:cs typeface="Times New Roman" panose="02020603050405020304" pitchFamily="18" charset="0"/>
                        </a:rPr>
                        <a:t>Сохранение лесов</a:t>
                      </a:r>
                    </a:p>
                    <a:p>
                      <a:pPr algn="ctr">
                        <a:lnSpc>
                          <a:spcPts val="1400"/>
                        </a:lnSpc>
                      </a:pPr>
                      <a:r>
                        <a:rPr lang="ru-RU" sz="1300" dirty="0">
                          <a:latin typeface="Times New Roman" panose="02020603050405020304" pitchFamily="18" charset="0"/>
                          <a:cs typeface="Times New Roman" panose="02020603050405020304" pitchFamily="18" charset="0"/>
                        </a:rPr>
                        <a:t>(</a:t>
                      </a:r>
                      <a:r>
                        <a:rPr lang="ru-RU" sz="1300" dirty="0" err="1">
                          <a:latin typeface="Times New Roman" panose="02020603050405020304" pitchFamily="18" charset="0"/>
                          <a:cs typeface="Times New Roman" panose="02020603050405020304" pitchFamily="18" charset="0"/>
                        </a:rPr>
                        <a:t>Даглесхоз</a:t>
                      </a:r>
                      <a:r>
                        <a:rPr lang="ru-RU" sz="1300" dirty="0">
                          <a:latin typeface="Times New Roman" panose="02020603050405020304" pitchFamily="18" charset="0"/>
                          <a:cs typeface="Times New Roman" panose="02020603050405020304" pitchFamily="18" charset="0"/>
                        </a:rPr>
                        <a:t>)</a:t>
                      </a:r>
                    </a:p>
                  </a:txBody>
                  <a:tcPr anchor="ctr"/>
                </a:tc>
                <a:tc>
                  <a:txBody>
                    <a:bodyPr/>
                    <a:lstStyle/>
                    <a:p>
                      <a:pPr marL="0" algn="ctr" defTabSz="914400" rtl="0" eaLnBrk="1" latinLnBrk="0" hangingPunct="1"/>
                      <a:r>
                        <a:rPr lang="ru-RU" sz="1400" kern="1200" dirty="0">
                          <a:solidFill>
                            <a:schemeClr val="dk1"/>
                          </a:solidFill>
                          <a:latin typeface="Times New Roman" panose="02020603050405020304" pitchFamily="18" charset="0"/>
                          <a:ea typeface="+mn-ea"/>
                          <a:cs typeface="Times New Roman" panose="02020603050405020304" pitchFamily="18" charset="0"/>
                        </a:rPr>
                        <a:t>43,13 </a:t>
                      </a:r>
                    </a:p>
                  </a:txBody>
                  <a:tcPr anchor="ctr"/>
                </a:tc>
                <a:tc>
                  <a:txBody>
                    <a:bodyPr/>
                    <a:lstStyle/>
                    <a:p>
                      <a:pPr marL="0" algn="ctr" defTabSz="914400" rtl="0" eaLnBrk="1" latinLnBrk="0" hangingPunct="1"/>
                      <a:r>
                        <a:rPr lang="ru-RU" sz="1400" kern="1200" dirty="0">
                          <a:solidFill>
                            <a:schemeClr val="dk1"/>
                          </a:solidFill>
                          <a:latin typeface="Times New Roman" panose="02020603050405020304" pitchFamily="18" charset="0"/>
                          <a:ea typeface="+mn-ea"/>
                          <a:cs typeface="Times New Roman" panose="02020603050405020304" pitchFamily="18" charset="0"/>
                        </a:rPr>
                        <a:t>41,63 </a:t>
                      </a:r>
                    </a:p>
                  </a:txBody>
                  <a:tcPr anchor="ctr"/>
                </a:tc>
                <a:tc>
                  <a:txBody>
                    <a:bodyPr/>
                    <a:lstStyle/>
                    <a:p>
                      <a:pPr marL="0" algn="ctr" defTabSz="914400" rtl="0" eaLnBrk="1" latinLnBrk="0" hangingPunct="1"/>
                      <a:r>
                        <a:rPr lang="ru-RU" sz="1400" kern="1200" dirty="0">
                          <a:solidFill>
                            <a:schemeClr val="dk1"/>
                          </a:solidFill>
                          <a:latin typeface="Times New Roman" panose="02020603050405020304" pitchFamily="18" charset="0"/>
                          <a:ea typeface="+mn-ea"/>
                          <a:cs typeface="Times New Roman" panose="02020603050405020304" pitchFamily="18" charset="0"/>
                        </a:rPr>
                        <a:t>0,50 </a:t>
                      </a:r>
                    </a:p>
                  </a:txBody>
                  <a:tcPr anchor="ctr"/>
                </a:tc>
                <a:tc>
                  <a:txBody>
                    <a:bodyPr/>
                    <a:lstStyle/>
                    <a:p>
                      <a:pPr marL="0" algn="ctr" defTabSz="914400" rtl="0" eaLnBrk="1" latinLnBrk="0" hangingPunct="1"/>
                      <a:r>
                        <a:rPr lang="ru-RU" sz="1400" kern="1200" dirty="0">
                          <a:solidFill>
                            <a:schemeClr val="dk1"/>
                          </a:solidFill>
                          <a:latin typeface="Times New Roman" panose="02020603050405020304" pitchFamily="18" charset="0"/>
                          <a:ea typeface="+mn-ea"/>
                          <a:cs typeface="Times New Roman" panose="02020603050405020304" pitchFamily="18" charset="0"/>
                        </a:rPr>
                        <a:t>1,0</a:t>
                      </a:r>
                    </a:p>
                  </a:txBody>
                  <a:tcPr anchor="ctr"/>
                </a:tc>
                <a:tc>
                  <a:txBody>
                    <a:bodyPr/>
                    <a:lstStyle/>
                    <a:p>
                      <a:pPr marL="0" algn="ctr" defTabSz="914400" rtl="0" eaLnBrk="1" latinLnBrk="0" hangingPunct="1"/>
                      <a:r>
                        <a:rPr lang="ru-RU" sz="1400" kern="1200" dirty="0">
                          <a:solidFill>
                            <a:schemeClr val="dk1"/>
                          </a:solidFill>
                          <a:latin typeface="Times New Roman" panose="02020603050405020304" pitchFamily="18" charset="0"/>
                          <a:ea typeface="+mn-ea"/>
                          <a:cs typeface="Times New Roman" panose="02020603050405020304" pitchFamily="18" charset="0"/>
                        </a:rPr>
                        <a:t>43,13</a:t>
                      </a:r>
                    </a:p>
                  </a:txBody>
                  <a:tcPr anchor="ctr"/>
                </a:tc>
                <a:tc>
                  <a:txBody>
                    <a:bodyPr/>
                    <a:lstStyle/>
                    <a:p>
                      <a:pPr marL="0" algn="ctr" defTabSz="914400" rtl="0" eaLnBrk="1" latinLnBrk="0" hangingPunct="1"/>
                      <a:r>
                        <a:rPr lang="ru-RU" sz="1400" kern="1200" dirty="0">
                          <a:solidFill>
                            <a:schemeClr val="dk1"/>
                          </a:solidFill>
                          <a:latin typeface="Times New Roman" panose="02020603050405020304" pitchFamily="18" charset="0"/>
                          <a:ea typeface="+mn-ea"/>
                          <a:cs typeface="Times New Roman" panose="02020603050405020304" pitchFamily="18" charset="0"/>
                        </a:rPr>
                        <a:t>100</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8</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8</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100</a:t>
                      </a:r>
                    </a:p>
                  </a:txBody>
                  <a:tcPr anchor="ctr"/>
                </a:tc>
                <a:extLst>
                  <a:ext uri="{0D108BD9-81ED-4DB2-BD59-A6C34878D82A}">
                    <a16:rowId xmlns:a16="http://schemas.microsoft.com/office/drawing/2014/main" val="927918134"/>
                  </a:ext>
                </a:extLst>
              </a:tr>
              <a:tr h="370840">
                <a:tc>
                  <a:txBody>
                    <a:bodyPr/>
                    <a:lstStyle/>
                    <a:p>
                      <a:pPr algn="ctr">
                        <a:lnSpc>
                          <a:spcPts val="1400"/>
                        </a:lnSpc>
                      </a:pPr>
                      <a:r>
                        <a:rPr lang="ru-RU" sz="1300" dirty="0">
                          <a:latin typeface="Times New Roman" panose="02020603050405020304" pitchFamily="18" charset="0"/>
                          <a:cs typeface="Times New Roman" panose="02020603050405020304" pitchFamily="18" charset="0"/>
                        </a:rPr>
                        <a:t>Чистая страна</a:t>
                      </a:r>
                    </a:p>
                    <a:p>
                      <a:pPr algn="ctr">
                        <a:lnSpc>
                          <a:spcPts val="1400"/>
                        </a:lnSpc>
                      </a:pPr>
                      <a:r>
                        <a:rPr lang="ru-RU" sz="1300" dirty="0">
                          <a:latin typeface="Times New Roman" panose="02020603050405020304" pitchFamily="18" charset="0"/>
                          <a:cs typeface="Times New Roman" panose="02020603050405020304" pitchFamily="18" charset="0"/>
                        </a:rPr>
                        <a:t>(Минприроды РД) </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tc>
                <a:extLst>
                  <a:ext uri="{0D108BD9-81ED-4DB2-BD59-A6C34878D82A}">
                    <a16:rowId xmlns:a16="http://schemas.microsoft.com/office/drawing/2014/main" val="848320968"/>
                  </a:ext>
                </a:extLst>
              </a:tr>
            </a:tbl>
          </a:graphicData>
        </a:graphic>
      </p:graphicFrame>
    </p:spTree>
    <p:extLst>
      <p:ext uri="{BB962C8B-B14F-4D97-AF65-F5344CB8AC3E}">
        <p14:creationId xmlns:p14="http://schemas.microsoft.com/office/powerpoint/2010/main" val="7787283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889" name="Rectangle 2"/>
          <p:cNvSpPr/>
          <p:nvPr/>
        </p:nvSpPr>
        <p:spPr>
          <a:xfrm>
            <a:off x="0" y="162555"/>
            <a:ext cx="12192000" cy="263612"/>
          </a:xfrm>
          <a:prstGeom prst="rect">
            <a:avLst/>
          </a:prstGeom>
          <a:gradFill flip="none" rotWithShape="1">
            <a:gsLst>
              <a:gs pos="0">
                <a:srgbClr val="247B06"/>
              </a:gs>
              <a:gs pos="91000">
                <a:schemeClr val="accent1">
                  <a:lumMod val="60000"/>
                  <a:lumOff val="40000"/>
                  <a:alpha val="41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pPr>
            <a:endParaRPr lang="en-US" dirty="0"/>
          </a:p>
        </p:txBody>
      </p:sp>
      <p:pic>
        <p:nvPicPr>
          <p:cNvPr id="2097187" name="Picture 4" descr="https://xn--80aafjcthgy6bd.xn--p1ai/templates/mun46/images/gerb.png"/>
          <p:cNvPicPr>
            <a:picLocks noChangeAspect="1" noChangeArrowheads="1"/>
          </p:cNvPicPr>
          <p:nvPr/>
        </p:nvPicPr>
        <p:blipFill>
          <a:blip r:embed="rId2" cstate="print"/>
          <a:srcRect/>
          <a:stretch>
            <a:fillRect/>
          </a:stretch>
        </p:blipFill>
        <p:spPr bwMode="auto">
          <a:xfrm>
            <a:off x="11350831" y="40745"/>
            <a:ext cx="518834" cy="540000"/>
          </a:xfrm>
          <a:prstGeom prst="rect">
            <a:avLst/>
          </a:prstGeom>
          <a:noFill/>
        </p:spPr>
      </p:pic>
      <p:sp>
        <p:nvSpPr>
          <p:cNvPr id="1048911" name="Прямоугольник 33"/>
          <p:cNvSpPr/>
          <p:nvPr/>
        </p:nvSpPr>
        <p:spPr>
          <a:xfrm>
            <a:off x="5443610" y="94306"/>
            <a:ext cx="1304781" cy="400110"/>
          </a:xfrm>
          <a:prstGeom prst="rect">
            <a:avLst/>
          </a:prstGeom>
        </p:spPr>
        <p:txBody>
          <a:bodyPr wrap="none">
            <a:spAutoFit/>
          </a:bodyPr>
          <a:lstStyle/>
          <a:p>
            <a:r>
              <a:rPr lang="ru-RU" sz="2000" b="1" dirty="0">
                <a:latin typeface="Times New Roman" panose="02020603050405020304" pitchFamily="18" charset="0"/>
                <a:cs typeface="Times New Roman" panose="02020603050405020304" pitchFamily="18" charset="0"/>
              </a:rPr>
              <a:t>Экология</a:t>
            </a:r>
            <a:endParaRPr lang="ru-RU" sz="2000" dirty="0"/>
          </a:p>
        </p:txBody>
      </p:sp>
      <p:graphicFrame>
        <p:nvGraphicFramePr>
          <p:cNvPr id="32" name="Таблица 3">
            <a:extLst>
              <a:ext uri="{FF2B5EF4-FFF2-40B4-BE49-F238E27FC236}">
                <a16:creationId xmlns:a16="http://schemas.microsoft.com/office/drawing/2014/main" id="{12601023-3731-4A3B-807C-863CECF7BE72}"/>
              </a:ext>
            </a:extLst>
          </p:cNvPr>
          <p:cNvGraphicFramePr>
            <a:graphicFrameLocks noGrp="1"/>
          </p:cNvGraphicFramePr>
          <p:nvPr>
            <p:extLst>
              <p:ext uri="{D42A27DB-BD31-4B8C-83A1-F6EECF244321}">
                <p14:modId xmlns:p14="http://schemas.microsoft.com/office/powerpoint/2010/main" val="243154078"/>
              </p:ext>
            </p:extLst>
          </p:nvPr>
        </p:nvGraphicFramePr>
        <p:xfrm>
          <a:off x="188539" y="625396"/>
          <a:ext cx="11755223" cy="4096044"/>
        </p:xfrm>
        <a:graphic>
          <a:graphicData uri="http://schemas.openxmlformats.org/drawingml/2006/table">
            <a:tbl>
              <a:tblPr firstRow="1" bandRow="1">
                <a:tableStyleId>{5C22544A-7EE6-4342-B048-85BDC9FD1C3A}</a:tableStyleId>
              </a:tblPr>
              <a:tblGrid>
                <a:gridCol w="1674797">
                  <a:extLst>
                    <a:ext uri="{9D8B030D-6E8A-4147-A177-3AD203B41FA5}">
                      <a16:colId xmlns:a16="http://schemas.microsoft.com/office/drawing/2014/main" val="872544408"/>
                    </a:ext>
                  </a:extLst>
                </a:gridCol>
                <a:gridCol w="2463567">
                  <a:extLst>
                    <a:ext uri="{9D8B030D-6E8A-4147-A177-3AD203B41FA5}">
                      <a16:colId xmlns:a16="http://schemas.microsoft.com/office/drawing/2014/main" val="2935036756"/>
                    </a:ext>
                  </a:extLst>
                </a:gridCol>
                <a:gridCol w="7616859">
                  <a:extLst>
                    <a:ext uri="{9D8B030D-6E8A-4147-A177-3AD203B41FA5}">
                      <a16:colId xmlns:a16="http://schemas.microsoft.com/office/drawing/2014/main" val="4034457935"/>
                    </a:ext>
                  </a:extLst>
                </a:gridCol>
              </a:tblGrid>
              <a:tr h="370840">
                <a:tc>
                  <a:txBody>
                    <a:bodyPr/>
                    <a:lstStyle/>
                    <a:p>
                      <a:pPr algn="ctr"/>
                      <a:r>
                        <a:rPr lang="ru-RU" sz="1600" dirty="0">
                          <a:latin typeface="Times New Roman" panose="02020603050405020304" pitchFamily="18" charset="0"/>
                          <a:cs typeface="Times New Roman" panose="02020603050405020304" pitchFamily="18" charset="0"/>
                        </a:rPr>
                        <a:t>Региональный</a:t>
                      </a:r>
                    </a:p>
                    <a:p>
                      <a:pPr algn="ctr"/>
                      <a:r>
                        <a:rPr lang="ru-RU" sz="1600" dirty="0">
                          <a:latin typeface="Times New Roman" panose="02020603050405020304" pitchFamily="18" charset="0"/>
                          <a:cs typeface="Times New Roman" panose="02020603050405020304" pitchFamily="18" charset="0"/>
                        </a:rPr>
                        <a:t> проект</a:t>
                      </a:r>
                    </a:p>
                  </a:txBody>
                  <a:tcPr anchor="ctr"/>
                </a:tc>
                <a:tc>
                  <a:txBody>
                    <a:bodyPr/>
                    <a:lstStyle/>
                    <a:p>
                      <a:pPr algn="ctr"/>
                      <a:r>
                        <a:rPr lang="ru-RU" sz="1600" dirty="0">
                          <a:latin typeface="Times New Roman" panose="02020603050405020304" pitchFamily="18" charset="0"/>
                          <a:cs typeface="Times New Roman" panose="02020603050405020304" pitchFamily="18" charset="0"/>
                        </a:rPr>
                        <a:t>Реализуется на территории МО</a:t>
                      </a:r>
                    </a:p>
                  </a:txBody>
                  <a:tcPr anchor="ctr"/>
                </a:tc>
                <a:tc>
                  <a:txBody>
                    <a:bodyPr/>
                    <a:lstStyle/>
                    <a:p>
                      <a:pPr algn="ctr"/>
                      <a:r>
                        <a:rPr lang="ru-RU" sz="1600" dirty="0">
                          <a:latin typeface="Times New Roman" panose="02020603050405020304" pitchFamily="18" charset="0"/>
                          <a:cs typeface="Times New Roman" panose="02020603050405020304" pitchFamily="18" charset="0"/>
                        </a:rPr>
                        <a:t>Мероприятия проекта</a:t>
                      </a:r>
                    </a:p>
                  </a:txBody>
                  <a:tcPr anchor="ctr"/>
                </a:tc>
                <a:extLst>
                  <a:ext uri="{0D108BD9-81ED-4DB2-BD59-A6C34878D82A}">
                    <a16:rowId xmlns:a16="http://schemas.microsoft.com/office/drawing/2014/main" val="1207244134"/>
                  </a:ext>
                </a:extLst>
              </a:tr>
              <a:tr h="549469">
                <a:tc>
                  <a:txBody>
                    <a:bodyPr/>
                    <a:lstStyle/>
                    <a:p>
                      <a:pPr algn="ctr"/>
                      <a:r>
                        <a:rPr lang="ru-RU" sz="1600" dirty="0">
                          <a:latin typeface="Times New Roman" panose="02020603050405020304" pitchFamily="18" charset="0"/>
                          <a:cs typeface="Times New Roman" panose="02020603050405020304" pitchFamily="18" charset="0"/>
                        </a:rPr>
                        <a:t>Чистая вода</a:t>
                      </a:r>
                    </a:p>
                  </a:txBody>
                  <a:tcPr anchor="ctr"/>
                </a:tc>
                <a:tc>
                  <a:txBody>
                    <a:bodyPr/>
                    <a:lstStyle/>
                    <a:p>
                      <a:pPr algn="ctr"/>
                      <a:r>
                        <a:rPr lang="ru-RU" sz="1600" dirty="0" err="1">
                          <a:latin typeface="Times New Roman" panose="02020603050405020304" pitchFamily="18" charset="0"/>
                          <a:cs typeface="Times New Roman" panose="02020603050405020304" pitchFamily="18" charset="0"/>
                        </a:rPr>
                        <a:t>Чародинский</a:t>
                      </a:r>
                      <a:r>
                        <a:rPr lang="ru-RU" sz="1600" dirty="0">
                          <a:latin typeface="Times New Roman" panose="02020603050405020304" pitchFamily="18" charset="0"/>
                          <a:cs typeface="Times New Roman" panose="02020603050405020304" pitchFamily="18" charset="0"/>
                        </a:rPr>
                        <a:t> район</a:t>
                      </a:r>
                    </a:p>
                  </a:txBody>
                  <a:tcPr anchor="ctr"/>
                </a:tc>
                <a:tc>
                  <a:txBody>
                    <a:bodyPr/>
                    <a:lstStyle/>
                    <a:p>
                      <a:pPr algn="just"/>
                      <a:r>
                        <a:rPr lang="ru-RU" sz="1600" dirty="0">
                          <a:latin typeface="Times New Roman" panose="02020603050405020304" pitchFamily="18" charset="0"/>
                          <a:cs typeface="Times New Roman" panose="02020603050405020304" pitchFamily="18" charset="0"/>
                        </a:rPr>
                        <a:t>Строительство водопровода в с. </a:t>
                      </a:r>
                      <a:r>
                        <a:rPr lang="ru-RU" sz="1600" dirty="0" err="1">
                          <a:latin typeface="Times New Roman" panose="02020603050405020304" pitchFamily="18" charset="0"/>
                          <a:cs typeface="Times New Roman" panose="02020603050405020304" pitchFamily="18" charset="0"/>
                        </a:rPr>
                        <a:t>Гочоб</a:t>
                      </a:r>
                      <a:r>
                        <a:rPr lang="ru-RU" sz="1600" dirty="0">
                          <a:latin typeface="Times New Roman" panose="02020603050405020304" pitchFamily="18" charset="0"/>
                          <a:cs typeface="Times New Roman" panose="02020603050405020304" pitchFamily="18" charset="0"/>
                        </a:rPr>
                        <a:t> – готовность 100 %</a:t>
                      </a:r>
                    </a:p>
                  </a:txBody>
                  <a:tcPr anchor="ctr"/>
                </a:tc>
                <a:extLst>
                  <a:ext uri="{0D108BD9-81ED-4DB2-BD59-A6C34878D82A}">
                    <a16:rowId xmlns:a16="http://schemas.microsoft.com/office/drawing/2014/main" val="3627042994"/>
                  </a:ext>
                </a:extLst>
              </a:tr>
              <a:tr h="868586">
                <a:tc rowSpan="2">
                  <a:txBody>
                    <a:bodyPr/>
                    <a:lstStyle/>
                    <a:p>
                      <a:pPr algn="ctr"/>
                      <a:r>
                        <a:rPr lang="ru-RU" sz="1600" dirty="0">
                          <a:latin typeface="Times New Roman" panose="02020603050405020304" pitchFamily="18" charset="0"/>
                          <a:cs typeface="Times New Roman" panose="02020603050405020304" pitchFamily="18" charset="0"/>
                        </a:rPr>
                        <a:t>Комплексная система обращения с ТКО</a:t>
                      </a:r>
                    </a:p>
                  </a:txBody>
                  <a:tcPr anchor="ctr"/>
                </a:tc>
                <a:tc>
                  <a:txBody>
                    <a:bodyPr/>
                    <a:lstStyle/>
                    <a:p>
                      <a:pPr algn="ctr"/>
                      <a:r>
                        <a:rPr lang="ru-RU" sz="1600" dirty="0">
                          <a:latin typeface="Times New Roman" panose="02020603050405020304" pitchFamily="18" charset="0"/>
                          <a:cs typeface="Times New Roman" panose="02020603050405020304" pitchFamily="18" charset="0"/>
                        </a:rPr>
                        <a:t>г. Махачкала</a:t>
                      </a:r>
                    </a:p>
                  </a:txBody>
                  <a:tcPr anchor="ctr"/>
                </a:tc>
                <a:tc>
                  <a:txBody>
                    <a:bodyPr/>
                    <a:lstStyle/>
                    <a:p>
                      <a:pPr algn="just"/>
                      <a:r>
                        <a:rPr lang="ru-RU" sz="1600" dirty="0">
                          <a:latin typeface="Times New Roman" panose="02020603050405020304" pitchFamily="18" charset="0"/>
                          <a:cs typeface="Times New Roman" panose="02020603050405020304" pitchFamily="18" charset="0"/>
                        </a:rPr>
                        <a:t>Предоставление субсидии на финансовое обеспечение части затрат региональному оператору ООО «УК Лидер» в размере 21,68 млн рублей.</a:t>
                      </a:r>
                    </a:p>
                  </a:txBody>
                  <a:tcPr anchor="ctr"/>
                </a:tc>
                <a:extLst>
                  <a:ext uri="{0D108BD9-81ED-4DB2-BD59-A6C34878D82A}">
                    <a16:rowId xmlns:a16="http://schemas.microsoft.com/office/drawing/2014/main" val="1274777784"/>
                  </a:ext>
                </a:extLst>
              </a:tr>
              <a:tr h="788229">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ru-RU" sz="1600" dirty="0">
                        <a:latin typeface="Times New Roman" panose="02020603050405020304" pitchFamily="18" charset="0"/>
                        <a:cs typeface="Times New Roman" panose="02020603050405020304" pitchFamily="18" charset="0"/>
                      </a:endParaRPr>
                    </a:p>
                  </a:txBody>
                  <a:tcPr anchor="ctr"/>
                </a:tc>
                <a:tc>
                  <a:txBody>
                    <a:bodyPr/>
                    <a:lstStyle/>
                    <a:p>
                      <a:pPr algn="ctr"/>
                      <a:r>
                        <a:rPr lang="ru-RU" sz="1600" kern="1200" dirty="0">
                          <a:solidFill>
                            <a:schemeClr val="tx1"/>
                          </a:solidFill>
                          <a:latin typeface="Times New Roman" panose="02020603050405020304" pitchFamily="18" charset="0"/>
                          <a:ea typeface="+mn-ea"/>
                          <a:cs typeface="Times New Roman" panose="02020603050405020304" pitchFamily="18" charset="0"/>
                        </a:rPr>
                        <a:t>г. Буйнакск</a:t>
                      </a:r>
                    </a:p>
                  </a:txBody>
                  <a:tcPr anchor="ctr"/>
                </a:tc>
                <a:tc>
                  <a:txBody>
                    <a:bodyPr/>
                    <a:lstStyle/>
                    <a:p>
                      <a:pPr algn="just"/>
                      <a:r>
                        <a:rPr lang="ru-RU" sz="1600" dirty="0">
                          <a:latin typeface="Times New Roman" panose="02020603050405020304" pitchFamily="18" charset="0"/>
                          <a:cs typeface="Times New Roman" panose="02020603050405020304" pitchFamily="18" charset="0"/>
                        </a:rPr>
                        <a:t>Инвентаризация объекта накопленного вреда окружающей среде и включение в реестр Министерства </a:t>
                      </a:r>
                    </a:p>
                  </a:txBody>
                  <a:tcPr anchor="ctr"/>
                </a:tc>
                <a:extLst>
                  <a:ext uri="{0D108BD9-81ED-4DB2-BD59-A6C34878D82A}">
                    <a16:rowId xmlns:a16="http://schemas.microsoft.com/office/drawing/2014/main" val="1828253314"/>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u-RU" sz="1600" dirty="0">
                          <a:latin typeface="Times New Roman" panose="02020603050405020304" pitchFamily="18" charset="0"/>
                          <a:cs typeface="Times New Roman" panose="02020603050405020304" pitchFamily="18" charset="0"/>
                        </a:rPr>
                        <a:t>Сохранение лесов</a:t>
                      </a:r>
                    </a:p>
                  </a:txBody>
                  <a:tcPr anchor="ctr"/>
                </a:tc>
                <a:tc>
                  <a:txBody>
                    <a:bodyPr/>
                    <a:lstStyle/>
                    <a:p>
                      <a:pPr algn="ctr"/>
                      <a:r>
                        <a:rPr lang="ru-RU" sz="1600" kern="1200" dirty="0">
                          <a:solidFill>
                            <a:schemeClr val="dk1"/>
                          </a:solidFill>
                          <a:latin typeface="Times New Roman" panose="02020603050405020304" pitchFamily="18" charset="0"/>
                          <a:ea typeface="+mn-ea"/>
                          <a:cs typeface="Times New Roman" panose="02020603050405020304" pitchFamily="18" charset="0"/>
                        </a:rPr>
                        <a:t>22 лесничества РД</a:t>
                      </a:r>
                    </a:p>
                  </a:txBody>
                  <a:tcPr anchor="ctr"/>
                </a:tc>
                <a:tc>
                  <a:txBody>
                    <a:bodyPr/>
                    <a:lstStyle/>
                    <a:p>
                      <a:pPr algn="just"/>
                      <a:r>
                        <a:rPr lang="ru-RU" sz="1600" dirty="0">
                          <a:latin typeface="Times New Roman" panose="02020603050405020304" pitchFamily="18" charset="0"/>
                          <a:cs typeface="Times New Roman" panose="02020603050405020304" pitchFamily="18" charset="0"/>
                        </a:rPr>
                        <a:t>Проведены мероприятия по сохранению леса, а также лесовосстановлению на всей территории РД общей площадью 514 гектаров.  </a:t>
                      </a:r>
                      <a:r>
                        <a:rPr lang="ru-RU" sz="1600" dirty="0">
                          <a:solidFill>
                            <a:schemeClr val="tx1"/>
                          </a:solidFill>
                          <a:latin typeface="Times New Roman" panose="02020603050405020304" pitchFamily="18" charset="0"/>
                          <a:cs typeface="Times New Roman" panose="02020603050405020304" pitchFamily="18" charset="0"/>
                        </a:rPr>
                        <a:t>Приобретено 36 единиц лесохозяйственной техники и оборудования на сумму 5,1 млн рублей, а также </a:t>
                      </a:r>
                      <a:br>
                        <a:rPr lang="ru-RU" sz="1600" dirty="0">
                          <a:solidFill>
                            <a:schemeClr val="tx1"/>
                          </a:solidFill>
                          <a:latin typeface="Times New Roman" panose="02020603050405020304" pitchFamily="18" charset="0"/>
                          <a:cs typeface="Times New Roman" panose="02020603050405020304" pitchFamily="18" charset="0"/>
                        </a:rPr>
                      </a:br>
                      <a:r>
                        <a:rPr lang="ru-RU" sz="1600" dirty="0">
                          <a:solidFill>
                            <a:schemeClr val="tx1"/>
                          </a:solidFill>
                          <a:latin typeface="Times New Roman" panose="02020603050405020304" pitchFamily="18" charset="0"/>
                          <a:cs typeface="Times New Roman" panose="02020603050405020304" pitchFamily="18" charset="0"/>
                        </a:rPr>
                        <a:t>9 единиц </a:t>
                      </a:r>
                      <a:r>
                        <a:rPr lang="ru-RU" sz="1600" dirty="0" err="1">
                          <a:solidFill>
                            <a:schemeClr val="tx1"/>
                          </a:solidFill>
                          <a:latin typeface="Times New Roman" panose="02020603050405020304" pitchFamily="18" charset="0"/>
                          <a:cs typeface="Times New Roman" panose="02020603050405020304" pitchFamily="18" charset="0"/>
                        </a:rPr>
                        <a:t>лесопожарной</a:t>
                      </a:r>
                      <a:r>
                        <a:rPr lang="ru-RU" sz="1600" dirty="0">
                          <a:solidFill>
                            <a:schemeClr val="tx1"/>
                          </a:solidFill>
                          <a:latin typeface="Times New Roman" panose="02020603050405020304" pitchFamily="18" charset="0"/>
                          <a:cs typeface="Times New Roman" panose="02020603050405020304" pitchFamily="18" charset="0"/>
                        </a:rPr>
                        <a:t> техники и оборудования на сумму 19,7 млн рублей </a:t>
                      </a:r>
                      <a:r>
                        <a:rPr lang="ru-RU" sz="1600" dirty="0">
                          <a:latin typeface="Times New Roman" panose="02020603050405020304" pitchFamily="18" charset="0"/>
                          <a:cs typeface="Times New Roman" panose="02020603050405020304" pitchFamily="18" charset="0"/>
                        </a:rPr>
                        <a:t>– готовность 100 %</a:t>
                      </a:r>
                      <a:endParaRPr lang="ru-RU" sz="1600" dirty="0">
                        <a:solidFill>
                          <a:schemeClr val="tx1"/>
                        </a:solidFill>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1227873227"/>
                  </a:ext>
                </a:extLst>
              </a:tr>
            </a:tbl>
          </a:graphicData>
        </a:graphic>
      </p:graphicFrame>
    </p:spTree>
    <p:extLst>
      <p:ext uri="{BB962C8B-B14F-4D97-AF65-F5344CB8AC3E}">
        <p14:creationId xmlns:p14="http://schemas.microsoft.com/office/powerpoint/2010/main" val="191928552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156" name="Picture 2"/>
          <p:cNvPicPr>
            <a:picLocks noChangeAspect="1"/>
          </p:cNvPicPr>
          <p:nvPr/>
        </p:nvPicPr>
        <p:blipFill>
          <a:blip r:embed="rId2"/>
          <a:stretch>
            <a:fillRect/>
          </a:stretch>
        </p:blipFill>
        <p:spPr>
          <a:xfrm>
            <a:off x="0" y="1752600"/>
            <a:ext cx="2774325" cy="5105400"/>
          </a:xfrm>
          <a:prstGeom prst="rect">
            <a:avLst/>
          </a:prstGeom>
        </p:spPr>
      </p:pic>
      <p:pic>
        <p:nvPicPr>
          <p:cNvPr id="2097157" name="Picture 4"/>
          <p:cNvPicPr>
            <a:picLocks noChangeAspect="1"/>
          </p:cNvPicPr>
          <p:nvPr/>
        </p:nvPicPr>
        <p:blipFill>
          <a:blip r:embed="rId3" cstate="print"/>
          <a:stretch>
            <a:fillRect/>
          </a:stretch>
        </p:blipFill>
        <p:spPr>
          <a:xfrm>
            <a:off x="-6987" y="-4093"/>
            <a:ext cx="2774325" cy="2790825"/>
          </a:xfrm>
          <a:prstGeom prst="rect">
            <a:avLst/>
          </a:prstGeom>
        </p:spPr>
      </p:pic>
      <p:sp>
        <p:nvSpPr>
          <p:cNvPr id="1048666" name="Rectangle 2"/>
          <p:cNvSpPr/>
          <p:nvPr/>
        </p:nvSpPr>
        <p:spPr>
          <a:xfrm>
            <a:off x="0" y="178939"/>
            <a:ext cx="12192000" cy="263612"/>
          </a:xfrm>
          <a:prstGeom prst="rect">
            <a:avLst/>
          </a:prstGeom>
          <a:gradFill flip="none" rotWithShape="1">
            <a:gsLst>
              <a:gs pos="0">
                <a:srgbClr val="DCAA43"/>
              </a:gs>
              <a:gs pos="91000">
                <a:schemeClr val="accent1">
                  <a:lumMod val="60000"/>
                  <a:lumOff val="40000"/>
                  <a:alpha val="41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pPr>
            <a:endParaRPr lang="en-US" dirty="0"/>
          </a:p>
        </p:txBody>
      </p:sp>
      <p:pic>
        <p:nvPicPr>
          <p:cNvPr id="2097158" name="Picture 4" descr="https://xn--80aafjcthgy6bd.xn--p1ai/templates/mun46/images/gerb.png"/>
          <p:cNvPicPr>
            <a:picLocks noChangeAspect="1" noChangeArrowheads="1"/>
          </p:cNvPicPr>
          <p:nvPr/>
        </p:nvPicPr>
        <p:blipFill>
          <a:blip r:embed="rId4" cstate="print"/>
          <a:srcRect/>
          <a:stretch>
            <a:fillRect/>
          </a:stretch>
        </p:blipFill>
        <p:spPr bwMode="auto">
          <a:xfrm>
            <a:off x="11350831" y="40745"/>
            <a:ext cx="518834" cy="540000"/>
          </a:xfrm>
          <a:prstGeom prst="rect">
            <a:avLst/>
          </a:prstGeom>
          <a:noFill/>
        </p:spPr>
      </p:pic>
      <p:sp>
        <p:nvSpPr>
          <p:cNvPr id="1048684" name="Прямоугольник 27"/>
          <p:cNvSpPr/>
          <p:nvPr/>
        </p:nvSpPr>
        <p:spPr>
          <a:xfrm>
            <a:off x="4464375" y="92646"/>
            <a:ext cx="6596380" cy="396240"/>
          </a:xfrm>
          <a:prstGeom prst="rect">
            <a:avLst/>
          </a:prstGeom>
        </p:spPr>
        <p:txBody>
          <a:bodyPr wrap="none">
            <a:spAutoFit/>
          </a:bodyPr>
          <a:lstStyle/>
          <a:p>
            <a:r>
              <a:rPr lang="ru-RU" sz="2000" b="1" dirty="0">
                <a:latin typeface="Times New Roman" panose="02020603050405020304" pitchFamily="18" charset="0"/>
                <a:cs typeface="Times New Roman" panose="02020603050405020304" pitchFamily="18" charset="0"/>
              </a:rPr>
              <a:t>Безопасные и качественные автомобильные дороги</a:t>
            </a:r>
            <a:endParaRPr lang="ru-RU" sz="2000" dirty="0"/>
          </a:p>
        </p:txBody>
      </p:sp>
      <p:graphicFrame>
        <p:nvGraphicFramePr>
          <p:cNvPr id="2" name="Таблица 2">
            <a:extLst>
              <a:ext uri="{FF2B5EF4-FFF2-40B4-BE49-F238E27FC236}">
                <a16:creationId xmlns:a16="http://schemas.microsoft.com/office/drawing/2014/main" id="{2AB8EDDC-63F8-4CFC-BEB3-D279026134A5}"/>
              </a:ext>
            </a:extLst>
          </p:cNvPr>
          <p:cNvGraphicFramePr>
            <a:graphicFrameLocks noGrp="1"/>
          </p:cNvGraphicFramePr>
          <p:nvPr>
            <p:extLst>
              <p:ext uri="{D42A27DB-BD31-4B8C-83A1-F6EECF244321}">
                <p14:modId xmlns:p14="http://schemas.microsoft.com/office/powerpoint/2010/main" val="2242770934"/>
              </p:ext>
            </p:extLst>
          </p:nvPr>
        </p:nvGraphicFramePr>
        <p:xfrm>
          <a:off x="2863413" y="636913"/>
          <a:ext cx="9157121" cy="3125035"/>
        </p:xfrm>
        <a:graphic>
          <a:graphicData uri="http://schemas.openxmlformats.org/drawingml/2006/table">
            <a:tbl>
              <a:tblPr firstRow="1" bandRow="1">
                <a:tableStyleId>{5C22544A-7EE6-4342-B048-85BDC9FD1C3A}</a:tableStyleId>
              </a:tblPr>
              <a:tblGrid>
                <a:gridCol w="2140151">
                  <a:extLst>
                    <a:ext uri="{9D8B030D-6E8A-4147-A177-3AD203B41FA5}">
                      <a16:colId xmlns:a16="http://schemas.microsoft.com/office/drawing/2014/main" val="3890753860"/>
                    </a:ext>
                  </a:extLst>
                </a:gridCol>
                <a:gridCol w="901010">
                  <a:extLst>
                    <a:ext uri="{9D8B030D-6E8A-4147-A177-3AD203B41FA5}">
                      <a16:colId xmlns:a16="http://schemas.microsoft.com/office/drawing/2014/main" val="585400195"/>
                    </a:ext>
                  </a:extLst>
                </a:gridCol>
                <a:gridCol w="909209">
                  <a:extLst>
                    <a:ext uri="{9D8B030D-6E8A-4147-A177-3AD203B41FA5}">
                      <a16:colId xmlns:a16="http://schemas.microsoft.com/office/drawing/2014/main" val="2553763667"/>
                    </a:ext>
                  </a:extLst>
                </a:gridCol>
                <a:gridCol w="779323">
                  <a:extLst>
                    <a:ext uri="{9D8B030D-6E8A-4147-A177-3AD203B41FA5}">
                      <a16:colId xmlns:a16="http://schemas.microsoft.com/office/drawing/2014/main" val="804191879"/>
                    </a:ext>
                  </a:extLst>
                </a:gridCol>
                <a:gridCol w="564544">
                  <a:extLst>
                    <a:ext uri="{9D8B030D-6E8A-4147-A177-3AD203B41FA5}">
                      <a16:colId xmlns:a16="http://schemas.microsoft.com/office/drawing/2014/main" val="2655410390"/>
                    </a:ext>
                  </a:extLst>
                </a:gridCol>
                <a:gridCol w="909209">
                  <a:extLst>
                    <a:ext uri="{9D8B030D-6E8A-4147-A177-3AD203B41FA5}">
                      <a16:colId xmlns:a16="http://schemas.microsoft.com/office/drawing/2014/main" val="2467530669"/>
                    </a:ext>
                  </a:extLst>
                </a:gridCol>
                <a:gridCol w="781394">
                  <a:extLst>
                    <a:ext uri="{9D8B030D-6E8A-4147-A177-3AD203B41FA5}">
                      <a16:colId xmlns:a16="http://schemas.microsoft.com/office/drawing/2014/main" val="1561845894"/>
                    </a:ext>
                  </a:extLst>
                </a:gridCol>
                <a:gridCol w="692732">
                  <a:extLst>
                    <a:ext uri="{9D8B030D-6E8A-4147-A177-3AD203B41FA5}">
                      <a16:colId xmlns:a16="http://schemas.microsoft.com/office/drawing/2014/main" val="2462808528"/>
                    </a:ext>
                  </a:extLst>
                </a:gridCol>
                <a:gridCol w="692732">
                  <a:extLst>
                    <a:ext uri="{9D8B030D-6E8A-4147-A177-3AD203B41FA5}">
                      <a16:colId xmlns:a16="http://schemas.microsoft.com/office/drawing/2014/main" val="31640486"/>
                    </a:ext>
                  </a:extLst>
                </a:gridCol>
                <a:gridCol w="786817">
                  <a:extLst>
                    <a:ext uri="{9D8B030D-6E8A-4147-A177-3AD203B41FA5}">
                      <a16:colId xmlns:a16="http://schemas.microsoft.com/office/drawing/2014/main" val="1172407634"/>
                    </a:ext>
                  </a:extLst>
                </a:gridCol>
              </a:tblGrid>
              <a:tr h="304838">
                <a:tc rowSpan="2">
                  <a:txBody>
                    <a:bodyPr/>
                    <a:lstStyle/>
                    <a:p>
                      <a:pPr algn="ctr"/>
                      <a:r>
                        <a:rPr lang="ru-RU" sz="1400" dirty="0">
                          <a:latin typeface="Times New Roman" panose="02020603050405020304" pitchFamily="18" charset="0"/>
                          <a:cs typeface="Times New Roman" panose="02020603050405020304" pitchFamily="18" charset="0"/>
                        </a:rPr>
                        <a:t>Региональные проекты</a:t>
                      </a:r>
                    </a:p>
                    <a:p>
                      <a:pPr algn="ctr"/>
                      <a:r>
                        <a:rPr lang="ru-RU" sz="1400" dirty="0">
                          <a:latin typeface="Times New Roman" panose="02020603050405020304" pitchFamily="18" charset="0"/>
                          <a:cs typeface="Times New Roman" panose="02020603050405020304" pitchFamily="18" charset="0"/>
                        </a:rPr>
                        <a:t>(ответственные исполнители)</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gridSpan="6">
                  <a:txBody>
                    <a:bodyPr/>
                    <a:lstStyle/>
                    <a:p>
                      <a:pPr algn="ctr"/>
                      <a:r>
                        <a:rPr lang="ru-RU" sz="1400" dirty="0">
                          <a:latin typeface="Times New Roman" panose="02020603050405020304" pitchFamily="18" charset="0"/>
                          <a:cs typeface="Times New Roman" panose="02020603050405020304" pitchFamily="18" charset="0"/>
                        </a:rPr>
                        <a:t>Бюджет проекта, млн рублей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ru-RU" dirty="0"/>
                    </a:p>
                  </a:txBody>
                  <a:tcPr/>
                </a:tc>
                <a:tc hMerge="1">
                  <a:txBody>
                    <a:bodyPr/>
                    <a:lstStyle/>
                    <a:p>
                      <a:endParaRPr lang="ru-RU" dirty="0"/>
                    </a:p>
                  </a:txBody>
                  <a:tcPr/>
                </a:tc>
                <a:tc hMerge="1">
                  <a:txBody>
                    <a:bodyPr/>
                    <a:lstStyle/>
                    <a:p>
                      <a:endParaRPr lang="ru-RU" dirty="0"/>
                    </a:p>
                  </a:txBody>
                  <a:tcPr/>
                </a:tc>
                <a:tc hMerge="1">
                  <a:txBody>
                    <a:bodyPr/>
                    <a:lstStyle/>
                    <a:p>
                      <a:endParaRPr lang="ru-RU" dirty="0"/>
                    </a:p>
                  </a:txBody>
                  <a:tcPr/>
                </a:tc>
                <a:tc hMerge="1">
                  <a:txBody>
                    <a:bodyPr/>
                    <a:lstStyle/>
                    <a:p>
                      <a:endParaRPr lang="ru-RU" dirty="0"/>
                    </a:p>
                  </a:txBody>
                  <a:tcPr/>
                </a:tc>
                <a:tc gridSpan="3">
                  <a:txBody>
                    <a:bodyPr/>
                    <a:lstStyle/>
                    <a:p>
                      <a:pPr algn="ctr"/>
                      <a:r>
                        <a:rPr lang="ru-RU" sz="1400" dirty="0">
                          <a:latin typeface="Times New Roman" panose="02020603050405020304" pitchFamily="18" charset="0"/>
                          <a:cs typeface="Times New Roman" panose="02020603050405020304" pitchFamily="18" charset="0"/>
                        </a:rPr>
                        <a:t>Контракты</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ru-RU" dirty="0"/>
                    </a:p>
                  </a:txBody>
                  <a:tcPr/>
                </a:tc>
                <a:tc hMerge="1">
                  <a:txBody>
                    <a:bodyPr/>
                    <a:lstStyle/>
                    <a:p>
                      <a:endParaRPr lang="ru-RU" dirty="0"/>
                    </a:p>
                  </a:txBody>
                  <a:tcPr/>
                </a:tc>
                <a:extLst>
                  <a:ext uri="{0D108BD9-81ED-4DB2-BD59-A6C34878D82A}">
                    <a16:rowId xmlns:a16="http://schemas.microsoft.com/office/drawing/2014/main" val="2690816642"/>
                  </a:ext>
                </a:extLst>
              </a:tr>
              <a:tr h="426773">
                <a:tc vMerge="1">
                  <a:txBody>
                    <a:bodyPr/>
                    <a:lstStyle/>
                    <a:p>
                      <a:endParaRPr lang="ru-RU" dirty="0"/>
                    </a:p>
                  </a:txBody>
                  <a:tcPr/>
                </a:tc>
                <a:tc>
                  <a:txBody>
                    <a:bodyPr/>
                    <a:lstStyle/>
                    <a:p>
                      <a:pPr algn="ctr"/>
                      <a:r>
                        <a:rPr lang="ru-RU" sz="1400" b="0" kern="1200" dirty="0">
                          <a:solidFill>
                            <a:schemeClr val="lt1"/>
                          </a:solidFill>
                          <a:latin typeface="Times New Roman" panose="02020603050405020304" pitchFamily="18" charset="0"/>
                          <a:ea typeface="+mn-ea"/>
                          <a:cs typeface="Times New Roman" panose="02020603050405020304" pitchFamily="18" charset="0"/>
                        </a:rPr>
                        <a:t>Всего</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472C4"/>
                    </a:solidFill>
                  </a:tcPr>
                </a:tc>
                <a:tc>
                  <a:txBody>
                    <a:bodyPr/>
                    <a:lstStyle/>
                    <a:p>
                      <a:pPr algn="ctr"/>
                      <a:r>
                        <a:rPr lang="ru-RU" sz="1400" b="0" kern="1200" dirty="0">
                          <a:solidFill>
                            <a:schemeClr val="lt1"/>
                          </a:solidFill>
                          <a:latin typeface="Times New Roman" panose="02020603050405020304" pitchFamily="18" charset="0"/>
                          <a:ea typeface="+mn-ea"/>
                          <a:cs typeface="Times New Roman" panose="02020603050405020304" pitchFamily="18" charset="0"/>
                        </a:rPr>
                        <a:t>ФБ</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472C4"/>
                    </a:solidFill>
                  </a:tcPr>
                </a:tc>
                <a:tc>
                  <a:txBody>
                    <a:bodyPr/>
                    <a:lstStyle/>
                    <a:p>
                      <a:pPr algn="ctr"/>
                      <a:r>
                        <a:rPr lang="ru-RU" sz="1400" b="0" kern="1200" dirty="0">
                          <a:solidFill>
                            <a:schemeClr val="lt1"/>
                          </a:solidFill>
                          <a:latin typeface="Times New Roman" panose="02020603050405020304" pitchFamily="18" charset="0"/>
                          <a:ea typeface="+mn-ea"/>
                          <a:cs typeface="Times New Roman" panose="02020603050405020304" pitchFamily="18" charset="0"/>
                        </a:rPr>
                        <a:t>РБ</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472C4"/>
                    </a:solidFill>
                  </a:tcPr>
                </a:tc>
                <a:tc>
                  <a:txBody>
                    <a:bodyPr/>
                    <a:lstStyle/>
                    <a:p>
                      <a:pPr algn="ctr"/>
                      <a:r>
                        <a:rPr lang="ru-RU" sz="1400" b="0" kern="1200" dirty="0">
                          <a:solidFill>
                            <a:schemeClr val="lt1"/>
                          </a:solidFill>
                          <a:latin typeface="Times New Roman" panose="02020603050405020304" pitchFamily="18" charset="0"/>
                          <a:ea typeface="+mn-ea"/>
                          <a:cs typeface="Times New Roman" panose="02020603050405020304" pitchFamily="18" charset="0"/>
                        </a:rPr>
                        <a:t>ВИ</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472C4"/>
                    </a:solidFill>
                  </a:tcPr>
                </a:tc>
                <a:tc>
                  <a:txBody>
                    <a:bodyPr/>
                    <a:lstStyle/>
                    <a:p>
                      <a:pPr algn="ctr"/>
                      <a:r>
                        <a:rPr lang="ru-RU" sz="1400" b="0" kern="1200" dirty="0">
                          <a:solidFill>
                            <a:schemeClr val="lt1"/>
                          </a:solidFill>
                          <a:latin typeface="Times New Roman" panose="02020603050405020304" pitchFamily="18" charset="0"/>
                          <a:ea typeface="+mn-ea"/>
                          <a:cs typeface="Times New Roman" panose="02020603050405020304" pitchFamily="18" charset="0"/>
                        </a:rPr>
                        <a:t>Касса</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472C4"/>
                    </a:solidFill>
                  </a:tcPr>
                </a:tc>
                <a:tc>
                  <a:txBody>
                    <a:bodyPr/>
                    <a:lstStyle/>
                    <a:p>
                      <a:pPr algn="ctr"/>
                      <a:r>
                        <a:rPr lang="ru-RU" sz="1400" b="0" kern="1200" dirty="0">
                          <a:solidFill>
                            <a:schemeClr val="lt1"/>
                          </a:solidFill>
                          <a:latin typeface="Times New Roman" panose="02020603050405020304" pitchFamily="18" charset="0"/>
                          <a:ea typeface="+mn-ea"/>
                          <a:cs typeface="Times New Roman" panose="02020603050405020304" pitchFamily="18" charset="0"/>
                        </a:rPr>
                        <a:t>%</a:t>
                      </a:r>
                      <a:endParaRPr lang="ru-RU"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472C4"/>
                    </a:solidFill>
                  </a:tcPr>
                </a:tc>
                <a:tc>
                  <a:txBody>
                    <a:bodyPr/>
                    <a:lstStyle/>
                    <a:p>
                      <a:pPr algn="ctr"/>
                      <a:r>
                        <a:rPr lang="ru-RU" sz="1400" b="0" kern="1200" dirty="0">
                          <a:solidFill>
                            <a:schemeClr val="lt1"/>
                          </a:solidFill>
                          <a:latin typeface="Times New Roman" panose="02020603050405020304" pitchFamily="18" charset="0"/>
                          <a:ea typeface="+mn-ea"/>
                          <a:cs typeface="Times New Roman" panose="02020603050405020304" pitchFamily="18" charset="0"/>
                        </a:rPr>
                        <a:t>План</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472C4"/>
                    </a:solidFill>
                  </a:tcPr>
                </a:tc>
                <a:tc>
                  <a:txBody>
                    <a:bodyPr/>
                    <a:lstStyle/>
                    <a:p>
                      <a:pPr algn="ctr"/>
                      <a:r>
                        <a:rPr lang="ru-RU" sz="1400" b="0" kern="1200" dirty="0">
                          <a:solidFill>
                            <a:schemeClr val="lt1"/>
                          </a:solidFill>
                          <a:latin typeface="Times New Roman" panose="02020603050405020304" pitchFamily="18" charset="0"/>
                          <a:ea typeface="+mn-ea"/>
                          <a:cs typeface="Times New Roman" panose="02020603050405020304" pitchFamily="18" charset="0"/>
                        </a:rPr>
                        <a:t>Факт</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472C4"/>
                    </a:solidFill>
                  </a:tcPr>
                </a:tc>
                <a:tc>
                  <a:txBody>
                    <a:bodyPr/>
                    <a:lstStyle/>
                    <a:p>
                      <a:pPr algn="ctr"/>
                      <a:r>
                        <a:rPr lang="ru-RU" sz="1400" b="0" kern="1200" dirty="0">
                          <a:solidFill>
                            <a:schemeClr val="lt1"/>
                          </a:solidFill>
                          <a:latin typeface="Times New Roman" panose="02020603050405020304" pitchFamily="18" charset="0"/>
                          <a:ea typeface="+mn-ea"/>
                          <a:cs typeface="Times New Roman" panose="02020603050405020304" pitchFamily="18" charset="0"/>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472C4"/>
                    </a:solidFill>
                  </a:tcPr>
                </a:tc>
                <a:extLst>
                  <a:ext uri="{0D108BD9-81ED-4DB2-BD59-A6C34878D82A}">
                    <a16:rowId xmlns:a16="http://schemas.microsoft.com/office/drawing/2014/main" val="2410216419"/>
                  </a:ext>
                </a:extLst>
              </a:tr>
              <a:tr h="370886">
                <a:tc>
                  <a:txBody>
                    <a:bodyPr/>
                    <a:lstStyle/>
                    <a:p>
                      <a:pPr algn="ctr">
                        <a:lnSpc>
                          <a:spcPts val="1400"/>
                        </a:lnSpc>
                      </a:pPr>
                      <a:r>
                        <a:rPr lang="ru-RU" sz="1600" dirty="0">
                          <a:latin typeface="Times New Roman" panose="02020603050405020304" pitchFamily="18" charset="0"/>
                          <a:cs typeface="Times New Roman" panose="02020603050405020304" pitchFamily="18" charset="0"/>
                        </a:rPr>
                        <a:t>Всего</a:t>
                      </a:r>
                      <a:endParaRPr lang="ru-RU" sz="1400" dirty="0">
                        <a:latin typeface="Times New Roman" panose="02020603050405020304" pitchFamily="18"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r>
                        <a:rPr lang="ru-RU" sz="1400" kern="1200" dirty="0">
                          <a:solidFill>
                            <a:schemeClr val="dk1"/>
                          </a:solidFill>
                          <a:latin typeface="Times New Roman" panose="02020603050405020304" pitchFamily="18" charset="0"/>
                          <a:ea typeface="+mn-ea"/>
                          <a:cs typeface="Times New Roman" panose="02020603050405020304" pitchFamily="18" charset="0"/>
                        </a:rPr>
                        <a:t>1794,90</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r>
                        <a:rPr lang="ru-RU" sz="1400" kern="1200" dirty="0">
                          <a:solidFill>
                            <a:schemeClr val="dk1"/>
                          </a:solidFill>
                          <a:latin typeface="Times New Roman" panose="02020603050405020304" pitchFamily="18" charset="0"/>
                          <a:ea typeface="+mn-ea"/>
                          <a:cs typeface="Times New Roman" panose="02020603050405020304" pitchFamily="18" charset="0"/>
                        </a:rPr>
                        <a:t>720,00</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r>
                        <a:rPr lang="ru-RU" sz="1400" kern="1200" dirty="0">
                          <a:solidFill>
                            <a:schemeClr val="dk1"/>
                          </a:solidFill>
                          <a:latin typeface="Times New Roman" panose="02020603050405020304" pitchFamily="18" charset="0"/>
                          <a:ea typeface="+mn-ea"/>
                          <a:cs typeface="Times New Roman" panose="02020603050405020304" pitchFamily="18" charset="0"/>
                        </a:rPr>
                        <a:t>1074,90</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r>
                        <a:rPr lang="ru-RU" sz="1400" kern="1200" dirty="0">
                          <a:solidFill>
                            <a:schemeClr val="dk1"/>
                          </a:solidFill>
                          <a:latin typeface="Times New Roman" panose="02020603050405020304" pitchFamily="18" charset="0"/>
                          <a:ea typeface="+mn-ea"/>
                          <a:cs typeface="Times New Roman" panose="02020603050405020304" pitchFamily="18" charset="0"/>
                        </a:rPr>
                        <a:t>-</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r>
                        <a:rPr lang="ru-RU" sz="1400" kern="1200" dirty="0">
                          <a:solidFill>
                            <a:schemeClr val="dk1"/>
                          </a:solidFill>
                          <a:latin typeface="Times New Roman" panose="02020603050405020304" pitchFamily="18" charset="0"/>
                          <a:ea typeface="+mn-ea"/>
                          <a:cs typeface="Times New Roman" panose="02020603050405020304" pitchFamily="18" charset="0"/>
                        </a:rPr>
                        <a:t>1786,30</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r>
                        <a:rPr lang="ru-RU" sz="1400" kern="1200" dirty="0">
                          <a:solidFill>
                            <a:schemeClr val="dk1"/>
                          </a:solidFill>
                          <a:latin typeface="Times New Roman" panose="02020603050405020304" pitchFamily="18" charset="0"/>
                          <a:ea typeface="+mn-ea"/>
                          <a:cs typeface="Times New Roman" panose="02020603050405020304" pitchFamily="18" charset="0"/>
                        </a:rPr>
                        <a:t>99,5</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r>
                        <a:rPr lang="ru-RU" sz="1400" kern="1200" dirty="0">
                          <a:solidFill>
                            <a:schemeClr val="dk1"/>
                          </a:solidFill>
                          <a:latin typeface="Times New Roman" panose="02020603050405020304" pitchFamily="18" charset="0"/>
                          <a:ea typeface="+mn-ea"/>
                          <a:cs typeface="Times New Roman" panose="02020603050405020304" pitchFamily="18" charset="0"/>
                        </a:rPr>
                        <a:t>18</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r>
                        <a:rPr lang="ru-RU" sz="1400" kern="1200" dirty="0">
                          <a:solidFill>
                            <a:schemeClr val="dk1"/>
                          </a:solidFill>
                          <a:latin typeface="Times New Roman" panose="02020603050405020304" pitchFamily="18" charset="0"/>
                          <a:ea typeface="+mn-ea"/>
                          <a:cs typeface="Times New Roman" panose="02020603050405020304" pitchFamily="18" charset="0"/>
                        </a:rPr>
                        <a:t>18</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r>
                        <a:rPr lang="ru-RU" sz="1400" kern="1200" dirty="0">
                          <a:solidFill>
                            <a:schemeClr val="dk1"/>
                          </a:solidFill>
                          <a:latin typeface="Times New Roman" panose="02020603050405020304" pitchFamily="18" charset="0"/>
                          <a:ea typeface="+mn-ea"/>
                          <a:cs typeface="Times New Roman" panose="02020603050405020304" pitchFamily="18" charset="0"/>
                        </a:rPr>
                        <a:t>100</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73256399"/>
                  </a:ext>
                </a:extLst>
              </a:tr>
              <a:tr h="628017">
                <a:tc>
                  <a:txBody>
                    <a:bodyPr/>
                    <a:lstStyle/>
                    <a:p>
                      <a:pPr marL="0" marR="0" lvl="0" indent="0" algn="ctr" defTabSz="914400" rtl="0" eaLnBrk="1" fontAlgn="auto" latinLnBrk="0" hangingPunct="1">
                        <a:lnSpc>
                          <a:spcPts val="1400"/>
                        </a:lnSpc>
                        <a:spcBef>
                          <a:spcPts val="0"/>
                        </a:spcBef>
                        <a:spcAft>
                          <a:spcPts val="0"/>
                        </a:spcAft>
                        <a:buClrTx/>
                        <a:buSzTx/>
                        <a:buFontTx/>
                        <a:buNone/>
                        <a:tabLst/>
                        <a:defRPr/>
                      </a:pPr>
                      <a:r>
                        <a:rPr lang="ru-RU" sz="1400" b="0" dirty="0">
                          <a:solidFill>
                            <a:schemeClr val="tx1"/>
                          </a:solidFill>
                          <a:latin typeface="Times New Roman" panose="02020603050405020304" pitchFamily="18" charset="0"/>
                          <a:cs typeface="Times New Roman" panose="02020603050405020304" pitchFamily="18" charset="0"/>
                        </a:rPr>
                        <a:t>Дорожная сеть (Минтранс РД)</a:t>
                      </a:r>
                      <a:endParaRPr lang="ru-RU" sz="1400" dirty="0">
                        <a:latin typeface="Times New Roman" panose="02020603050405020304" pitchFamily="18"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tcPr>
                </a:tc>
                <a:tc>
                  <a:txBody>
                    <a:bodyPr/>
                    <a:lstStyle/>
                    <a:p>
                      <a:pPr algn="ctr"/>
                      <a:r>
                        <a:rPr lang="ru-RU" sz="1400" dirty="0">
                          <a:latin typeface="Times New Roman" panose="02020603050405020304" pitchFamily="18" charset="0"/>
                          <a:cs typeface="Times New Roman" panose="02020603050405020304" pitchFamily="18" charset="0"/>
                        </a:rPr>
                        <a:t>1592,10</a:t>
                      </a:r>
                    </a:p>
                  </a:txBody>
                  <a:tcPr anchor="ctr">
                    <a:lnT w="12700" cap="flat" cmpd="sng" algn="ctr">
                      <a:solidFill>
                        <a:schemeClr val="tx1"/>
                      </a:solidFill>
                      <a:prstDash val="solid"/>
                      <a:round/>
                      <a:headEnd type="none" w="med" len="med"/>
                      <a:tailEnd type="none" w="med" len="med"/>
                    </a:lnT>
                  </a:tcPr>
                </a:tc>
                <a:tc>
                  <a:txBody>
                    <a:bodyPr/>
                    <a:lstStyle/>
                    <a:p>
                      <a:pPr algn="ctr"/>
                      <a:r>
                        <a:rPr lang="ru-RU" sz="1400" dirty="0">
                          <a:latin typeface="Times New Roman" panose="02020603050405020304" pitchFamily="18" charset="0"/>
                          <a:cs typeface="Times New Roman" panose="02020603050405020304" pitchFamily="18" charset="0"/>
                        </a:rPr>
                        <a:t>680,00</a:t>
                      </a:r>
                    </a:p>
                  </a:txBody>
                  <a:tcPr anchor="ctr">
                    <a:lnT w="12700" cap="flat" cmpd="sng" algn="ctr">
                      <a:solidFill>
                        <a:schemeClr val="tx1"/>
                      </a:solidFill>
                      <a:prstDash val="solid"/>
                      <a:round/>
                      <a:headEnd type="none" w="med" len="med"/>
                      <a:tailEnd type="none" w="med" len="med"/>
                    </a:lnT>
                  </a:tcPr>
                </a:tc>
                <a:tc>
                  <a:txBody>
                    <a:bodyPr/>
                    <a:lstStyle/>
                    <a:p>
                      <a:pPr algn="ctr"/>
                      <a:r>
                        <a:rPr lang="ru-RU" sz="1400" dirty="0">
                          <a:latin typeface="Times New Roman" panose="02020603050405020304" pitchFamily="18" charset="0"/>
                          <a:cs typeface="Times New Roman" panose="02020603050405020304" pitchFamily="18" charset="0"/>
                        </a:rPr>
                        <a:t>912,10</a:t>
                      </a:r>
                    </a:p>
                  </a:txBody>
                  <a:tcPr anchor="ctr">
                    <a:lnT w="12700" cap="flat" cmpd="sng" algn="ctr">
                      <a:solidFill>
                        <a:schemeClr val="tx1"/>
                      </a:solidFill>
                      <a:prstDash val="solid"/>
                      <a:round/>
                      <a:headEnd type="none" w="med" len="med"/>
                      <a:tailEnd type="none" w="med" len="med"/>
                    </a:lnT>
                  </a:tcP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lnT w="12700" cap="flat" cmpd="sng" algn="ctr">
                      <a:solidFill>
                        <a:schemeClr val="tx1"/>
                      </a:solidFill>
                      <a:prstDash val="solid"/>
                      <a:round/>
                      <a:headEnd type="none" w="med" len="med"/>
                      <a:tailEnd type="none" w="med" len="med"/>
                    </a:lnT>
                  </a:tcPr>
                </a:tc>
                <a:tc>
                  <a:txBody>
                    <a:bodyPr/>
                    <a:lstStyle/>
                    <a:p>
                      <a:pPr algn="ctr"/>
                      <a:r>
                        <a:rPr lang="ru-RU" sz="1400" dirty="0">
                          <a:latin typeface="Times New Roman" panose="02020603050405020304" pitchFamily="18" charset="0"/>
                          <a:cs typeface="Times New Roman" panose="02020603050405020304" pitchFamily="18" charset="0"/>
                        </a:rPr>
                        <a:t>1590,50</a:t>
                      </a:r>
                    </a:p>
                  </a:txBody>
                  <a:tcPr anchor="ctr">
                    <a:lnT w="12700" cap="flat" cmpd="sng" algn="ctr">
                      <a:solidFill>
                        <a:schemeClr val="tx1"/>
                      </a:solidFill>
                      <a:prstDash val="solid"/>
                      <a:round/>
                      <a:headEnd type="none" w="med" len="med"/>
                      <a:tailEnd type="none" w="med" len="med"/>
                    </a:lnT>
                  </a:tcPr>
                </a:tc>
                <a:tc>
                  <a:txBody>
                    <a:bodyPr/>
                    <a:lstStyle/>
                    <a:p>
                      <a:pPr algn="ctr"/>
                      <a:r>
                        <a:rPr lang="ru-RU" sz="1400" dirty="0">
                          <a:latin typeface="Times New Roman" panose="02020603050405020304" pitchFamily="18" charset="0"/>
                          <a:cs typeface="Times New Roman" panose="02020603050405020304" pitchFamily="18" charset="0"/>
                        </a:rPr>
                        <a:t>99,9</a:t>
                      </a:r>
                    </a:p>
                  </a:txBody>
                  <a:tcPr anchor="ctr">
                    <a:lnT w="12700" cap="flat" cmpd="sng" algn="ctr">
                      <a:solidFill>
                        <a:schemeClr val="tx1"/>
                      </a:solidFill>
                      <a:prstDash val="solid"/>
                      <a:round/>
                      <a:headEnd type="none" w="med" len="med"/>
                      <a:tailEnd type="none" w="med" len="med"/>
                    </a:lnT>
                  </a:tcPr>
                </a:tc>
                <a:tc>
                  <a:txBody>
                    <a:bodyPr/>
                    <a:lstStyle/>
                    <a:p>
                      <a:pPr algn="ctr"/>
                      <a:r>
                        <a:rPr lang="ru-RU" sz="1400" dirty="0">
                          <a:latin typeface="Times New Roman" panose="02020603050405020304" pitchFamily="18" charset="0"/>
                          <a:cs typeface="Times New Roman" panose="02020603050405020304" pitchFamily="18" charset="0"/>
                        </a:rPr>
                        <a:t>12</a:t>
                      </a:r>
                    </a:p>
                  </a:txBody>
                  <a:tcPr anchor="ctr">
                    <a:lnT w="12700" cap="flat" cmpd="sng" algn="ctr">
                      <a:solidFill>
                        <a:schemeClr val="tx1"/>
                      </a:solidFill>
                      <a:prstDash val="solid"/>
                      <a:round/>
                      <a:headEnd type="none" w="med" len="med"/>
                      <a:tailEnd type="none" w="med" len="med"/>
                    </a:lnT>
                  </a:tcPr>
                </a:tc>
                <a:tc>
                  <a:txBody>
                    <a:bodyPr/>
                    <a:lstStyle/>
                    <a:p>
                      <a:pPr algn="ctr"/>
                      <a:r>
                        <a:rPr lang="ru-RU" sz="1400" dirty="0">
                          <a:latin typeface="Times New Roman" panose="02020603050405020304" pitchFamily="18" charset="0"/>
                          <a:cs typeface="Times New Roman" panose="02020603050405020304" pitchFamily="18" charset="0"/>
                        </a:rPr>
                        <a:t>12</a:t>
                      </a:r>
                    </a:p>
                  </a:txBody>
                  <a:tcPr anchor="ctr">
                    <a:lnT w="12700" cap="flat" cmpd="sng" algn="ctr">
                      <a:solidFill>
                        <a:schemeClr val="tx1"/>
                      </a:solidFill>
                      <a:prstDash val="solid"/>
                      <a:round/>
                      <a:headEnd type="none" w="med" len="med"/>
                      <a:tailEnd type="none" w="med" len="med"/>
                    </a:lnT>
                  </a:tcPr>
                </a:tc>
                <a:tc>
                  <a:txBody>
                    <a:bodyPr/>
                    <a:lstStyle/>
                    <a:p>
                      <a:pPr algn="ctr"/>
                      <a:r>
                        <a:rPr lang="ru-RU" sz="1400" dirty="0">
                          <a:latin typeface="Times New Roman" panose="02020603050405020304" pitchFamily="18" charset="0"/>
                          <a:cs typeface="Times New Roman" panose="02020603050405020304" pitchFamily="18" charset="0"/>
                        </a:rPr>
                        <a:t>100</a:t>
                      </a:r>
                    </a:p>
                  </a:txBody>
                  <a:tcPr anchor="ct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943486988"/>
                  </a:ext>
                </a:extLst>
              </a:tr>
              <a:tr h="782521">
                <a:tc>
                  <a:txBody>
                    <a:bodyPr/>
                    <a:lstStyle/>
                    <a:p>
                      <a:pPr algn="ctr">
                        <a:lnSpc>
                          <a:spcPts val="1400"/>
                        </a:lnSpc>
                      </a:pPr>
                      <a:r>
                        <a:rPr lang="ru-RU" sz="1400" dirty="0">
                          <a:latin typeface="Times New Roman" panose="02020603050405020304" pitchFamily="18" charset="0"/>
                          <a:cs typeface="Times New Roman" panose="02020603050405020304" pitchFamily="18" charset="0"/>
                        </a:rPr>
                        <a:t>Общесистемные меры развития дорожного хозяйства (Минтранс РД)</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202,80</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40,0</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162,80</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195,80</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96,5</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6</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6</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100</a:t>
                      </a:r>
                    </a:p>
                  </a:txBody>
                  <a:tcPr anchor="ctr"/>
                </a:tc>
                <a:extLst>
                  <a:ext uri="{0D108BD9-81ED-4DB2-BD59-A6C34878D82A}">
                    <a16:rowId xmlns:a16="http://schemas.microsoft.com/office/drawing/2014/main" val="174477464"/>
                  </a:ext>
                </a:extLst>
              </a:tr>
              <a:tr h="612000">
                <a:tc>
                  <a:txBody>
                    <a:bodyPr/>
                    <a:lstStyle/>
                    <a:p>
                      <a:pPr algn="ctr">
                        <a:lnSpc>
                          <a:spcPts val="1400"/>
                        </a:lnSpc>
                      </a:pPr>
                      <a:r>
                        <a:rPr lang="ru-RU" sz="1400" dirty="0">
                          <a:latin typeface="Times New Roman" panose="02020603050405020304" pitchFamily="18" charset="0"/>
                          <a:cs typeface="Times New Roman" panose="02020603050405020304" pitchFamily="18" charset="0"/>
                        </a:rPr>
                        <a:t>Безопасность дорожного движения (УГИБДД РД)</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tc>
                <a:extLst>
                  <a:ext uri="{0D108BD9-81ED-4DB2-BD59-A6C34878D82A}">
                    <a16:rowId xmlns:a16="http://schemas.microsoft.com/office/drawing/2014/main" val="503681669"/>
                  </a:ext>
                </a:extLst>
              </a:tr>
            </a:tbl>
          </a:graphicData>
        </a:graphic>
      </p:graphicFrame>
      <p:sp>
        <p:nvSpPr>
          <p:cNvPr id="29" name="TextBox 5">
            <a:extLst>
              <a:ext uri="{FF2B5EF4-FFF2-40B4-BE49-F238E27FC236}">
                <a16:creationId xmlns:a16="http://schemas.microsoft.com/office/drawing/2014/main" id="{220AD121-A948-4265-A817-3DFF31721485}"/>
              </a:ext>
            </a:extLst>
          </p:cNvPr>
          <p:cNvSpPr txBox="1"/>
          <p:nvPr/>
        </p:nvSpPr>
        <p:spPr>
          <a:xfrm>
            <a:off x="5041224" y="5878412"/>
            <a:ext cx="946608" cy="307777"/>
          </a:xfrm>
          <a:prstGeom prst="rect">
            <a:avLst/>
          </a:prstGeom>
          <a:noFill/>
        </p:spPr>
        <p:txBody>
          <a:bodyPr wrap="square" rtlCol="0">
            <a:spAutoFit/>
          </a:bodyPr>
          <a:lstStyle/>
          <a:p>
            <a:r>
              <a:rPr lang="ru-RU" sz="1400" b="1" dirty="0">
                <a:solidFill>
                  <a:schemeClr val="accent4">
                    <a:lumMod val="75000"/>
                  </a:schemeClr>
                </a:solidFill>
                <a:latin typeface="Times New Roman" panose="02020603050405020304" pitchFamily="18" charset="0"/>
                <a:cs typeface="Times New Roman" panose="02020603050405020304" pitchFamily="18" charset="0"/>
              </a:rPr>
              <a:t>100</a:t>
            </a:r>
            <a:r>
              <a:rPr lang="id-ID" sz="1400" b="1" dirty="0">
                <a:solidFill>
                  <a:schemeClr val="accent4">
                    <a:lumMod val="75000"/>
                  </a:schemeClr>
                </a:solidFill>
                <a:latin typeface="Times New Roman" panose="02020603050405020304" pitchFamily="18" charset="0"/>
                <a:cs typeface="Times New Roman" panose="02020603050405020304" pitchFamily="18" charset="0"/>
              </a:rPr>
              <a:t>%</a:t>
            </a:r>
          </a:p>
        </p:txBody>
      </p:sp>
      <p:sp>
        <p:nvSpPr>
          <p:cNvPr id="30" name="TextBox 6">
            <a:extLst>
              <a:ext uri="{FF2B5EF4-FFF2-40B4-BE49-F238E27FC236}">
                <a16:creationId xmlns:a16="http://schemas.microsoft.com/office/drawing/2014/main" id="{31D480B4-EC5F-4E3F-80F4-441EE0D8E544}"/>
              </a:ext>
            </a:extLst>
          </p:cNvPr>
          <p:cNvSpPr txBox="1"/>
          <p:nvPr/>
        </p:nvSpPr>
        <p:spPr>
          <a:xfrm>
            <a:off x="2783515" y="4247989"/>
            <a:ext cx="2702648" cy="1169551"/>
          </a:xfrm>
          <a:prstGeom prst="rect">
            <a:avLst/>
          </a:prstGeom>
          <a:noFill/>
        </p:spPr>
        <p:txBody>
          <a:bodyPr wrap="square" rtlCol="0">
            <a:spAutoFit/>
          </a:bodyPr>
          <a:lstStyle/>
          <a:p>
            <a:r>
              <a:rPr lang="ru-RU" sz="1400" b="1" dirty="0">
                <a:solidFill>
                  <a:schemeClr val="accent1"/>
                </a:solidFill>
                <a:latin typeface="Times New Roman" panose="02020603050405020304" pitchFamily="18" charset="0"/>
                <a:cs typeface="Times New Roman" panose="02020603050405020304" pitchFamily="18" charset="0"/>
              </a:rPr>
              <a:t>Доля протяженности автодорог регионального и меж-муниципального значения, соответствующих нормативам, %</a:t>
            </a:r>
          </a:p>
        </p:txBody>
      </p:sp>
      <p:sp>
        <p:nvSpPr>
          <p:cNvPr id="31" name="TextBox 11">
            <a:extLst>
              <a:ext uri="{FF2B5EF4-FFF2-40B4-BE49-F238E27FC236}">
                <a16:creationId xmlns:a16="http://schemas.microsoft.com/office/drawing/2014/main" id="{266F325E-2789-4ADD-8B67-093E00D8B8F7}"/>
              </a:ext>
            </a:extLst>
          </p:cNvPr>
          <p:cNvSpPr txBox="1"/>
          <p:nvPr/>
        </p:nvSpPr>
        <p:spPr>
          <a:xfrm>
            <a:off x="2863413" y="5502255"/>
            <a:ext cx="2244987" cy="340519"/>
          </a:xfrm>
          <a:prstGeom prst="roundRect">
            <a:avLst/>
          </a:prstGeom>
          <a:solidFill>
            <a:schemeClr val="accent4">
              <a:lumMod val="20000"/>
              <a:lumOff val="80000"/>
            </a:schemeClr>
          </a:solidFill>
        </p:spPr>
        <p:txBody>
          <a:bodyPr wrap="square" rtlCol="0" anchor="t">
            <a:spAutoFit/>
          </a:bodyPr>
          <a:lstStyle/>
          <a:p>
            <a:r>
              <a:rPr lang="ru-RU" sz="1400" dirty="0">
                <a:solidFill>
                  <a:schemeClr val="accent1">
                    <a:lumMod val="50000"/>
                  </a:schemeClr>
                </a:solidFill>
                <a:latin typeface="Times New Roman" panose="02020603050405020304" pitchFamily="18" charset="0"/>
                <a:cs typeface="Times New Roman" panose="02020603050405020304" pitchFamily="18" charset="0"/>
              </a:rPr>
              <a:t>План: </a:t>
            </a:r>
            <a:r>
              <a:rPr lang="en-US" sz="1400" dirty="0">
                <a:solidFill>
                  <a:schemeClr val="accent1">
                    <a:lumMod val="50000"/>
                  </a:schemeClr>
                </a:solidFill>
                <a:latin typeface="Times New Roman" panose="02020603050405020304" pitchFamily="18" charset="0"/>
                <a:cs typeface="Times New Roman" panose="02020603050405020304" pitchFamily="18" charset="0"/>
              </a:rPr>
              <a:t>58,0</a:t>
            </a:r>
            <a:endParaRPr lang="id-ID" sz="1400" dirty="0">
              <a:solidFill>
                <a:schemeClr val="accent1">
                  <a:lumMod val="50000"/>
                </a:schemeClr>
              </a:solidFill>
              <a:latin typeface="Times New Roman" panose="02020603050405020304" pitchFamily="18" charset="0"/>
              <a:cs typeface="Times New Roman" panose="02020603050405020304" pitchFamily="18" charset="0"/>
            </a:endParaRPr>
          </a:p>
        </p:txBody>
      </p:sp>
      <p:sp>
        <p:nvSpPr>
          <p:cNvPr id="32" name="TextBox 12">
            <a:extLst>
              <a:ext uri="{FF2B5EF4-FFF2-40B4-BE49-F238E27FC236}">
                <a16:creationId xmlns:a16="http://schemas.microsoft.com/office/drawing/2014/main" id="{36E37F3D-A4BC-4E25-A5F2-FDAA1604A894}"/>
              </a:ext>
            </a:extLst>
          </p:cNvPr>
          <p:cNvSpPr txBox="1"/>
          <p:nvPr/>
        </p:nvSpPr>
        <p:spPr>
          <a:xfrm>
            <a:off x="2855985" y="5850430"/>
            <a:ext cx="2244987" cy="340519"/>
          </a:xfrm>
          <a:prstGeom prst="roundRect">
            <a:avLst/>
          </a:prstGeom>
          <a:solidFill>
            <a:srgbClr val="DCAA43"/>
          </a:solidFill>
          <a:ln>
            <a:noFill/>
          </a:ln>
        </p:spPr>
        <p:txBody>
          <a:bodyPr wrap="square" rtlCol="0">
            <a:spAutoFit/>
          </a:bodyPr>
          <a:lstStyle/>
          <a:p>
            <a:r>
              <a:rPr lang="ru-RU" sz="1400" b="1" dirty="0">
                <a:solidFill>
                  <a:schemeClr val="bg1"/>
                </a:solidFill>
                <a:latin typeface="Times New Roman" panose="02020603050405020304" pitchFamily="18" charset="0"/>
                <a:cs typeface="Times New Roman" panose="02020603050405020304" pitchFamily="18" charset="0"/>
              </a:rPr>
              <a:t>Факт: </a:t>
            </a:r>
            <a:r>
              <a:rPr lang="en-US" sz="1400" b="1" dirty="0">
                <a:solidFill>
                  <a:schemeClr val="bg1"/>
                </a:solidFill>
                <a:latin typeface="Times New Roman" panose="02020603050405020304" pitchFamily="18" charset="0"/>
                <a:cs typeface="Times New Roman" panose="02020603050405020304" pitchFamily="18" charset="0"/>
              </a:rPr>
              <a:t>5</a:t>
            </a:r>
            <a:r>
              <a:rPr lang="ru-RU" sz="1400" b="1" dirty="0">
                <a:solidFill>
                  <a:schemeClr val="bg1"/>
                </a:solidFill>
                <a:latin typeface="Times New Roman" panose="02020603050405020304" pitchFamily="18" charset="0"/>
                <a:cs typeface="Times New Roman" panose="02020603050405020304" pitchFamily="18" charset="0"/>
              </a:rPr>
              <a:t>8,0</a:t>
            </a:r>
            <a:endParaRPr lang="id-ID" sz="1400" b="1" dirty="0">
              <a:solidFill>
                <a:schemeClr val="bg1"/>
              </a:solidFill>
              <a:latin typeface="Times New Roman" panose="02020603050405020304" pitchFamily="18" charset="0"/>
              <a:cs typeface="Times New Roman" panose="02020603050405020304" pitchFamily="18" charset="0"/>
            </a:endParaRPr>
          </a:p>
        </p:txBody>
      </p:sp>
      <p:sp>
        <p:nvSpPr>
          <p:cNvPr id="37" name="TextBox 9">
            <a:extLst>
              <a:ext uri="{FF2B5EF4-FFF2-40B4-BE49-F238E27FC236}">
                <a16:creationId xmlns:a16="http://schemas.microsoft.com/office/drawing/2014/main" id="{E4D12E8A-508D-419E-BC4A-5722A658BF99}"/>
              </a:ext>
            </a:extLst>
          </p:cNvPr>
          <p:cNvSpPr txBox="1"/>
          <p:nvPr/>
        </p:nvSpPr>
        <p:spPr>
          <a:xfrm>
            <a:off x="5693059" y="4558336"/>
            <a:ext cx="2702648" cy="738664"/>
          </a:xfrm>
          <a:prstGeom prst="rect">
            <a:avLst/>
          </a:prstGeom>
          <a:noFill/>
        </p:spPr>
        <p:txBody>
          <a:bodyPr wrap="square" rtlCol="0">
            <a:spAutoFit/>
          </a:bodyPr>
          <a:lstStyle/>
          <a:p>
            <a:r>
              <a:rPr lang="ru-RU" sz="1400" b="1" dirty="0">
                <a:solidFill>
                  <a:schemeClr val="accent1"/>
                </a:solidFill>
                <a:latin typeface="Times New Roman" panose="02020603050405020304" pitchFamily="18" charset="0"/>
                <a:cs typeface="Times New Roman" panose="02020603050405020304" pitchFamily="18" charset="0"/>
              </a:rPr>
              <a:t>Доля дорожной сети городских агломераций, находящаяся</a:t>
            </a:r>
          </a:p>
          <a:p>
            <a:r>
              <a:rPr lang="ru-RU" sz="1400" b="1" dirty="0">
                <a:solidFill>
                  <a:schemeClr val="accent1"/>
                </a:solidFill>
                <a:latin typeface="Times New Roman" panose="02020603050405020304" pitchFamily="18" charset="0"/>
                <a:cs typeface="Times New Roman" panose="02020603050405020304" pitchFamily="18" charset="0"/>
              </a:rPr>
              <a:t>в нормативном состоянии, %</a:t>
            </a:r>
          </a:p>
        </p:txBody>
      </p:sp>
      <p:sp>
        <p:nvSpPr>
          <p:cNvPr id="21" name="TextBox 5">
            <a:extLst>
              <a:ext uri="{FF2B5EF4-FFF2-40B4-BE49-F238E27FC236}">
                <a16:creationId xmlns:a16="http://schemas.microsoft.com/office/drawing/2014/main" id="{31BEBEAE-1396-400F-92B0-FAED2812DB2B}"/>
              </a:ext>
            </a:extLst>
          </p:cNvPr>
          <p:cNvSpPr txBox="1"/>
          <p:nvPr/>
        </p:nvSpPr>
        <p:spPr>
          <a:xfrm>
            <a:off x="11314442" y="5932480"/>
            <a:ext cx="946608" cy="307777"/>
          </a:xfrm>
          <a:prstGeom prst="rect">
            <a:avLst/>
          </a:prstGeom>
          <a:noFill/>
        </p:spPr>
        <p:txBody>
          <a:bodyPr wrap="square" rtlCol="0">
            <a:spAutoFit/>
          </a:bodyPr>
          <a:lstStyle/>
          <a:p>
            <a:r>
              <a:rPr lang="ru-RU" sz="1400" b="1" dirty="0">
                <a:solidFill>
                  <a:schemeClr val="accent4">
                    <a:lumMod val="75000"/>
                  </a:schemeClr>
                </a:solidFill>
                <a:latin typeface="Times New Roman" panose="02020603050405020304" pitchFamily="18" charset="0"/>
                <a:cs typeface="Times New Roman" panose="02020603050405020304" pitchFamily="18" charset="0"/>
              </a:rPr>
              <a:t>100</a:t>
            </a:r>
            <a:r>
              <a:rPr lang="id-ID" sz="1400" b="1" dirty="0">
                <a:solidFill>
                  <a:schemeClr val="accent4">
                    <a:lumMod val="75000"/>
                  </a:schemeClr>
                </a:solidFill>
                <a:latin typeface="Times New Roman" panose="02020603050405020304" pitchFamily="18" charset="0"/>
                <a:cs typeface="Times New Roman" panose="02020603050405020304" pitchFamily="18" charset="0"/>
              </a:rPr>
              <a:t>%</a:t>
            </a:r>
          </a:p>
        </p:txBody>
      </p:sp>
      <p:sp>
        <p:nvSpPr>
          <p:cNvPr id="22" name="TextBox 11">
            <a:extLst>
              <a:ext uri="{FF2B5EF4-FFF2-40B4-BE49-F238E27FC236}">
                <a16:creationId xmlns:a16="http://schemas.microsoft.com/office/drawing/2014/main" id="{DB01AD44-D28C-4BCD-97AD-5A5F397B05F5}"/>
              </a:ext>
            </a:extLst>
          </p:cNvPr>
          <p:cNvSpPr txBox="1"/>
          <p:nvPr/>
        </p:nvSpPr>
        <p:spPr>
          <a:xfrm>
            <a:off x="9030119" y="5560385"/>
            <a:ext cx="2244987" cy="340519"/>
          </a:xfrm>
          <a:prstGeom prst="roundRect">
            <a:avLst/>
          </a:prstGeom>
          <a:solidFill>
            <a:schemeClr val="accent4">
              <a:lumMod val="20000"/>
              <a:lumOff val="80000"/>
            </a:schemeClr>
          </a:solidFill>
        </p:spPr>
        <p:txBody>
          <a:bodyPr wrap="square" rtlCol="0" anchor="t">
            <a:spAutoFit/>
          </a:bodyPr>
          <a:lstStyle/>
          <a:p>
            <a:r>
              <a:rPr lang="ru-RU" sz="1400" dirty="0">
                <a:solidFill>
                  <a:schemeClr val="accent1">
                    <a:lumMod val="50000"/>
                  </a:schemeClr>
                </a:solidFill>
                <a:latin typeface="Times New Roman" panose="02020603050405020304" pitchFamily="18" charset="0"/>
                <a:cs typeface="Times New Roman" panose="02020603050405020304" pitchFamily="18" charset="0"/>
              </a:rPr>
              <a:t>План: 1</a:t>
            </a:r>
            <a:endParaRPr lang="id-ID" sz="1400" dirty="0">
              <a:solidFill>
                <a:schemeClr val="accent1">
                  <a:lumMod val="50000"/>
                </a:schemeClr>
              </a:solidFill>
              <a:latin typeface="Times New Roman" panose="02020603050405020304" pitchFamily="18" charset="0"/>
              <a:cs typeface="Times New Roman" panose="02020603050405020304" pitchFamily="18" charset="0"/>
            </a:endParaRPr>
          </a:p>
        </p:txBody>
      </p:sp>
      <p:sp>
        <p:nvSpPr>
          <p:cNvPr id="23" name="TextBox 12">
            <a:extLst>
              <a:ext uri="{FF2B5EF4-FFF2-40B4-BE49-F238E27FC236}">
                <a16:creationId xmlns:a16="http://schemas.microsoft.com/office/drawing/2014/main" id="{31EC699A-D047-4132-AA1F-902A66DBD400}"/>
              </a:ext>
            </a:extLst>
          </p:cNvPr>
          <p:cNvSpPr txBox="1"/>
          <p:nvPr/>
        </p:nvSpPr>
        <p:spPr>
          <a:xfrm>
            <a:off x="9030119" y="5900904"/>
            <a:ext cx="2252415" cy="340519"/>
          </a:xfrm>
          <a:prstGeom prst="roundRect">
            <a:avLst/>
          </a:prstGeom>
          <a:solidFill>
            <a:srgbClr val="DCAA43"/>
          </a:solidFill>
          <a:ln>
            <a:noFill/>
          </a:ln>
        </p:spPr>
        <p:txBody>
          <a:bodyPr wrap="square" rtlCol="0">
            <a:spAutoFit/>
          </a:bodyPr>
          <a:lstStyle/>
          <a:p>
            <a:r>
              <a:rPr lang="ru-RU" sz="1400" b="1" dirty="0">
                <a:solidFill>
                  <a:schemeClr val="bg1"/>
                </a:solidFill>
                <a:latin typeface="Times New Roman" panose="02020603050405020304" pitchFamily="18" charset="0"/>
                <a:cs typeface="Times New Roman" panose="02020603050405020304" pitchFamily="18" charset="0"/>
              </a:rPr>
              <a:t>Факт: 1</a:t>
            </a:r>
            <a:endParaRPr lang="id-ID" sz="1400" b="1" dirty="0">
              <a:solidFill>
                <a:schemeClr val="bg1"/>
              </a:solidFill>
              <a:latin typeface="Times New Roman" panose="02020603050405020304" pitchFamily="18" charset="0"/>
              <a:cs typeface="Times New Roman" panose="02020603050405020304" pitchFamily="18" charset="0"/>
            </a:endParaRPr>
          </a:p>
        </p:txBody>
      </p:sp>
      <p:sp>
        <p:nvSpPr>
          <p:cNvPr id="24" name="TextBox 6">
            <a:extLst>
              <a:ext uri="{FF2B5EF4-FFF2-40B4-BE49-F238E27FC236}">
                <a16:creationId xmlns:a16="http://schemas.microsoft.com/office/drawing/2014/main" id="{6BA30392-EA94-445F-ACA8-10EF050D099B}"/>
              </a:ext>
            </a:extLst>
          </p:cNvPr>
          <p:cNvSpPr txBox="1"/>
          <p:nvPr/>
        </p:nvSpPr>
        <p:spPr>
          <a:xfrm>
            <a:off x="9030119" y="4262287"/>
            <a:ext cx="3048174" cy="1169551"/>
          </a:xfrm>
          <a:prstGeom prst="rect">
            <a:avLst/>
          </a:prstGeom>
          <a:noFill/>
        </p:spPr>
        <p:txBody>
          <a:bodyPr wrap="square" rtlCol="0">
            <a:spAutoFit/>
          </a:bodyPr>
          <a:lstStyle/>
          <a:p>
            <a:r>
              <a:rPr lang="ru-RU" sz="1400" b="1" dirty="0">
                <a:solidFill>
                  <a:schemeClr val="accent1"/>
                </a:solidFill>
                <a:latin typeface="Times New Roman" panose="02020603050405020304" pitchFamily="18" charset="0"/>
                <a:cs typeface="Times New Roman" panose="02020603050405020304" pitchFamily="18" charset="0"/>
              </a:rPr>
              <a:t>Размещение пунктов весогабаритного контроля на дорогах регионального или межмуниципального, местного значения, штук</a:t>
            </a:r>
          </a:p>
        </p:txBody>
      </p:sp>
      <p:sp>
        <p:nvSpPr>
          <p:cNvPr id="25" name="TextBox 8">
            <a:extLst>
              <a:ext uri="{FF2B5EF4-FFF2-40B4-BE49-F238E27FC236}">
                <a16:creationId xmlns:a16="http://schemas.microsoft.com/office/drawing/2014/main" id="{58F98636-E25F-42F9-B86D-5106FF3AEFB2}"/>
              </a:ext>
            </a:extLst>
          </p:cNvPr>
          <p:cNvSpPr txBox="1"/>
          <p:nvPr/>
        </p:nvSpPr>
        <p:spPr>
          <a:xfrm>
            <a:off x="7986563" y="5904007"/>
            <a:ext cx="895920" cy="307777"/>
          </a:xfrm>
          <a:prstGeom prst="rect">
            <a:avLst/>
          </a:prstGeom>
          <a:noFill/>
        </p:spPr>
        <p:txBody>
          <a:bodyPr wrap="square" rtlCol="0">
            <a:spAutoFit/>
          </a:bodyPr>
          <a:lstStyle/>
          <a:p>
            <a:r>
              <a:rPr lang="ru-RU" sz="1400" b="1" dirty="0">
                <a:solidFill>
                  <a:schemeClr val="accent4">
                    <a:lumMod val="75000"/>
                  </a:schemeClr>
                </a:solidFill>
                <a:latin typeface="Times New Roman" panose="02020603050405020304" pitchFamily="18" charset="0"/>
                <a:cs typeface="Times New Roman" panose="02020603050405020304" pitchFamily="18" charset="0"/>
              </a:rPr>
              <a:t>100</a:t>
            </a:r>
            <a:r>
              <a:rPr lang="en-US" sz="1400" b="1" dirty="0">
                <a:solidFill>
                  <a:schemeClr val="accent4">
                    <a:lumMod val="75000"/>
                  </a:schemeClr>
                </a:solidFill>
                <a:latin typeface="Times New Roman" panose="02020603050405020304" pitchFamily="18" charset="0"/>
                <a:cs typeface="Times New Roman" panose="02020603050405020304" pitchFamily="18" charset="0"/>
              </a:rPr>
              <a:t>%</a:t>
            </a:r>
            <a:endParaRPr lang="zh-CN" altLang="en-US" sz="1400" dirty="0"/>
          </a:p>
        </p:txBody>
      </p:sp>
      <p:sp>
        <p:nvSpPr>
          <p:cNvPr id="26" name="TextBox 13">
            <a:extLst>
              <a:ext uri="{FF2B5EF4-FFF2-40B4-BE49-F238E27FC236}">
                <a16:creationId xmlns:a16="http://schemas.microsoft.com/office/drawing/2014/main" id="{E581F4EC-3BE0-4439-9174-46FD9B7C7984}"/>
              </a:ext>
            </a:extLst>
          </p:cNvPr>
          <p:cNvSpPr txBox="1"/>
          <p:nvPr/>
        </p:nvSpPr>
        <p:spPr>
          <a:xfrm>
            <a:off x="5761337" y="5517116"/>
            <a:ext cx="2157062" cy="340519"/>
          </a:xfrm>
          <a:prstGeom prst="roundRect">
            <a:avLst/>
          </a:prstGeom>
          <a:solidFill>
            <a:schemeClr val="accent4">
              <a:lumMod val="20000"/>
              <a:lumOff val="80000"/>
            </a:schemeClr>
          </a:solidFill>
        </p:spPr>
        <p:txBody>
          <a:bodyPr wrap="square" rtlCol="0">
            <a:spAutoFit/>
          </a:bodyPr>
          <a:lstStyle/>
          <a:p>
            <a:r>
              <a:rPr lang="ru-RU" sz="1400" dirty="0">
                <a:solidFill>
                  <a:schemeClr val="accent1">
                    <a:lumMod val="50000"/>
                  </a:schemeClr>
                </a:solidFill>
                <a:latin typeface="Times New Roman" panose="02020603050405020304" pitchFamily="18" charset="0"/>
                <a:cs typeface="Times New Roman" panose="02020603050405020304" pitchFamily="18" charset="0"/>
              </a:rPr>
              <a:t>План: 75</a:t>
            </a:r>
            <a:endParaRPr lang="id-ID" sz="1400" dirty="0">
              <a:solidFill>
                <a:schemeClr val="accent1">
                  <a:lumMod val="50000"/>
                </a:schemeClr>
              </a:solidFill>
              <a:latin typeface="Times New Roman" panose="02020603050405020304" pitchFamily="18" charset="0"/>
              <a:cs typeface="Times New Roman" panose="02020603050405020304" pitchFamily="18" charset="0"/>
            </a:endParaRPr>
          </a:p>
        </p:txBody>
      </p:sp>
      <p:sp>
        <p:nvSpPr>
          <p:cNvPr id="27" name="TextBox 14">
            <a:extLst>
              <a:ext uri="{FF2B5EF4-FFF2-40B4-BE49-F238E27FC236}">
                <a16:creationId xmlns:a16="http://schemas.microsoft.com/office/drawing/2014/main" id="{3E7B5FB0-6A60-492D-8A71-12C17E6ECBF2}"/>
              </a:ext>
            </a:extLst>
          </p:cNvPr>
          <p:cNvSpPr txBox="1"/>
          <p:nvPr/>
        </p:nvSpPr>
        <p:spPr>
          <a:xfrm>
            <a:off x="5761338" y="5857635"/>
            <a:ext cx="2164489" cy="340519"/>
          </a:xfrm>
          <a:prstGeom prst="roundRect">
            <a:avLst/>
          </a:prstGeom>
          <a:solidFill>
            <a:srgbClr val="DCAA43"/>
          </a:solidFill>
          <a:ln>
            <a:noFill/>
          </a:ln>
        </p:spPr>
        <p:txBody>
          <a:bodyPr wrap="square" rtlCol="0">
            <a:spAutoFit/>
          </a:bodyPr>
          <a:lstStyle/>
          <a:p>
            <a:r>
              <a:rPr lang="ru-RU" sz="1400" b="1" dirty="0">
                <a:solidFill>
                  <a:schemeClr val="bg1"/>
                </a:solidFill>
                <a:latin typeface="Times New Roman" panose="02020603050405020304" pitchFamily="18" charset="0"/>
                <a:cs typeface="Times New Roman" panose="02020603050405020304" pitchFamily="18" charset="0"/>
              </a:rPr>
              <a:t>Факт: 75 </a:t>
            </a:r>
            <a:endParaRPr lang="id-ID" sz="1400" b="1" dirty="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7932189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66" name="Rectangle 2"/>
          <p:cNvSpPr/>
          <p:nvPr/>
        </p:nvSpPr>
        <p:spPr>
          <a:xfrm>
            <a:off x="0" y="178939"/>
            <a:ext cx="12192000" cy="263612"/>
          </a:xfrm>
          <a:prstGeom prst="rect">
            <a:avLst/>
          </a:prstGeom>
          <a:gradFill flip="none" rotWithShape="1">
            <a:gsLst>
              <a:gs pos="0">
                <a:srgbClr val="DCAA43"/>
              </a:gs>
              <a:gs pos="91000">
                <a:schemeClr val="accent1">
                  <a:lumMod val="60000"/>
                  <a:lumOff val="40000"/>
                  <a:alpha val="41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pPr>
            <a:endParaRPr lang="en-US" dirty="0"/>
          </a:p>
        </p:txBody>
      </p:sp>
      <p:pic>
        <p:nvPicPr>
          <p:cNvPr id="2097158" name="Picture 4" descr="https://xn--80aafjcthgy6bd.xn--p1ai/templates/mun46/images/gerb.png"/>
          <p:cNvPicPr>
            <a:picLocks noChangeAspect="1" noChangeArrowheads="1"/>
          </p:cNvPicPr>
          <p:nvPr/>
        </p:nvPicPr>
        <p:blipFill>
          <a:blip r:embed="rId2" cstate="print"/>
          <a:srcRect/>
          <a:stretch>
            <a:fillRect/>
          </a:stretch>
        </p:blipFill>
        <p:spPr bwMode="auto">
          <a:xfrm>
            <a:off x="11350831" y="40745"/>
            <a:ext cx="518834" cy="540000"/>
          </a:xfrm>
          <a:prstGeom prst="rect">
            <a:avLst/>
          </a:prstGeom>
          <a:noFill/>
        </p:spPr>
      </p:pic>
      <p:sp>
        <p:nvSpPr>
          <p:cNvPr id="1048684" name="Прямоугольник 27"/>
          <p:cNvSpPr/>
          <p:nvPr/>
        </p:nvSpPr>
        <p:spPr>
          <a:xfrm>
            <a:off x="2767960" y="112625"/>
            <a:ext cx="6596380" cy="396240"/>
          </a:xfrm>
          <a:prstGeom prst="rect">
            <a:avLst/>
          </a:prstGeom>
        </p:spPr>
        <p:txBody>
          <a:bodyPr wrap="none">
            <a:spAutoFit/>
          </a:bodyPr>
          <a:lstStyle/>
          <a:p>
            <a:r>
              <a:rPr lang="ru-RU" sz="2000" b="1" dirty="0">
                <a:latin typeface="Times New Roman" panose="02020603050405020304" pitchFamily="18" charset="0"/>
                <a:cs typeface="Times New Roman" panose="02020603050405020304" pitchFamily="18" charset="0"/>
              </a:rPr>
              <a:t>Безопасные и качественные автомобильные дороги</a:t>
            </a:r>
            <a:endParaRPr lang="ru-RU" sz="2000" dirty="0"/>
          </a:p>
        </p:txBody>
      </p:sp>
      <p:cxnSp>
        <p:nvCxnSpPr>
          <p:cNvPr id="25" name="Прямая соединительная линия 92">
            <a:extLst>
              <a:ext uri="{FF2B5EF4-FFF2-40B4-BE49-F238E27FC236}">
                <a16:creationId xmlns:a16="http://schemas.microsoft.com/office/drawing/2014/main" id="{335D1994-C906-4C21-9649-40787AA0F604}"/>
              </a:ext>
            </a:extLst>
          </p:cNvPr>
          <p:cNvCxnSpPr>
            <a:cxnSpLocks/>
          </p:cNvCxnSpPr>
          <p:nvPr/>
        </p:nvCxnSpPr>
        <p:spPr>
          <a:xfrm>
            <a:off x="2405277" y="697100"/>
            <a:ext cx="0" cy="2880000"/>
          </a:xfrm>
          <a:prstGeom prst="line">
            <a:avLst/>
          </a:prstGeom>
          <a:ln>
            <a:solidFill>
              <a:srgbClr val="247B06"/>
            </a:solidFill>
          </a:ln>
        </p:spPr>
        <p:style>
          <a:lnRef idx="3">
            <a:schemeClr val="accent2"/>
          </a:lnRef>
          <a:fillRef idx="0">
            <a:schemeClr val="accent2"/>
          </a:fillRef>
          <a:effectRef idx="2">
            <a:schemeClr val="accent2"/>
          </a:effectRef>
          <a:fontRef idx="minor">
            <a:schemeClr val="tx1"/>
          </a:fontRef>
        </p:style>
      </p:cxnSp>
      <p:graphicFrame>
        <p:nvGraphicFramePr>
          <p:cNvPr id="3" name="Таблица 3">
            <a:extLst>
              <a:ext uri="{FF2B5EF4-FFF2-40B4-BE49-F238E27FC236}">
                <a16:creationId xmlns:a16="http://schemas.microsoft.com/office/drawing/2014/main" id="{95AA3666-C8EA-4921-81AA-2F8DAB8E43BE}"/>
              </a:ext>
            </a:extLst>
          </p:cNvPr>
          <p:cNvGraphicFramePr>
            <a:graphicFrameLocks noGrp="1"/>
          </p:cNvGraphicFramePr>
          <p:nvPr>
            <p:extLst>
              <p:ext uri="{D42A27DB-BD31-4B8C-83A1-F6EECF244321}">
                <p14:modId xmlns:p14="http://schemas.microsoft.com/office/powerpoint/2010/main" val="651013388"/>
              </p:ext>
            </p:extLst>
          </p:nvPr>
        </p:nvGraphicFramePr>
        <p:xfrm>
          <a:off x="188539" y="625396"/>
          <a:ext cx="11755223" cy="5389880"/>
        </p:xfrm>
        <a:graphic>
          <a:graphicData uri="http://schemas.openxmlformats.org/drawingml/2006/table">
            <a:tbl>
              <a:tblPr firstRow="1" bandRow="1">
                <a:tableStyleId>{5C22544A-7EE6-4342-B048-85BDC9FD1C3A}</a:tableStyleId>
              </a:tblPr>
              <a:tblGrid>
                <a:gridCol w="1674797">
                  <a:extLst>
                    <a:ext uri="{9D8B030D-6E8A-4147-A177-3AD203B41FA5}">
                      <a16:colId xmlns:a16="http://schemas.microsoft.com/office/drawing/2014/main" val="872544408"/>
                    </a:ext>
                  </a:extLst>
                </a:gridCol>
                <a:gridCol w="2463567">
                  <a:extLst>
                    <a:ext uri="{9D8B030D-6E8A-4147-A177-3AD203B41FA5}">
                      <a16:colId xmlns:a16="http://schemas.microsoft.com/office/drawing/2014/main" val="2935036756"/>
                    </a:ext>
                  </a:extLst>
                </a:gridCol>
                <a:gridCol w="7616859">
                  <a:extLst>
                    <a:ext uri="{9D8B030D-6E8A-4147-A177-3AD203B41FA5}">
                      <a16:colId xmlns:a16="http://schemas.microsoft.com/office/drawing/2014/main" val="4034457935"/>
                    </a:ext>
                  </a:extLst>
                </a:gridCol>
              </a:tblGrid>
              <a:tr h="370840">
                <a:tc>
                  <a:txBody>
                    <a:bodyPr/>
                    <a:lstStyle/>
                    <a:p>
                      <a:pPr algn="ctr"/>
                      <a:r>
                        <a:rPr lang="ru-RU" sz="1600" dirty="0">
                          <a:latin typeface="Times New Roman" panose="02020603050405020304" pitchFamily="18" charset="0"/>
                          <a:cs typeface="Times New Roman" panose="02020603050405020304" pitchFamily="18" charset="0"/>
                        </a:rPr>
                        <a:t>Региональный</a:t>
                      </a:r>
                    </a:p>
                    <a:p>
                      <a:pPr algn="ctr"/>
                      <a:r>
                        <a:rPr lang="ru-RU" sz="1600" dirty="0">
                          <a:latin typeface="Times New Roman" panose="02020603050405020304" pitchFamily="18" charset="0"/>
                          <a:cs typeface="Times New Roman" panose="02020603050405020304" pitchFamily="18" charset="0"/>
                        </a:rPr>
                        <a:t> проект</a:t>
                      </a:r>
                    </a:p>
                  </a:txBody>
                  <a:tcPr anchor="ctr"/>
                </a:tc>
                <a:tc>
                  <a:txBody>
                    <a:bodyPr/>
                    <a:lstStyle/>
                    <a:p>
                      <a:pPr algn="ctr"/>
                      <a:r>
                        <a:rPr lang="ru-RU" sz="1600" dirty="0">
                          <a:latin typeface="Times New Roman" panose="02020603050405020304" pitchFamily="18" charset="0"/>
                          <a:cs typeface="Times New Roman" panose="02020603050405020304" pitchFamily="18" charset="0"/>
                        </a:rPr>
                        <a:t>Реализуется на территории МО</a:t>
                      </a:r>
                    </a:p>
                  </a:txBody>
                  <a:tcPr anchor="ctr"/>
                </a:tc>
                <a:tc>
                  <a:txBody>
                    <a:bodyPr/>
                    <a:lstStyle/>
                    <a:p>
                      <a:pPr algn="ctr"/>
                      <a:r>
                        <a:rPr lang="ru-RU" sz="1600" dirty="0">
                          <a:latin typeface="Times New Roman" panose="02020603050405020304" pitchFamily="18" charset="0"/>
                          <a:cs typeface="Times New Roman" panose="02020603050405020304" pitchFamily="18" charset="0"/>
                        </a:rPr>
                        <a:t>Мероприятия проекта</a:t>
                      </a:r>
                    </a:p>
                  </a:txBody>
                  <a:tcPr anchor="ctr"/>
                </a:tc>
                <a:extLst>
                  <a:ext uri="{0D108BD9-81ED-4DB2-BD59-A6C34878D82A}">
                    <a16:rowId xmlns:a16="http://schemas.microsoft.com/office/drawing/2014/main" val="1207244134"/>
                  </a:ext>
                </a:extLst>
              </a:tr>
              <a:tr h="370840">
                <a:tc rowSpan="6">
                  <a:txBody>
                    <a:bodyPr/>
                    <a:lstStyle/>
                    <a:p>
                      <a:pPr algn="ctr"/>
                      <a:r>
                        <a:rPr lang="ru-RU" sz="1600" dirty="0">
                          <a:latin typeface="Times New Roman" panose="02020603050405020304" pitchFamily="18" charset="0"/>
                          <a:cs typeface="Times New Roman" panose="02020603050405020304" pitchFamily="18" charset="0"/>
                        </a:rPr>
                        <a:t>Дорожная сеть</a:t>
                      </a:r>
                    </a:p>
                  </a:txBody>
                  <a:tcPr anchor="ctr"/>
                </a:tc>
                <a:tc rowSpan="3">
                  <a:txBody>
                    <a:bodyPr/>
                    <a:lstStyle/>
                    <a:p>
                      <a:pPr algn="ctr"/>
                      <a:r>
                        <a:rPr lang="ru-RU" sz="1600" dirty="0">
                          <a:latin typeface="Times New Roman" panose="02020603050405020304" pitchFamily="18" charset="0"/>
                          <a:cs typeface="Times New Roman" panose="02020603050405020304" pitchFamily="18" charset="0"/>
                        </a:rPr>
                        <a:t>г. Махачкала</a:t>
                      </a:r>
                    </a:p>
                  </a:txBody>
                  <a:tcPr anchor="ctr"/>
                </a:tc>
                <a:tc>
                  <a:txBody>
                    <a:bodyPr/>
                    <a:lstStyle/>
                    <a:p>
                      <a:pPr algn="just"/>
                      <a:r>
                        <a:rPr lang="ru-RU" sz="1600" dirty="0">
                          <a:latin typeface="Times New Roman" panose="02020603050405020304" pitchFamily="18" charset="0"/>
                          <a:cs typeface="Times New Roman" panose="02020603050405020304" pitchFamily="18" charset="0"/>
                        </a:rPr>
                        <a:t>Ремонт 85 городских улиц - готовность – 100 %. </a:t>
                      </a:r>
                    </a:p>
                  </a:txBody>
                  <a:tcPr anchor="ctr"/>
                </a:tc>
                <a:extLst>
                  <a:ext uri="{0D108BD9-81ED-4DB2-BD59-A6C34878D82A}">
                    <a16:rowId xmlns:a16="http://schemas.microsoft.com/office/drawing/2014/main" val="3627042994"/>
                  </a:ext>
                </a:extLst>
              </a:tr>
              <a:tr h="370840">
                <a:tc vMerge="1">
                  <a:txBody>
                    <a:bodyPr/>
                    <a:lstStyle/>
                    <a:p>
                      <a:endParaRPr lang="ru-RU" dirty="0"/>
                    </a:p>
                  </a:txBody>
                  <a:tcPr/>
                </a:tc>
                <a:tc vMerge="1">
                  <a:txBody>
                    <a:bodyPr/>
                    <a:lstStyle/>
                    <a:p>
                      <a:endParaRPr lang="ru-RU" dirty="0"/>
                    </a:p>
                  </a:txBody>
                  <a:tcPr/>
                </a:tc>
                <a:tc>
                  <a:txBody>
                    <a:bodyPr/>
                    <a:lstStyle/>
                    <a:p>
                      <a:pPr algn="just"/>
                      <a:r>
                        <a:rPr lang="ru-RU" sz="1600" dirty="0">
                          <a:latin typeface="Times New Roman" panose="02020603050405020304" pitchFamily="18" charset="0"/>
                          <a:cs typeface="Times New Roman" panose="02020603050405020304" pitchFamily="18" charset="0"/>
                        </a:rPr>
                        <a:t>Организация дорожного движения на 66 улицах – готовность – 100 %. </a:t>
                      </a:r>
                    </a:p>
                  </a:txBody>
                  <a:tcPr anchor="ctr"/>
                </a:tc>
                <a:extLst>
                  <a:ext uri="{0D108BD9-81ED-4DB2-BD59-A6C34878D82A}">
                    <a16:rowId xmlns:a16="http://schemas.microsoft.com/office/drawing/2014/main" val="3814649717"/>
                  </a:ext>
                </a:extLst>
              </a:tr>
              <a:tr h="370840">
                <a:tc vMerge="1">
                  <a:txBody>
                    <a:bodyPr/>
                    <a:lstStyle/>
                    <a:p>
                      <a:endParaRPr lang="ru-RU"/>
                    </a:p>
                  </a:txBody>
                  <a:tcPr/>
                </a:tc>
                <a:tc vMerge="1">
                  <a:txBody>
                    <a:bodyPr/>
                    <a:lstStyle/>
                    <a:p>
                      <a:pPr algn="ctr"/>
                      <a:endParaRPr lang="ru-RU" dirty="0"/>
                    </a:p>
                  </a:txBody>
                  <a:tcPr anchor="ctr"/>
                </a:tc>
                <a:tc>
                  <a:txBody>
                    <a:bodyPr/>
                    <a:lstStyle/>
                    <a:p>
                      <a:pPr algn="just"/>
                      <a:r>
                        <a:rPr lang="ru-RU" sz="1600" dirty="0">
                          <a:latin typeface="Times New Roman" panose="02020603050405020304" pitchFamily="18" charset="0"/>
                          <a:cs typeface="Times New Roman" panose="02020603050405020304" pitchFamily="18" charset="0"/>
                        </a:rPr>
                        <a:t>Ремонт а/д ФАД «Кавказ» - Шамхал – Красноармейское </a:t>
                      </a:r>
                      <a:r>
                        <a:rPr lang="ru-RU" sz="1600" kern="1200" dirty="0">
                          <a:solidFill>
                            <a:schemeClr val="dk1"/>
                          </a:solidFill>
                          <a:effectLst/>
                          <a:latin typeface="Times New Roman" panose="02020603050405020304" pitchFamily="18" charset="0"/>
                          <a:ea typeface="+mn-ea"/>
                          <a:cs typeface="Times New Roman" panose="02020603050405020304" pitchFamily="18" charset="0"/>
                        </a:rPr>
                        <a:t>- готовность 100 %</a:t>
                      </a:r>
                      <a:endParaRPr lang="ru-RU" sz="1600"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554922229"/>
                  </a:ext>
                </a:extLst>
              </a:tr>
              <a:tr h="370840">
                <a:tc vMerge="1">
                  <a:txBody>
                    <a:bodyPr/>
                    <a:lstStyle/>
                    <a:p>
                      <a:endParaRPr lang="ru-RU"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u-RU" sz="1600" dirty="0">
                          <a:latin typeface="Times New Roman" panose="02020603050405020304" pitchFamily="18" charset="0"/>
                          <a:cs typeface="Times New Roman" panose="02020603050405020304" pitchFamily="18" charset="0"/>
                        </a:rPr>
                        <a:t>Агульский р-н и Сулейман-</a:t>
                      </a:r>
                      <a:r>
                        <a:rPr lang="ru-RU" sz="1600" dirty="0" err="1">
                          <a:latin typeface="Times New Roman" panose="02020603050405020304" pitchFamily="18" charset="0"/>
                          <a:cs typeface="Times New Roman" panose="02020603050405020304" pitchFamily="18" charset="0"/>
                        </a:rPr>
                        <a:t>Стальский</a:t>
                      </a:r>
                      <a:r>
                        <a:rPr lang="ru-RU" sz="1600" dirty="0">
                          <a:latin typeface="Times New Roman" panose="02020603050405020304" pitchFamily="18" charset="0"/>
                          <a:cs typeface="Times New Roman" panose="02020603050405020304" pitchFamily="18" charset="0"/>
                        </a:rPr>
                        <a:t> р-н</a:t>
                      </a:r>
                    </a:p>
                  </a:txBody>
                  <a:tcPr anchor="ctr"/>
                </a:tc>
                <a:tc>
                  <a:txBody>
                    <a:bodyPr/>
                    <a:lstStyle/>
                    <a:p>
                      <a:pPr algn="just"/>
                      <a:r>
                        <a:rPr lang="ru-RU" sz="1600" dirty="0">
                          <a:latin typeface="Times New Roman" panose="02020603050405020304" pitchFamily="18" charset="0"/>
                          <a:cs typeface="Times New Roman" panose="02020603050405020304" pitchFamily="18" charset="0"/>
                        </a:rPr>
                        <a:t>Ремонт участка а/д «</a:t>
                      </a:r>
                      <a:r>
                        <a:rPr lang="ru-RU" sz="1600" dirty="0" err="1">
                          <a:latin typeface="Times New Roman" panose="02020603050405020304" pitchFamily="18" charset="0"/>
                          <a:cs typeface="Times New Roman" panose="02020603050405020304" pitchFamily="18" charset="0"/>
                        </a:rPr>
                        <a:t>Мамраш-Ташкапур</a:t>
                      </a:r>
                      <a:r>
                        <a:rPr lang="ru-RU" sz="1600" dirty="0">
                          <a:latin typeface="Times New Roman" panose="02020603050405020304" pitchFamily="18" charset="0"/>
                          <a:cs typeface="Times New Roman" panose="02020603050405020304" pitchFamily="18" charset="0"/>
                        </a:rPr>
                        <a:t>» - готовность 100%</a:t>
                      </a:r>
                    </a:p>
                  </a:txBody>
                  <a:tcPr anchor="ctr"/>
                </a:tc>
                <a:extLst>
                  <a:ext uri="{0D108BD9-81ED-4DB2-BD59-A6C34878D82A}">
                    <a16:rowId xmlns:a16="http://schemas.microsoft.com/office/drawing/2014/main" val="2222223016"/>
                  </a:ext>
                </a:extLst>
              </a:tr>
              <a:tr h="370840">
                <a:tc vMerge="1">
                  <a:txBody>
                    <a:bodyPr/>
                    <a:lstStyle/>
                    <a:p>
                      <a:endParaRPr lang="ru-RU" dirty="0"/>
                    </a:p>
                  </a:txBody>
                  <a:tcPr/>
                </a:tc>
                <a:tc>
                  <a:txBody>
                    <a:bodyPr/>
                    <a:lstStyle/>
                    <a:p>
                      <a:pPr algn="ctr"/>
                      <a:r>
                        <a:rPr lang="ru-RU" sz="1600" dirty="0" err="1">
                          <a:latin typeface="Times New Roman" panose="02020603050405020304" pitchFamily="18" charset="0"/>
                          <a:cs typeface="Times New Roman" panose="02020603050405020304" pitchFamily="18" charset="0"/>
                        </a:rPr>
                        <a:t>Карабудахкентский</a:t>
                      </a:r>
                      <a:r>
                        <a:rPr lang="ru-RU" sz="1600" dirty="0">
                          <a:latin typeface="Times New Roman" panose="02020603050405020304" pitchFamily="18" charset="0"/>
                          <a:cs typeface="Times New Roman" panose="02020603050405020304" pitchFamily="18" charset="0"/>
                        </a:rPr>
                        <a:t> р-н</a:t>
                      </a:r>
                    </a:p>
                  </a:txBody>
                  <a:tcPr anchor="ctr"/>
                </a:tc>
                <a:tc>
                  <a:txBody>
                    <a:bodyPr/>
                    <a:lstStyle/>
                    <a:p>
                      <a:pPr algn="just"/>
                      <a:r>
                        <a:rPr lang="ru-RU" sz="1600" dirty="0">
                          <a:latin typeface="Times New Roman" panose="02020603050405020304" pitchFamily="18" charset="0"/>
                          <a:cs typeface="Times New Roman" panose="02020603050405020304" pitchFamily="18" charset="0"/>
                        </a:rPr>
                        <a:t>Реконструкция а/д </a:t>
                      </a:r>
                      <a:r>
                        <a:rPr lang="ru-RU" sz="1600" kern="1200" dirty="0">
                          <a:solidFill>
                            <a:schemeClr val="dk1"/>
                          </a:solidFill>
                          <a:effectLst/>
                          <a:latin typeface="Times New Roman" panose="02020603050405020304" pitchFamily="18" charset="0"/>
                          <a:ea typeface="+mn-ea"/>
                          <a:cs typeface="Times New Roman" panose="02020603050405020304" pitchFamily="18" charset="0"/>
                        </a:rPr>
                        <a:t>«</a:t>
                      </a:r>
                      <a:r>
                        <a:rPr lang="ru-RU" sz="1600" kern="1200" dirty="0" err="1">
                          <a:solidFill>
                            <a:schemeClr val="dk1"/>
                          </a:solidFill>
                          <a:effectLst/>
                          <a:latin typeface="Times New Roman" panose="02020603050405020304" pitchFamily="18" charset="0"/>
                          <a:ea typeface="+mn-ea"/>
                          <a:cs typeface="Times New Roman" panose="02020603050405020304" pitchFamily="18" charset="0"/>
                        </a:rPr>
                        <a:t>Манас</a:t>
                      </a:r>
                      <a:r>
                        <a:rPr lang="ru-RU" sz="1600" kern="1200" dirty="0">
                          <a:solidFill>
                            <a:schemeClr val="dk1"/>
                          </a:solidFill>
                          <a:effectLst/>
                          <a:latin typeface="Times New Roman" panose="02020603050405020304" pitchFamily="18" charset="0"/>
                          <a:ea typeface="+mn-ea"/>
                          <a:cs typeface="Times New Roman" panose="02020603050405020304" pitchFamily="18" charset="0"/>
                        </a:rPr>
                        <a:t> – </a:t>
                      </a:r>
                      <a:r>
                        <a:rPr lang="ru-RU" sz="1600" kern="1200" dirty="0" err="1">
                          <a:solidFill>
                            <a:schemeClr val="dk1"/>
                          </a:solidFill>
                          <a:effectLst/>
                          <a:latin typeface="Times New Roman" panose="02020603050405020304" pitchFamily="18" charset="0"/>
                          <a:ea typeface="+mn-ea"/>
                          <a:cs typeface="Times New Roman" panose="02020603050405020304" pitchFamily="18" charset="0"/>
                        </a:rPr>
                        <a:t>Зеленоморск</a:t>
                      </a:r>
                      <a:r>
                        <a:rPr lang="ru-RU" sz="1600" kern="1200" dirty="0">
                          <a:solidFill>
                            <a:schemeClr val="dk1"/>
                          </a:solidFill>
                          <a:effectLst/>
                          <a:latin typeface="Times New Roman" panose="02020603050405020304" pitchFamily="18" charset="0"/>
                          <a:ea typeface="+mn-ea"/>
                          <a:cs typeface="Times New Roman" panose="02020603050405020304" pitchFamily="18" charset="0"/>
                        </a:rPr>
                        <a:t> – Аэропорт» - готовность 100 %</a:t>
                      </a:r>
                      <a:endParaRPr lang="ru-RU" sz="1600"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281220955"/>
                  </a:ext>
                </a:extLst>
              </a:tr>
              <a:tr h="370840">
                <a:tc vMerge="1">
                  <a:txBody>
                    <a:bodyPr/>
                    <a:lstStyle/>
                    <a:p>
                      <a:endParaRPr lang="ru-RU" dirty="0"/>
                    </a:p>
                  </a:txBody>
                  <a:tcPr/>
                </a:tc>
                <a:tc>
                  <a:txBody>
                    <a:bodyPr/>
                    <a:lstStyle/>
                    <a:p>
                      <a:pPr algn="ctr"/>
                      <a:r>
                        <a:rPr lang="ru-RU" sz="1600" dirty="0">
                          <a:latin typeface="Times New Roman" panose="02020603050405020304" pitchFamily="18" charset="0"/>
                          <a:cs typeface="Times New Roman" panose="02020603050405020304" pitchFamily="18" charset="0"/>
                        </a:rPr>
                        <a:t>Буйнакский р-н</a:t>
                      </a:r>
                    </a:p>
                  </a:txBody>
                  <a:tcPr anchor="ctr"/>
                </a:tc>
                <a:tc>
                  <a:txBody>
                    <a:bodyPr/>
                    <a:lstStyle/>
                    <a:p>
                      <a:pPr algn="just"/>
                      <a:r>
                        <a:rPr lang="ru-RU" sz="1600" dirty="0">
                          <a:latin typeface="Times New Roman" panose="02020603050405020304" pitchFamily="18" charset="0"/>
                          <a:cs typeface="Times New Roman" panose="02020603050405020304" pitchFamily="18" charset="0"/>
                        </a:rPr>
                        <a:t>Реконструкция </a:t>
                      </a:r>
                      <a:r>
                        <a:rPr lang="ru-RU" sz="1600" kern="1200" dirty="0">
                          <a:solidFill>
                            <a:schemeClr val="dk1"/>
                          </a:solidFill>
                          <a:effectLst/>
                          <a:latin typeface="Times New Roman" panose="02020603050405020304" pitchFamily="18" charset="0"/>
                          <a:ea typeface="+mn-ea"/>
                          <a:cs typeface="Times New Roman" panose="02020603050405020304" pitchFamily="18" charset="0"/>
                        </a:rPr>
                        <a:t>«Махачкала-Буйнакск-Леваши-В. Гуниб» - готовность 100 %</a:t>
                      </a:r>
                      <a:endParaRPr lang="ru-RU" sz="1600"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2873845646"/>
                  </a:ext>
                </a:extLst>
              </a:tr>
              <a:tr h="370840">
                <a:tc rowSpan="2">
                  <a:txBody>
                    <a:bodyPr/>
                    <a:lstStyle/>
                    <a:p>
                      <a:pPr algn="ctr"/>
                      <a:r>
                        <a:rPr lang="ru-RU" sz="1600" dirty="0">
                          <a:latin typeface="Times New Roman" panose="02020603050405020304" pitchFamily="18" charset="0"/>
                          <a:cs typeface="Times New Roman" panose="02020603050405020304" pitchFamily="18" charset="0"/>
                        </a:rPr>
                        <a:t>Общесистемные меры развития дорожного хозяйства </a:t>
                      </a:r>
                    </a:p>
                  </a:txBody>
                  <a:tcPr anchor="ctr"/>
                </a:tc>
                <a:tc>
                  <a:txBody>
                    <a:bodyPr/>
                    <a:lstStyle/>
                    <a:p>
                      <a:pPr algn="ctr"/>
                      <a:r>
                        <a:rPr lang="ru-RU" sz="1600" dirty="0">
                          <a:latin typeface="Times New Roman" panose="02020603050405020304" pitchFamily="18" charset="0"/>
                          <a:cs typeface="Times New Roman" panose="02020603050405020304" pitchFamily="18" charset="0"/>
                        </a:rPr>
                        <a:t>г. Махачкала</a:t>
                      </a:r>
                    </a:p>
                  </a:txBody>
                  <a:tcPr anchor="ctr"/>
                </a:tc>
                <a:tc>
                  <a:txBody>
                    <a:bodyPr/>
                    <a:lstStyle/>
                    <a:p>
                      <a:pPr algn="just"/>
                      <a:r>
                        <a:rPr lang="ru-RU" sz="1600" dirty="0">
                          <a:latin typeface="Times New Roman" panose="02020603050405020304" pitchFamily="18" charset="0"/>
                          <a:cs typeface="Times New Roman" panose="02020603050405020304" pitchFamily="18" charset="0"/>
                        </a:rPr>
                        <a:t>Размещение пункта весогабаритного контроля на 12 км а/д ФАД «Кавказ» - Шамхал – Красноармейское – готовность 100 %</a:t>
                      </a:r>
                    </a:p>
                  </a:txBody>
                  <a:tcPr anchor="ctr"/>
                </a:tc>
                <a:extLst>
                  <a:ext uri="{0D108BD9-81ED-4DB2-BD59-A6C34878D82A}">
                    <a16:rowId xmlns:a16="http://schemas.microsoft.com/office/drawing/2014/main" val="1274777784"/>
                  </a:ext>
                </a:extLst>
              </a:tr>
              <a:tr h="370840">
                <a:tc vMerge="1">
                  <a:txBody>
                    <a:bodyPr/>
                    <a:lstStyle/>
                    <a:p>
                      <a:pPr algn="ctr"/>
                      <a:endParaRPr lang="ru-RU" sz="1600" dirty="0">
                        <a:latin typeface="Times New Roman" panose="02020603050405020304" pitchFamily="18" charset="0"/>
                        <a:cs typeface="Times New Roman" panose="02020603050405020304" pitchFamily="18" charset="0"/>
                      </a:endParaRPr>
                    </a:p>
                  </a:txBody>
                  <a:tcPr anchor="ctr"/>
                </a:tc>
                <a:tc>
                  <a:txBody>
                    <a:bodyPr/>
                    <a:lstStyle/>
                    <a:p>
                      <a:pPr algn="ctr"/>
                      <a:r>
                        <a:rPr lang="ru-RU" sz="1600" dirty="0">
                          <a:latin typeface="Times New Roman" panose="02020603050405020304" pitchFamily="18" charset="0"/>
                          <a:cs typeface="Times New Roman" panose="02020603050405020304" pitchFamily="18" charset="0"/>
                        </a:rPr>
                        <a:t>2 ГО и 8 МР РД</a:t>
                      </a:r>
                    </a:p>
                  </a:txBody>
                  <a:tcPr anchor="ctr"/>
                </a:tc>
                <a:tc>
                  <a:txBody>
                    <a:bodyPr/>
                    <a:lstStyle/>
                    <a:p>
                      <a:pPr algn="just"/>
                      <a:r>
                        <a:rPr lang="ru-RU" sz="1600" dirty="0">
                          <a:latin typeface="Times New Roman" panose="02020603050405020304" pitchFamily="18" charset="0"/>
                          <a:cs typeface="Times New Roman" panose="02020603050405020304" pitchFamily="18" charset="0"/>
                        </a:rPr>
                        <a:t>Установка 15 камер на а/д регионального значения – готовность 100 %</a:t>
                      </a:r>
                    </a:p>
                  </a:txBody>
                  <a:tcPr anchor="ctr"/>
                </a:tc>
                <a:extLst>
                  <a:ext uri="{0D108BD9-81ED-4DB2-BD59-A6C34878D82A}">
                    <a16:rowId xmlns:a16="http://schemas.microsoft.com/office/drawing/2014/main" val="1861042922"/>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u-RU" sz="1600" dirty="0">
                          <a:latin typeface="Times New Roman" panose="02020603050405020304" pitchFamily="18" charset="0"/>
                          <a:cs typeface="Times New Roman" panose="02020603050405020304" pitchFamily="18" charset="0"/>
                        </a:rPr>
                        <a:t>Безопасность дорожного движения</a:t>
                      </a:r>
                    </a:p>
                    <a:p>
                      <a:pPr algn="ctr"/>
                      <a:endParaRPr lang="ru-RU" sz="1600" dirty="0">
                        <a:latin typeface="Times New Roman" panose="02020603050405020304" pitchFamily="18" charset="0"/>
                        <a:cs typeface="Times New Roman" panose="02020603050405020304" pitchFamily="18" charset="0"/>
                      </a:endParaRPr>
                    </a:p>
                  </a:txBody>
                  <a:tcPr anchor="ctr"/>
                </a:tc>
                <a:tc>
                  <a:txBody>
                    <a:bodyPr/>
                    <a:lstStyle/>
                    <a:p>
                      <a:pPr algn="ctr"/>
                      <a:r>
                        <a:rPr lang="ru-RU" sz="1600" dirty="0">
                          <a:latin typeface="Times New Roman" panose="02020603050405020304" pitchFamily="18" charset="0"/>
                          <a:cs typeface="Times New Roman" panose="02020603050405020304" pitchFamily="18" charset="0"/>
                        </a:rPr>
                        <a:t>Все 52 МО РД</a:t>
                      </a:r>
                    </a:p>
                  </a:txBody>
                  <a:tcPr anchor="ctr"/>
                </a:tc>
                <a:tc>
                  <a:txBody>
                    <a:bodyPr/>
                    <a:lstStyle/>
                    <a:p>
                      <a:pPr algn="just"/>
                      <a:r>
                        <a:rPr lang="ru-RU" sz="1600" dirty="0">
                          <a:latin typeface="Times New Roman" panose="02020603050405020304" pitchFamily="18" charset="0"/>
                          <a:cs typeface="Times New Roman" panose="02020603050405020304" pitchFamily="18" charset="0"/>
                        </a:rPr>
                        <a:t>Проведение профилактических мероприятий по массовой проверке водителей на предмет выявления признаков состояния опьянения.</a:t>
                      </a:r>
                    </a:p>
                    <a:p>
                      <a:pPr algn="just"/>
                      <a:r>
                        <a:rPr lang="ru-RU" sz="1600" dirty="0">
                          <a:latin typeface="Times New Roman" panose="02020603050405020304" pitchFamily="18" charset="0"/>
                          <a:cs typeface="Times New Roman" panose="02020603050405020304" pitchFamily="18" charset="0"/>
                        </a:rPr>
                        <a:t>Организация профилактических бесед на родительских собраниях.</a:t>
                      </a:r>
                    </a:p>
                    <a:p>
                      <a:pPr algn="just"/>
                      <a:r>
                        <a:rPr lang="ru-RU" sz="1600" dirty="0">
                          <a:latin typeface="Times New Roman" panose="02020603050405020304" pitchFamily="18" charset="0"/>
                          <a:cs typeface="Times New Roman" panose="02020603050405020304" pitchFamily="18" charset="0"/>
                        </a:rPr>
                        <a:t>Проведение тактико-специальных учений по оказанию помощи пострадавшим и ликвидации последствий дорожно-транспортных происшествий. </a:t>
                      </a:r>
                    </a:p>
                  </a:txBody>
                  <a:tcPr anchor="ctr"/>
                </a:tc>
                <a:extLst>
                  <a:ext uri="{0D108BD9-81ED-4DB2-BD59-A6C34878D82A}">
                    <a16:rowId xmlns:a16="http://schemas.microsoft.com/office/drawing/2014/main" val="1227873227"/>
                  </a:ext>
                </a:extLst>
              </a:tr>
            </a:tbl>
          </a:graphicData>
        </a:graphic>
      </p:graphicFrame>
    </p:spTree>
    <p:extLst>
      <p:ext uri="{BB962C8B-B14F-4D97-AF65-F5344CB8AC3E}">
        <p14:creationId xmlns:p14="http://schemas.microsoft.com/office/powerpoint/2010/main" val="38351851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188" name="Picture 9"/>
          <p:cNvPicPr>
            <a:picLocks noChangeAspect="1"/>
          </p:cNvPicPr>
          <p:nvPr/>
        </p:nvPicPr>
        <p:blipFill>
          <a:blip r:embed="rId2"/>
          <a:stretch>
            <a:fillRect/>
          </a:stretch>
        </p:blipFill>
        <p:spPr>
          <a:xfrm>
            <a:off x="0" y="1759613"/>
            <a:ext cx="2774313" cy="5097470"/>
          </a:xfrm>
          <a:prstGeom prst="rect">
            <a:avLst/>
          </a:prstGeom>
        </p:spPr>
      </p:pic>
      <p:pic>
        <p:nvPicPr>
          <p:cNvPr id="2097189" name="Picture 11"/>
          <p:cNvPicPr>
            <a:picLocks noChangeAspect="1"/>
          </p:cNvPicPr>
          <p:nvPr/>
        </p:nvPicPr>
        <p:blipFill>
          <a:blip r:embed="rId3" cstate="print"/>
          <a:stretch>
            <a:fillRect/>
          </a:stretch>
        </p:blipFill>
        <p:spPr>
          <a:xfrm>
            <a:off x="-1" y="3923"/>
            <a:ext cx="2810882" cy="2750398"/>
          </a:xfrm>
          <a:prstGeom prst="rect">
            <a:avLst/>
          </a:prstGeom>
        </p:spPr>
      </p:pic>
      <p:sp>
        <p:nvSpPr>
          <p:cNvPr id="1048912" name="Rectangle 2"/>
          <p:cNvSpPr/>
          <p:nvPr/>
        </p:nvSpPr>
        <p:spPr>
          <a:xfrm>
            <a:off x="0" y="178939"/>
            <a:ext cx="12192000" cy="263612"/>
          </a:xfrm>
          <a:prstGeom prst="rect">
            <a:avLst/>
          </a:prstGeom>
          <a:gradFill flip="none" rotWithShape="1">
            <a:gsLst>
              <a:gs pos="0">
                <a:srgbClr val="5087C6"/>
              </a:gs>
              <a:gs pos="91000">
                <a:schemeClr val="accent1">
                  <a:lumMod val="60000"/>
                  <a:lumOff val="40000"/>
                  <a:alpha val="41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pPr>
            <a:endParaRPr lang="en-US" dirty="0"/>
          </a:p>
        </p:txBody>
      </p:sp>
      <p:pic>
        <p:nvPicPr>
          <p:cNvPr id="2097190" name="Picture 4" descr="https://xn--80aafjcthgy6bd.xn--p1ai/templates/mun46/images/gerb.png"/>
          <p:cNvPicPr>
            <a:picLocks noChangeAspect="1" noChangeArrowheads="1"/>
          </p:cNvPicPr>
          <p:nvPr/>
        </p:nvPicPr>
        <p:blipFill>
          <a:blip r:embed="rId4" cstate="print"/>
          <a:srcRect/>
          <a:stretch>
            <a:fillRect/>
          </a:stretch>
        </p:blipFill>
        <p:spPr bwMode="auto">
          <a:xfrm>
            <a:off x="11350831" y="40745"/>
            <a:ext cx="518834" cy="540000"/>
          </a:xfrm>
          <a:prstGeom prst="rect">
            <a:avLst/>
          </a:prstGeom>
          <a:noFill/>
        </p:spPr>
      </p:pic>
      <p:sp>
        <p:nvSpPr>
          <p:cNvPr id="1048916" name="Прямоугольник 4"/>
          <p:cNvSpPr/>
          <p:nvPr/>
        </p:nvSpPr>
        <p:spPr>
          <a:xfrm>
            <a:off x="8194975" y="5132481"/>
            <a:ext cx="4276523" cy="701040"/>
          </a:xfrm>
          <a:prstGeom prst="rect">
            <a:avLst/>
          </a:prstGeom>
        </p:spPr>
        <p:txBody>
          <a:bodyPr wrap="square">
            <a:spAutoFit/>
          </a:bodyPr>
          <a:lstStyle/>
          <a:p>
            <a:r>
              <a:rPr lang="ru-RU" sz="1400" b="1" dirty="0">
                <a:latin typeface="Times New Roman" panose="02020603050405020304" pitchFamily="18" charset="0"/>
                <a:cs typeface="Times New Roman" panose="02020603050405020304" pitchFamily="18" charset="0"/>
              </a:rPr>
              <a:t>Средний срок простоя государственных информационных систем в результате компьютерных атак, час</a:t>
            </a:r>
          </a:p>
        </p:txBody>
      </p:sp>
      <p:cxnSp>
        <p:nvCxnSpPr>
          <p:cNvPr id="3145768" name="Прямая соединительная линия 80"/>
          <p:cNvCxnSpPr>
            <a:cxnSpLocks/>
          </p:cNvCxnSpPr>
          <p:nvPr/>
        </p:nvCxnSpPr>
        <p:spPr>
          <a:xfrm>
            <a:off x="7632665" y="5207041"/>
            <a:ext cx="15858" cy="1535974"/>
          </a:xfrm>
          <a:prstGeom prst="line">
            <a:avLst/>
          </a:prstGeom>
          <a:ln>
            <a:solidFill>
              <a:schemeClr val="accent1">
                <a:lumMod val="75000"/>
              </a:schemeClr>
            </a:solidFill>
          </a:ln>
        </p:spPr>
        <p:style>
          <a:lnRef idx="3">
            <a:schemeClr val="accent2"/>
          </a:lnRef>
          <a:fillRef idx="0">
            <a:schemeClr val="accent2"/>
          </a:fillRef>
          <a:effectRef idx="2">
            <a:schemeClr val="accent2"/>
          </a:effectRef>
          <a:fontRef idx="minor">
            <a:schemeClr val="tx1"/>
          </a:fontRef>
        </p:style>
      </p:cxnSp>
      <p:sp>
        <p:nvSpPr>
          <p:cNvPr id="1048920" name="Прямоугольник 16"/>
          <p:cNvSpPr/>
          <p:nvPr/>
        </p:nvSpPr>
        <p:spPr>
          <a:xfrm>
            <a:off x="2950121" y="4983719"/>
            <a:ext cx="4682543" cy="954107"/>
          </a:xfrm>
          <a:prstGeom prst="rect">
            <a:avLst/>
          </a:prstGeom>
        </p:spPr>
        <p:txBody>
          <a:bodyPr wrap="square">
            <a:spAutoFit/>
          </a:bodyPr>
          <a:lstStyle/>
          <a:p>
            <a:r>
              <a:rPr lang="ru-RU" sz="1400" b="1" dirty="0">
                <a:latin typeface="Times New Roman" panose="02020603050405020304" pitchFamily="18" charset="0"/>
                <a:cs typeface="Times New Roman" panose="02020603050405020304" pitchFamily="18" charset="0"/>
              </a:rPr>
              <a:t>Доля взаимодействий граждан и коммерческих организаций с государственными (муниципальными) органами и бюджетными учреждениями, осуществляемых в цифровом виде, процент</a:t>
            </a:r>
          </a:p>
        </p:txBody>
      </p:sp>
      <p:sp>
        <p:nvSpPr>
          <p:cNvPr id="1048921" name="Скругленный прямоугольник 20"/>
          <p:cNvSpPr/>
          <p:nvPr/>
        </p:nvSpPr>
        <p:spPr>
          <a:xfrm>
            <a:off x="8258635" y="5871145"/>
            <a:ext cx="2394987" cy="435935"/>
          </a:xfrm>
          <a:prstGeom prst="round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1400" dirty="0"/>
              <a:t>План: 24 </a:t>
            </a:r>
            <a:r>
              <a:rPr lang="ru-RU" sz="1200" dirty="0">
                <a:solidFill>
                  <a:schemeClr val="tx1"/>
                </a:solidFill>
              </a:rPr>
              <a:t>* показатель обнулен</a:t>
            </a:r>
            <a:endParaRPr lang="ru-RU" sz="1400" dirty="0"/>
          </a:p>
        </p:txBody>
      </p:sp>
      <p:sp>
        <p:nvSpPr>
          <p:cNvPr id="1048922" name="Скругленный прямоугольник 21"/>
          <p:cNvSpPr/>
          <p:nvPr/>
        </p:nvSpPr>
        <p:spPr>
          <a:xfrm>
            <a:off x="8265475" y="6307080"/>
            <a:ext cx="2394987" cy="435935"/>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1600" dirty="0"/>
              <a:t>Факт: 0</a:t>
            </a:r>
          </a:p>
        </p:txBody>
      </p:sp>
      <p:sp>
        <p:nvSpPr>
          <p:cNvPr id="1048923" name="TextBox 22"/>
          <p:cNvSpPr txBox="1"/>
          <p:nvPr/>
        </p:nvSpPr>
        <p:spPr>
          <a:xfrm>
            <a:off x="10845378" y="5939137"/>
            <a:ext cx="946608" cy="400110"/>
          </a:xfrm>
          <a:prstGeom prst="rect">
            <a:avLst/>
          </a:prstGeom>
          <a:noFill/>
        </p:spPr>
        <p:txBody>
          <a:bodyPr wrap="square" rtlCol="0">
            <a:spAutoFit/>
          </a:bodyPr>
          <a:lstStyle/>
          <a:p>
            <a:r>
              <a:rPr lang="ru-RU" sz="2000" b="1" dirty="0">
                <a:solidFill>
                  <a:schemeClr val="accent1"/>
                </a:solidFill>
                <a:latin typeface="Times New Roman" panose="02020603050405020304" pitchFamily="18" charset="0"/>
                <a:cs typeface="Times New Roman" panose="02020603050405020304" pitchFamily="18" charset="0"/>
              </a:rPr>
              <a:t>100</a:t>
            </a:r>
            <a:r>
              <a:rPr lang="id-ID" sz="2000" b="1" dirty="0">
                <a:solidFill>
                  <a:schemeClr val="accent1"/>
                </a:solidFill>
                <a:latin typeface="Times New Roman" panose="02020603050405020304" pitchFamily="18" charset="0"/>
                <a:cs typeface="Times New Roman" panose="02020603050405020304" pitchFamily="18" charset="0"/>
              </a:rPr>
              <a:t>%</a:t>
            </a:r>
            <a:endParaRPr lang="id-ID" sz="2400" b="1" dirty="0">
              <a:solidFill>
                <a:schemeClr val="accent1"/>
              </a:solidFill>
              <a:latin typeface="Times New Roman" panose="02020603050405020304" pitchFamily="18" charset="0"/>
              <a:cs typeface="Times New Roman" panose="02020603050405020304" pitchFamily="18" charset="0"/>
            </a:endParaRPr>
          </a:p>
        </p:txBody>
      </p:sp>
      <p:sp>
        <p:nvSpPr>
          <p:cNvPr id="1048924" name="Скругленный прямоугольник 33"/>
          <p:cNvSpPr/>
          <p:nvPr/>
        </p:nvSpPr>
        <p:spPr>
          <a:xfrm>
            <a:off x="3196854" y="5904357"/>
            <a:ext cx="2630723" cy="435935"/>
          </a:xfrm>
          <a:prstGeom prst="round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1400" dirty="0"/>
              <a:t>План: 30 </a:t>
            </a:r>
            <a:r>
              <a:rPr lang="ru-RU" sz="1200" dirty="0">
                <a:solidFill>
                  <a:schemeClr val="tx1"/>
                </a:solidFill>
              </a:rPr>
              <a:t>* показатель обнулен</a:t>
            </a:r>
            <a:endParaRPr lang="ru-RU" sz="1400" dirty="0">
              <a:solidFill>
                <a:schemeClr val="tx1"/>
              </a:solidFill>
            </a:endParaRPr>
          </a:p>
        </p:txBody>
      </p:sp>
      <p:sp>
        <p:nvSpPr>
          <p:cNvPr id="1048925" name="Скругленный прямоугольник 34"/>
          <p:cNvSpPr/>
          <p:nvPr/>
        </p:nvSpPr>
        <p:spPr>
          <a:xfrm>
            <a:off x="3196853" y="6341984"/>
            <a:ext cx="2205657" cy="435935"/>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1600" dirty="0"/>
              <a:t>Факт: 24,6</a:t>
            </a:r>
          </a:p>
        </p:txBody>
      </p:sp>
      <p:sp>
        <p:nvSpPr>
          <p:cNvPr id="1048926" name="TextBox 35"/>
          <p:cNvSpPr txBox="1"/>
          <p:nvPr/>
        </p:nvSpPr>
        <p:spPr>
          <a:xfrm>
            <a:off x="6014406" y="6117555"/>
            <a:ext cx="1225883" cy="400110"/>
          </a:xfrm>
          <a:prstGeom prst="rect">
            <a:avLst/>
          </a:prstGeom>
          <a:noFill/>
        </p:spPr>
        <p:txBody>
          <a:bodyPr wrap="square" rtlCol="0">
            <a:spAutoFit/>
          </a:bodyPr>
          <a:lstStyle/>
          <a:p>
            <a:r>
              <a:rPr lang="ru-RU" sz="2000" b="1" dirty="0">
                <a:solidFill>
                  <a:schemeClr val="accent1"/>
                </a:solidFill>
                <a:latin typeface="Times New Roman" panose="02020603050405020304" pitchFamily="18" charset="0"/>
                <a:cs typeface="Times New Roman" panose="02020603050405020304" pitchFamily="18" charset="0"/>
              </a:rPr>
              <a:t>82</a:t>
            </a:r>
            <a:r>
              <a:rPr lang="id-ID" sz="2000" b="1" dirty="0">
                <a:solidFill>
                  <a:schemeClr val="accent1"/>
                </a:solidFill>
                <a:latin typeface="Times New Roman" panose="02020603050405020304" pitchFamily="18" charset="0"/>
                <a:cs typeface="Times New Roman" panose="02020603050405020304" pitchFamily="18" charset="0"/>
              </a:rPr>
              <a:t>%</a:t>
            </a:r>
            <a:endParaRPr lang="id-ID" sz="2400" b="1" dirty="0">
              <a:solidFill>
                <a:schemeClr val="accent1"/>
              </a:solidFill>
              <a:latin typeface="Times New Roman" panose="02020603050405020304" pitchFamily="18" charset="0"/>
              <a:cs typeface="Times New Roman" panose="02020603050405020304" pitchFamily="18" charset="0"/>
            </a:endParaRPr>
          </a:p>
        </p:txBody>
      </p:sp>
      <p:sp>
        <p:nvSpPr>
          <p:cNvPr id="1048934" name="Прямоугольник 29"/>
          <p:cNvSpPr/>
          <p:nvPr/>
        </p:nvSpPr>
        <p:spPr>
          <a:xfrm>
            <a:off x="4750600" y="89867"/>
            <a:ext cx="2811780" cy="396240"/>
          </a:xfrm>
          <a:prstGeom prst="rect">
            <a:avLst/>
          </a:prstGeom>
        </p:spPr>
        <p:txBody>
          <a:bodyPr wrap="none">
            <a:spAutoFit/>
          </a:bodyPr>
          <a:lstStyle/>
          <a:p>
            <a:r>
              <a:rPr lang="ru-RU" sz="2000" b="1" dirty="0">
                <a:latin typeface="Times New Roman" panose="02020603050405020304" pitchFamily="18" charset="0"/>
                <a:cs typeface="Times New Roman" panose="02020603050405020304" pitchFamily="18" charset="0"/>
              </a:rPr>
              <a:t>Цифровая экономика</a:t>
            </a:r>
            <a:endParaRPr lang="ru-RU" sz="2000" dirty="0"/>
          </a:p>
        </p:txBody>
      </p:sp>
      <p:graphicFrame>
        <p:nvGraphicFramePr>
          <p:cNvPr id="31" name="Таблица 2">
            <a:extLst>
              <a:ext uri="{FF2B5EF4-FFF2-40B4-BE49-F238E27FC236}">
                <a16:creationId xmlns:a16="http://schemas.microsoft.com/office/drawing/2014/main" id="{24C0A1E6-D1C4-4B4B-B40E-593E53F57A44}"/>
              </a:ext>
            </a:extLst>
          </p:cNvPr>
          <p:cNvGraphicFramePr>
            <a:graphicFrameLocks noGrp="1"/>
          </p:cNvGraphicFramePr>
          <p:nvPr>
            <p:extLst>
              <p:ext uri="{D42A27DB-BD31-4B8C-83A1-F6EECF244321}">
                <p14:modId xmlns:p14="http://schemas.microsoft.com/office/powerpoint/2010/main" val="2984013107"/>
              </p:ext>
            </p:extLst>
          </p:nvPr>
        </p:nvGraphicFramePr>
        <p:xfrm>
          <a:off x="2837502" y="619543"/>
          <a:ext cx="9309492" cy="4048760"/>
        </p:xfrm>
        <a:graphic>
          <a:graphicData uri="http://schemas.openxmlformats.org/drawingml/2006/table">
            <a:tbl>
              <a:tblPr firstRow="1" bandRow="1">
                <a:tableStyleId>{5C22544A-7EE6-4342-B048-85BDC9FD1C3A}</a:tableStyleId>
              </a:tblPr>
              <a:tblGrid>
                <a:gridCol w="2154167">
                  <a:extLst>
                    <a:ext uri="{9D8B030D-6E8A-4147-A177-3AD203B41FA5}">
                      <a16:colId xmlns:a16="http://schemas.microsoft.com/office/drawing/2014/main" val="3890753860"/>
                    </a:ext>
                  </a:extLst>
                </a:gridCol>
                <a:gridCol w="918683">
                  <a:extLst>
                    <a:ext uri="{9D8B030D-6E8A-4147-A177-3AD203B41FA5}">
                      <a16:colId xmlns:a16="http://schemas.microsoft.com/office/drawing/2014/main" val="585400195"/>
                    </a:ext>
                  </a:extLst>
                </a:gridCol>
                <a:gridCol w="918683">
                  <a:extLst>
                    <a:ext uri="{9D8B030D-6E8A-4147-A177-3AD203B41FA5}">
                      <a16:colId xmlns:a16="http://schemas.microsoft.com/office/drawing/2014/main" val="2553763667"/>
                    </a:ext>
                  </a:extLst>
                </a:gridCol>
                <a:gridCol w="787444">
                  <a:extLst>
                    <a:ext uri="{9D8B030D-6E8A-4147-A177-3AD203B41FA5}">
                      <a16:colId xmlns:a16="http://schemas.microsoft.com/office/drawing/2014/main" val="804191879"/>
                    </a:ext>
                  </a:extLst>
                </a:gridCol>
                <a:gridCol w="627380">
                  <a:extLst>
                    <a:ext uri="{9D8B030D-6E8A-4147-A177-3AD203B41FA5}">
                      <a16:colId xmlns:a16="http://schemas.microsoft.com/office/drawing/2014/main" val="2655410390"/>
                    </a:ext>
                  </a:extLst>
                </a:gridCol>
                <a:gridCol w="918683">
                  <a:extLst>
                    <a:ext uri="{9D8B030D-6E8A-4147-A177-3AD203B41FA5}">
                      <a16:colId xmlns:a16="http://schemas.microsoft.com/office/drawing/2014/main" val="2467530669"/>
                    </a:ext>
                  </a:extLst>
                </a:gridCol>
                <a:gridCol w="789536">
                  <a:extLst>
                    <a:ext uri="{9D8B030D-6E8A-4147-A177-3AD203B41FA5}">
                      <a16:colId xmlns:a16="http://schemas.microsoft.com/office/drawing/2014/main" val="1561845894"/>
                    </a:ext>
                  </a:extLst>
                </a:gridCol>
                <a:gridCol w="699950">
                  <a:extLst>
                    <a:ext uri="{9D8B030D-6E8A-4147-A177-3AD203B41FA5}">
                      <a16:colId xmlns:a16="http://schemas.microsoft.com/office/drawing/2014/main" val="2462808528"/>
                    </a:ext>
                  </a:extLst>
                </a:gridCol>
                <a:gridCol w="699950">
                  <a:extLst>
                    <a:ext uri="{9D8B030D-6E8A-4147-A177-3AD203B41FA5}">
                      <a16:colId xmlns:a16="http://schemas.microsoft.com/office/drawing/2014/main" val="31640486"/>
                    </a:ext>
                  </a:extLst>
                </a:gridCol>
                <a:gridCol w="795016">
                  <a:extLst>
                    <a:ext uri="{9D8B030D-6E8A-4147-A177-3AD203B41FA5}">
                      <a16:colId xmlns:a16="http://schemas.microsoft.com/office/drawing/2014/main" val="1172407634"/>
                    </a:ext>
                  </a:extLst>
                </a:gridCol>
              </a:tblGrid>
              <a:tr h="288000">
                <a:tc rowSpan="2">
                  <a:txBody>
                    <a:bodyPr/>
                    <a:lstStyle/>
                    <a:p>
                      <a:pPr algn="ctr"/>
                      <a:r>
                        <a:rPr lang="ru-RU" sz="1400" dirty="0">
                          <a:latin typeface="Times New Roman" panose="02020603050405020304" pitchFamily="18" charset="0"/>
                          <a:cs typeface="Times New Roman" panose="02020603050405020304" pitchFamily="18" charset="0"/>
                        </a:rPr>
                        <a:t>Региональные проекты</a:t>
                      </a:r>
                    </a:p>
                    <a:p>
                      <a:pPr algn="ctr"/>
                      <a:r>
                        <a:rPr lang="ru-RU" sz="1400" dirty="0">
                          <a:latin typeface="Times New Roman" panose="02020603050405020304" pitchFamily="18" charset="0"/>
                          <a:cs typeface="Times New Roman" panose="02020603050405020304" pitchFamily="18" charset="0"/>
                        </a:rPr>
                        <a:t>(ответственные исполнители)</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gridSpan="6">
                  <a:txBody>
                    <a:bodyPr/>
                    <a:lstStyle/>
                    <a:p>
                      <a:pPr algn="ctr"/>
                      <a:r>
                        <a:rPr lang="ru-RU" sz="1400" dirty="0">
                          <a:latin typeface="Times New Roman" panose="02020603050405020304" pitchFamily="18" charset="0"/>
                          <a:cs typeface="Times New Roman" panose="02020603050405020304" pitchFamily="18" charset="0"/>
                        </a:rPr>
                        <a:t>Бюджет проекта, млн рублей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ru-RU" dirty="0"/>
                    </a:p>
                  </a:txBody>
                  <a:tcPr/>
                </a:tc>
                <a:tc hMerge="1">
                  <a:txBody>
                    <a:bodyPr/>
                    <a:lstStyle/>
                    <a:p>
                      <a:endParaRPr lang="ru-RU" dirty="0"/>
                    </a:p>
                  </a:txBody>
                  <a:tcPr/>
                </a:tc>
                <a:tc hMerge="1">
                  <a:txBody>
                    <a:bodyPr/>
                    <a:lstStyle/>
                    <a:p>
                      <a:endParaRPr lang="ru-RU" dirty="0"/>
                    </a:p>
                  </a:txBody>
                  <a:tcPr/>
                </a:tc>
                <a:tc hMerge="1">
                  <a:txBody>
                    <a:bodyPr/>
                    <a:lstStyle/>
                    <a:p>
                      <a:endParaRPr lang="ru-RU" dirty="0"/>
                    </a:p>
                  </a:txBody>
                  <a:tcPr/>
                </a:tc>
                <a:tc hMerge="1">
                  <a:txBody>
                    <a:bodyPr/>
                    <a:lstStyle/>
                    <a:p>
                      <a:endParaRPr lang="ru-RU" dirty="0"/>
                    </a:p>
                  </a:txBody>
                  <a:tcPr/>
                </a:tc>
                <a:tc gridSpan="3">
                  <a:txBody>
                    <a:bodyPr/>
                    <a:lstStyle/>
                    <a:p>
                      <a:pPr algn="ctr"/>
                      <a:r>
                        <a:rPr lang="ru-RU" sz="1400" dirty="0">
                          <a:latin typeface="Times New Roman" panose="02020603050405020304" pitchFamily="18" charset="0"/>
                          <a:cs typeface="Times New Roman" panose="02020603050405020304" pitchFamily="18" charset="0"/>
                        </a:rPr>
                        <a:t>Контракты</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ru-RU" dirty="0"/>
                    </a:p>
                  </a:txBody>
                  <a:tcPr/>
                </a:tc>
                <a:tc hMerge="1">
                  <a:txBody>
                    <a:bodyPr/>
                    <a:lstStyle/>
                    <a:p>
                      <a:endParaRPr lang="ru-RU" dirty="0"/>
                    </a:p>
                  </a:txBody>
                  <a:tcPr/>
                </a:tc>
                <a:extLst>
                  <a:ext uri="{0D108BD9-81ED-4DB2-BD59-A6C34878D82A}">
                    <a16:rowId xmlns:a16="http://schemas.microsoft.com/office/drawing/2014/main" val="2690816642"/>
                  </a:ext>
                </a:extLst>
              </a:tr>
              <a:tr h="419126">
                <a:tc vMerge="1">
                  <a:txBody>
                    <a:bodyPr/>
                    <a:lstStyle/>
                    <a:p>
                      <a:endParaRPr lang="ru-RU" dirty="0"/>
                    </a:p>
                  </a:txBody>
                  <a:tcPr/>
                </a:tc>
                <a:tc>
                  <a:txBody>
                    <a:bodyPr/>
                    <a:lstStyle/>
                    <a:p>
                      <a:pPr algn="ctr"/>
                      <a:r>
                        <a:rPr lang="ru-RU" sz="1400" b="0" kern="1200" dirty="0">
                          <a:solidFill>
                            <a:schemeClr val="lt1"/>
                          </a:solidFill>
                          <a:latin typeface="Times New Roman" panose="02020603050405020304" pitchFamily="18" charset="0"/>
                          <a:ea typeface="+mn-ea"/>
                          <a:cs typeface="Times New Roman" panose="02020603050405020304" pitchFamily="18" charset="0"/>
                        </a:rPr>
                        <a:t>Всего</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472C4"/>
                    </a:solidFill>
                  </a:tcPr>
                </a:tc>
                <a:tc>
                  <a:txBody>
                    <a:bodyPr/>
                    <a:lstStyle/>
                    <a:p>
                      <a:pPr algn="ctr"/>
                      <a:r>
                        <a:rPr lang="ru-RU" sz="1400" b="0" kern="1200" dirty="0">
                          <a:solidFill>
                            <a:schemeClr val="lt1"/>
                          </a:solidFill>
                          <a:latin typeface="Times New Roman" panose="02020603050405020304" pitchFamily="18" charset="0"/>
                          <a:ea typeface="+mn-ea"/>
                          <a:cs typeface="Times New Roman" panose="02020603050405020304" pitchFamily="18" charset="0"/>
                        </a:rPr>
                        <a:t>ФБ</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472C4"/>
                    </a:solidFill>
                  </a:tcPr>
                </a:tc>
                <a:tc>
                  <a:txBody>
                    <a:bodyPr/>
                    <a:lstStyle/>
                    <a:p>
                      <a:pPr algn="ctr"/>
                      <a:r>
                        <a:rPr lang="ru-RU" sz="1400" b="0" kern="1200" dirty="0">
                          <a:solidFill>
                            <a:schemeClr val="lt1"/>
                          </a:solidFill>
                          <a:latin typeface="Times New Roman" panose="02020603050405020304" pitchFamily="18" charset="0"/>
                          <a:ea typeface="+mn-ea"/>
                          <a:cs typeface="Times New Roman" panose="02020603050405020304" pitchFamily="18" charset="0"/>
                        </a:rPr>
                        <a:t>РБ</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472C4"/>
                    </a:solidFill>
                  </a:tcPr>
                </a:tc>
                <a:tc>
                  <a:txBody>
                    <a:bodyPr/>
                    <a:lstStyle/>
                    <a:p>
                      <a:pPr algn="ctr"/>
                      <a:r>
                        <a:rPr lang="ru-RU" sz="1400" b="0" kern="1200" dirty="0">
                          <a:solidFill>
                            <a:schemeClr val="lt1"/>
                          </a:solidFill>
                          <a:latin typeface="Times New Roman" panose="02020603050405020304" pitchFamily="18" charset="0"/>
                          <a:ea typeface="+mn-ea"/>
                          <a:cs typeface="Times New Roman" panose="02020603050405020304" pitchFamily="18" charset="0"/>
                        </a:rPr>
                        <a:t>ВИ</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472C4"/>
                    </a:solidFill>
                  </a:tcPr>
                </a:tc>
                <a:tc>
                  <a:txBody>
                    <a:bodyPr/>
                    <a:lstStyle/>
                    <a:p>
                      <a:pPr algn="ctr"/>
                      <a:r>
                        <a:rPr lang="ru-RU" sz="1400" b="0" kern="1200" dirty="0">
                          <a:solidFill>
                            <a:schemeClr val="lt1"/>
                          </a:solidFill>
                          <a:latin typeface="Times New Roman" panose="02020603050405020304" pitchFamily="18" charset="0"/>
                          <a:ea typeface="+mn-ea"/>
                          <a:cs typeface="Times New Roman" panose="02020603050405020304" pitchFamily="18" charset="0"/>
                        </a:rPr>
                        <a:t>Касса</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472C4"/>
                    </a:solidFill>
                  </a:tcPr>
                </a:tc>
                <a:tc>
                  <a:txBody>
                    <a:bodyPr/>
                    <a:lstStyle/>
                    <a:p>
                      <a:pPr algn="ctr"/>
                      <a:r>
                        <a:rPr lang="ru-RU" sz="1400" b="0" kern="1200" dirty="0">
                          <a:solidFill>
                            <a:schemeClr val="lt1"/>
                          </a:solidFill>
                          <a:latin typeface="Times New Roman" panose="02020603050405020304" pitchFamily="18" charset="0"/>
                          <a:ea typeface="+mn-ea"/>
                          <a:cs typeface="Times New Roman" panose="02020603050405020304" pitchFamily="18" charset="0"/>
                        </a:rPr>
                        <a:t>%</a:t>
                      </a:r>
                      <a:endParaRPr lang="ru-RU"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472C4"/>
                    </a:solidFill>
                  </a:tcPr>
                </a:tc>
                <a:tc>
                  <a:txBody>
                    <a:bodyPr/>
                    <a:lstStyle/>
                    <a:p>
                      <a:pPr algn="ctr"/>
                      <a:r>
                        <a:rPr lang="ru-RU" sz="1400" b="0" kern="1200" dirty="0">
                          <a:solidFill>
                            <a:schemeClr val="lt1"/>
                          </a:solidFill>
                          <a:latin typeface="Times New Roman" panose="02020603050405020304" pitchFamily="18" charset="0"/>
                          <a:ea typeface="+mn-ea"/>
                          <a:cs typeface="Times New Roman" panose="02020603050405020304" pitchFamily="18" charset="0"/>
                        </a:rPr>
                        <a:t>План</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472C4"/>
                    </a:solidFill>
                  </a:tcPr>
                </a:tc>
                <a:tc>
                  <a:txBody>
                    <a:bodyPr/>
                    <a:lstStyle/>
                    <a:p>
                      <a:pPr algn="ctr"/>
                      <a:r>
                        <a:rPr lang="ru-RU" sz="1400" b="0" kern="1200" dirty="0">
                          <a:solidFill>
                            <a:schemeClr val="lt1"/>
                          </a:solidFill>
                          <a:latin typeface="Times New Roman" panose="02020603050405020304" pitchFamily="18" charset="0"/>
                          <a:ea typeface="+mn-ea"/>
                          <a:cs typeface="Times New Roman" panose="02020603050405020304" pitchFamily="18" charset="0"/>
                        </a:rPr>
                        <a:t>Факт</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472C4"/>
                    </a:solidFill>
                  </a:tcPr>
                </a:tc>
                <a:tc>
                  <a:txBody>
                    <a:bodyPr/>
                    <a:lstStyle/>
                    <a:p>
                      <a:pPr algn="ctr"/>
                      <a:r>
                        <a:rPr lang="ru-RU" sz="1400" b="0" kern="1200" dirty="0">
                          <a:solidFill>
                            <a:schemeClr val="lt1"/>
                          </a:solidFill>
                          <a:latin typeface="Times New Roman" panose="02020603050405020304" pitchFamily="18" charset="0"/>
                          <a:ea typeface="+mn-ea"/>
                          <a:cs typeface="Times New Roman" panose="02020603050405020304" pitchFamily="18" charset="0"/>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472C4"/>
                    </a:solidFill>
                  </a:tcPr>
                </a:tc>
                <a:extLst>
                  <a:ext uri="{0D108BD9-81ED-4DB2-BD59-A6C34878D82A}">
                    <a16:rowId xmlns:a16="http://schemas.microsoft.com/office/drawing/2014/main" val="2410216419"/>
                  </a:ext>
                </a:extLst>
              </a:tr>
              <a:tr h="370840">
                <a:tc>
                  <a:txBody>
                    <a:bodyPr/>
                    <a:lstStyle/>
                    <a:p>
                      <a:pPr algn="ctr">
                        <a:lnSpc>
                          <a:spcPts val="1400"/>
                        </a:lnSpc>
                      </a:pPr>
                      <a:r>
                        <a:rPr lang="ru-RU" sz="1600" dirty="0">
                          <a:latin typeface="Times New Roman" panose="02020603050405020304" pitchFamily="18" charset="0"/>
                          <a:cs typeface="Times New Roman" panose="02020603050405020304" pitchFamily="18" charset="0"/>
                        </a:rPr>
                        <a:t>Всего</a:t>
                      </a:r>
                      <a:endParaRPr lang="ru-RU" sz="1400" dirty="0">
                        <a:latin typeface="Times New Roman" panose="02020603050405020304" pitchFamily="18"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400" dirty="0">
                          <a:latin typeface="Times New Roman" panose="02020603050405020304" pitchFamily="18" charset="0"/>
                          <a:cs typeface="Times New Roman" panose="02020603050405020304" pitchFamily="18" charset="0"/>
                        </a:rPr>
                        <a:t>94,80</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400" dirty="0">
                          <a:latin typeface="Times New Roman" panose="02020603050405020304" pitchFamily="18" charset="0"/>
                          <a:cs typeface="Times New Roman" panose="02020603050405020304" pitchFamily="18" charset="0"/>
                        </a:rPr>
                        <a:t>4,59</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400" dirty="0">
                          <a:latin typeface="Times New Roman" panose="02020603050405020304" pitchFamily="18" charset="0"/>
                          <a:cs typeface="Times New Roman" panose="02020603050405020304" pitchFamily="18" charset="0"/>
                        </a:rPr>
                        <a:t>90,21</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400" dirty="0">
                          <a:latin typeface="Times New Roman" panose="02020603050405020304" pitchFamily="18" charset="0"/>
                          <a:cs typeface="Times New Roman" panose="02020603050405020304" pitchFamily="18" charset="0"/>
                        </a:rPr>
                        <a:t>42,48</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400" dirty="0">
                          <a:latin typeface="Times New Roman" panose="02020603050405020304" pitchFamily="18" charset="0"/>
                          <a:cs typeface="Times New Roman" panose="02020603050405020304" pitchFamily="18" charset="0"/>
                        </a:rPr>
                        <a:t>44,8</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400" dirty="0">
                          <a:latin typeface="Times New Roman" panose="02020603050405020304" pitchFamily="18" charset="0"/>
                          <a:cs typeface="Times New Roman" panose="02020603050405020304" pitchFamily="18" charset="0"/>
                        </a:rPr>
                        <a:t>19</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400" dirty="0">
                          <a:latin typeface="Times New Roman" panose="02020603050405020304" pitchFamily="18" charset="0"/>
                          <a:cs typeface="Times New Roman" panose="02020603050405020304" pitchFamily="18" charset="0"/>
                        </a:rPr>
                        <a:t>16</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400" dirty="0">
                          <a:latin typeface="Times New Roman" panose="02020603050405020304" pitchFamily="18" charset="0"/>
                          <a:cs typeface="Times New Roman" panose="02020603050405020304" pitchFamily="18" charset="0"/>
                        </a:rPr>
                        <a:t>84,2</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73256399"/>
                  </a:ext>
                </a:extLst>
              </a:tr>
              <a:tr h="468000">
                <a:tc>
                  <a:txBody>
                    <a:bodyPr/>
                    <a:lstStyle/>
                    <a:p>
                      <a:pPr marL="0" marR="0" lvl="0" indent="0" algn="ctr" defTabSz="914400" rtl="0" eaLnBrk="1" fontAlgn="auto" latinLnBrk="0" hangingPunct="1">
                        <a:lnSpc>
                          <a:spcPts val="1400"/>
                        </a:lnSpc>
                        <a:spcBef>
                          <a:spcPts val="0"/>
                        </a:spcBef>
                        <a:spcAft>
                          <a:spcPts val="0"/>
                        </a:spcAft>
                        <a:buClrTx/>
                        <a:buSzTx/>
                        <a:buFontTx/>
                        <a:buNone/>
                        <a:tabLst/>
                        <a:defRPr/>
                      </a:pPr>
                      <a:r>
                        <a:rPr lang="ru-RU" sz="1300" b="0" dirty="0">
                          <a:solidFill>
                            <a:schemeClr val="tx1"/>
                          </a:solidFill>
                          <a:latin typeface="Times New Roman" panose="02020603050405020304" pitchFamily="18" charset="0"/>
                          <a:cs typeface="Times New Roman" panose="02020603050405020304" pitchFamily="18" charset="0"/>
                        </a:rPr>
                        <a:t>Информационная безопасность</a:t>
                      </a:r>
                    </a:p>
                    <a:p>
                      <a:pPr marL="0" marR="0" lvl="0" indent="0" algn="ctr" defTabSz="914400" rtl="0" eaLnBrk="1" fontAlgn="auto" latinLnBrk="0" hangingPunct="1">
                        <a:lnSpc>
                          <a:spcPts val="1400"/>
                        </a:lnSpc>
                        <a:spcBef>
                          <a:spcPts val="0"/>
                        </a:spcBef>
                        <a:spcAft>
                          <a:spcPts val="0"/>
                        </a:spcAft>
                        <a:buClrTx/>
                        <a:buSzTx/>
                        <a:buFontTx/>
                        <a:buNone/>
                        <a:tabLst/>
                        <a:defRPr/>
                      </a:pPr>
                      <a:r>
                        <a:rPr lang="ru-RU" sz="1300" b="0" dirty="0">
                          <a:solidFill>
                            <a:schemeClr val="tx1"/>
                          </a:solidFill>
                          <a:latin typeface="Times New Roman" panose="02020603050405020304" pitchFamily="18" charset="0"/>
                          <a:cs typeface="Times New Roman" panose="02020603050405020304" pitchFamily="18" charset="0"/>
                        </a:rPr>
                        <a:t>(</a:t>
                      </a:r>
                      <a:r>
                        <a:rPr lang="ru-RU" sz="1300" dirty="0">
                          <a:latin typeface="Times New Roman" panose="02020603050405020304" pitchFamily="18" charset="0"/>
                          <a:cs typeface="Times New Roman" panose="02020603050405020304" pitchFamily="18" charset="0"/>
                        </a:rPr>
                        <a:t>Минкомсвязь</a:t>
                      </a:r>
                      <a:r>
                        <a:rPr lang="ru-RU" sz="1300" b="0" dirty="0">
                          <a:solidFill>
                            <a:schemeClr val="tx1"/>
                          </a:solidFill>
                          <a:latin typeface="Times New Roman" panose="02020603050405020304" pitchFamily="18" charset="0"/>
                          <a:cs typeface="Times New Roman" panose="02020603050405020304" pitchFamily="18" charset="0"/>
                        </a:rPr>
                        <a:t> РД)</a:t>
                      </a:r>
                      <a:endParaRPr lang="ru-RU" sz="1300" dirty="0">
                        <a:latin typeface="Times New Roman" panose="02020603050405020304" pitchFamily="18"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tcPr>
                </a:tc>
                <a:tc>
                  <a:txBody>
                    <a:bodyPr/>
                    <a:lstStyle/>
                    <a:p>
                      <a:pPr algn="ctr"/>
                      <a:r>
                        <a:rPr lang="ru-RU" sz="1400" dirty="0">
                          <a:latin typeface="Times New Roman" panose="02020603050405020304" pitchFamily="18" charset="0"/>
                          <a:cs typeface="Times New Roman" panose="02020603050405020304" pitchFamily="18" charset="0"/>
                        </a:rPr>
                        <a:t>19,18</a:t>
                      </a:r>
                    </a:p>
                  </a:txBody>
                  <a:tcPr anchor="ctr">
                    <a:lnT w="12700" cap="flat" cmpd="sng" algn="ctr">
                      <a:solidFill>
                        <a:schemeClr val="tx1"/>
                      </a:solidFill>
                      <a:prstDash val="solid"/>
                      <a:round/>
                      <a:headEnd type="none" w="med" len="med"/>
                      <a:tailEnd type="none" w="med" len="med"/>
                    </a:lnT>
                  </a:tcP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lnT w="12700" cap="flat" cmpd="sng" algn="ctr">
                      <a:solidFill>
                        <a:schemeClr val="tx1"/>
                      </a:solidFill>
                      <a:prstDash val="solid"/>
                      <a:round/>
                      <a:headEnd type="none" w="med" len="med"/>
                      <a:tailEnd type="none" w="med" len="med"/>
                    </a:lnT>
                  </a:tcPr>
                </a:tc>
                <a:tc>
                  <a:txBody>
                    <a:bodyPr/>
                    <a:lstStyle/>
                    <a:p>
                      <a:pPr algn="ctr"/>
                      <a:r>
                        <a:rPr lang="ru-RU" sz="1400" dirty="0">
                          <a:latin typeface="Times New Roman" panose="02020603050405020304" pitchFamily="18" charset="0"/>
                          <a:cs typeface="Times New Roman" panose="02020603050405020304" pitchFamily="18" charset="0"/>
                        </a:rPr>
                        <a:t>19,18</a:t>
                      </a:r>
                    </a:p>
                  </a:txBody>
                  <a:tcPr anchor="ctr">
                    <a:lnT w="12700" cap="flat" cmpd="sng" algn="ctr">
                      <a:solidFill>
                        <a:schemeClr val="tx1"/>
                      </a:solidFill>
                      <a:prstDash val="solid"/>
                      <a:round/>
                      <a:headEnd type="none" w="med" len="med"/>
                      <a:tailEnd type="none" w="med" len="med"/>
                    </a:lnT>
                  </a:tcP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lnT w="12700" cap="flat" cmpd="sng" algn="ctr">
                      <a:solidFill>
                        <a:schemeClr val="tx1"/>
                      </a:solidFill>
                      <a:prstDash val="solid"/>
                      <a:round/>
                      <a:headEnd type="none" w="med" len="med"/>
                      <a:tailEnd type="none" w="med" len="med"/>
                    </a:lnT>
                  </a:tcPr>
                </a:tc>
                <a:tc>
                  <a:txBody>
                    <a:bodyPr/>
                    <a:lstStyle/>
                    <a:p>
                      <a:pPr algn="ctr"/>
                      <a:r>
                        <a:rPr lang="ru-RU" sz="1400" dirty="0">
                          <a:latin typeface="Times New Roman" panose="02020603050405020304" pitchFamily="18" charset="0"/>
                          <a:cs typeface="Times New Roman" panose="02020603050405020304" pitchFamily="18" charset="0"/>
                        </a:rPr>
                        <a:t>1,60</a:t>
                      </a:r>
                    </a:p>
                  </a:txBody>
                  <a:tcPr anchor="ctr">
                    <a:lnT w="12700" cap="flat" cmpd="sng" algn="ctr">
                      <a:solidFill>
                        <a:schemeClr val="tx1"/>
                      </a:solidFill>
                      <a:prstDash val="solid"/>
                      <a:round/>
                      <a:headEnd type="none" w="med" len="med"/>
                      <a:tailEnd type="none" w="med" len="med"/>
                    </a:lnT>
                  </a:tcPr>
                </a:tc>
                <a:tc>
                  <a:txBody>
                    <a:bodyPr/>
                    <a:lstStyle/>
                    <a:p>
                      <a:pPr algn="ctr"/>
                      <a:r>
                        <a:rPr lang="ru-RU" sz="1400" dirty="0">
                          <a:latin typeface="Times New Roman" panose="02020603050405020304" pitchFamily="18" charset="0"/>
                          <a:cs typeface="Times New Roman" panose="02020603050405020304" pitchFamily="18" charset="0"/>
                        </a:rPr>
                        <a:t>8,3</a:t>
                      </a:r>
                    </a:p>
                  </a:txBody>
                  <a:tcPr anchor="ctr">
                    <a:lnT w="12700" cap="flat" cmpd="sng" algn="ctr">
                      <a:solidFill>
                        <a:schemeClr val="tx1"/>
                      </a:solidFill>
                      <a:prstDash val="solid"/>
                      <a:round/>
                      <a:headEnd type="none" w="med" len="med"/>
                      <a:tailEnd type="none" w="med" len="med"/>
                    </a:lnT>
                  </a:tcPr>
                </a:tc>
                <a:tc>
                  <a:txBody>
                    <a:bodyPr/>
                    <a:lstStyle/>
                    <a:p>
                      <a:pPr algn="ctr"/>
                      <a:r>
                        <a:rPr lang="ru-RU" sz="1400" dirty="0">
                          <a:latin typeface="Times New Roman" panose="02020603050405020304" pitchFamily="18" charset="0"/>
                          <a:cs typeface="Times New Roman" panose="02020603050405020304" pitchFamily="18" charset="0"/>
                        </a:rPr>
                        <a:t>4</a:t>
                      </a:r>
                    </a:p>
                  </a:txBody>
                  <a:tcPr anchor="ctr">
                    <a:lnT w="12700" cap="flat" cmpd="sng" algn="ctr">
                      <a:solidFill>
                        <a:schemeClr val="tx1"/>
                      </a:solidFill>
                      <a:prstDash val="solid"/>
                      <a:round/>
                      <a:headEnd type="none" w="med" len="med"/>
                      <a:tailEnd type="none" w="med" len="med"/>
                    </a:lnT>
                  </a:tcPr>
                </a:tc>
                <a:tc>
                  <a:txBody>
                    <a:bodyPr/>
                    <a:lstStyle/>
                    <a:p>
                      <a:pPr algn="ctr"/>
                      <a:r>
                        <a:rPr lang="ru-RU" sz="1400" dirty="0">
                          <a:latin typeface="Times New Roman" panose="02020603050405020304" pitchFamily="18" charset="0"/>
                          <a:cs typeface="Times New Roman" panose="02020603050405020304" pitchFamily="18" charset="0"/>
                        </a:rPr>
                        <a:t>3</a:t>
                      </a:r>
                    </a:p>
                  </a:txBody>
                  <a:tcPr anchor="ctr">
                    <a:lnT w="12700" cap="flat" cmpd="sng" algn="ctr">
                      <a:solidFill>
                        <a:schemeClr val="tx1"/>
                      </a:solidFill>
                      <a:prstDash val="solid"/>
                      <a:round/>
                      <a:headEnd type="none" w="med" len="med"/>
                      <a:tailEnd type="none" w="med" len="med"/>
                    </a:lnT>
                  </a:tcPr>
                </a:tc>
                <a:tc>
                  <a:txBody>
                    <a:bodyPr/>
                    <a:lstStyle/>
                    <a:p>
                      <a:pPr algn="ctr"/>
                      <a:r>
                        <a:rPr lang="ru-RU" sz="1400" dirty="0">
                          <a:latin typeface="Times New Roman" panose="02020603050405020304" pitchFamily="18" charset="0"/>
                          <a:cs typeface="Times New Roman" panose="02020603050405020304" pitchFamily="18" charset="0"/>
                        </a:rPr>
                        <a:t>75,0</a:t>
                      </a:r>
                    </a:p>
                  </a:txBody>
                  <a:tcPr anchor="ct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943486988"/>
                  </a:ext>
                </a:extLst>
              </a:tr>
              <a:tr h="370840">
                <a:tc>
                  <a:txBody>
                    <a:bodyPr/>
                    <a:lstStyle/>
                    <a:p>
                      <a:pPr algn="ctr">
                        <a:lnSpc>
                          <a:spcPts val="1400"/>
                        </a:lnSpc>
                      </a:pPr>
                      <a:r>
                        <a:rPr lang="ru-RU" sz="1300" dirty="0">
                          <a:latin typeface="Times New Roman" panose="02020603050405020304" pitchFamily="18" charset="0"/>
                          <a:cs typeface="Times New Roman" panose="02020603050405020304" pitchFamily="18" charset="0"/>
                        </a:rPr>
                        <a:t>Информационная инфраструктура</a:t>
                      </a:r>
                    </a:p>
                    <a:p>
                      <a:pPr algn="ctr">
                        <a:lnSpc>
                          <a:spcPts val="1400"/>
                        </a:lnSpc>
                      </a:pPr>
                      <a:r>
                        <a:rPr lang="ru-RU" sz="1300" dirty="0">
                          <a:latin typeface="Times New Roman" panose="02020603050405020304" pitchFamily="18" charset="0"/>
                          <a:cs typeface="Times New Roman" panose="02020603050405020304" pitchFamily="18" charset="0"/>
                        </a:rPr>
                        <a:t>(Минкомсвязь РД)</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21,38</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21,38</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21,05</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98,5</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5</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5</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100,0</a:t>
                      </a:r>
                    </a:p>
                  </a:txBody>
                  <a:tcPr anchor="ctr"/>
                </a:tc>
                <a:extLst>
                  <a:ext uri="{0D108BD9-81ED-4DB2-BD59-A6C34878D82A}">
                    <a16:rowId xmlns:a16="http://schemas.microsoft.com/office/drawing/2014/main" val="174477464"/>
                  </a:ext>
                </a:extLst>
              </a:tr>
              <a:tr h="370840">
                <a:tc>
                  <a:txBody>
                    <a:bodyPr/>
                    <a:lstStyle/>
                    <a:p>
                      <a:pPr algn="ctr">
                        <a:lnSpc>
                          <a:spcPts val="1400"/>
                        </a:lnSpc>
                      </a:pPr>
                      <a:r>
                        <a:rPr lang="ru-RU" sz="1300" kern="1200" dirty="0">
                          <a:solidFill>
                            <a:schemeClr val="dk1"/>
                          </a:solidFill>
                          <a:latin typeface="Times New Roman" panose="02020603050405020304" pitchFamily="18" charset="0"/>
                          <a:ea typeface="+mn-ea"/>
                          <a:cs typeface="Times New Roman" panose="02020603050405020304" pitchFamily="18" charset="0"/>
                        </a:rPr>
                        <a:t>Цифровые технологии</a:t>
                      </a:r>
                    </a:p>
                    <a:p>
                      <a:pPr algn="ctr">
                        <a:lnSpc>
                          <a:spcPts val="1400"/>
                        </a:lnSpc>
                      </a:pPr>
                      <a:r>
                        <a:rPr lang="ru-RU" sz="1300" kern="1200" dirty="0">
                          <a:solidFill>
                            <a:schemeClr val="dk1"/>
                          </a:solidFill>
                          <a:latin typeface="Times New Roman" panose="02020603050405020304" pitchFamily="18" charset="0"/>
                          <a:ea typeface="+mn-ea"/>
                          <a:cs typeface="Times New Roman" panose="02020603050405020304" pitchFamily="18" charset="0"/>
                        </a:rPr>
                        <a:t>(</a:t>
                      </a:r>
                      <a:r>
                        <a:rPr lang="ru-RU" sz="1300" dirty="0">
                          <a:latin typeface="Times New Roman" panose="02020603050405020304" pitchFamily="18" charset="0"/>
                          <a:cs typeface="Times New Roman" panose="02020603050405020304" pitchFamily="18" charset="0"/>
                        </a:rPr>
                        <a:t>Минкомсвязь</a:t>
                      </a:r>
                      <a:r>
                        <a:rPr lang="ru-RU" sz="1300" kern="1200" dirty="0">
                          <a:solidFill>
                            <a:schemeClr val="dk1"/>
                          </a:solidFill>
                          <a:latin typeface="Times New Roman" panose="02020603050405020304" pitchFamily="18" charset="0"/>
                          <a:ea typeface="+mn-ea"/>
                          <a:cs typeface="Times New Roman" panose="02020603050405020304" pitchFamily="18" charset="0"/>
                        </a:rPr>
                        <a:t> РД)</a:t>
                      </a:r>
                      <a:endParaRPr lang="ru-RU" sz="1300" dirty="0">
                        <a:latin typeface="Times New Roman" panose="02020603050405020304" pitchFamily="18" charset="0"/>
                        <a:cs typeface="Times New Roman" panose="02020603050405020304" pitchFamily="18" charset="0"/>
                      </a:endParaRPr>
                    </a:p>
                  </a:txBody>
                  <a:tcPr anchor="ctr"/>
                </a:tc>
                <a:tc>
                  <a:txBody>
                    <a:bodyPr/>
                    <a:lstStyle/>
                    <a:p>
                      <a:pPr algn="ctr"/>
                      <a:r>
                        <a:rPr lang="ru-RU" sz="1400" dirty="0">
                          <a:latin typeface="Times New Roman" panose="02020603050405020304" pitchFamily="18" charset="0"/>
                          <a:cs typeface="Times New Roman" panose="02020603050405020304" pitchFamily="18" charset="0"/>
                        </a:rPr>
                        <a:t>28,00</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28,00</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10,00</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35,7</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2</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1</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50,0</a:t>
                      </a:r>
                    </a:p>
                  </a:txBody>
                  <a:tcPr anchor="ctr"/>
                </a:tc>
                <a:extLst>
                  <a:ext uri="{0D108BD9-81ED-4DB2-BD59-A6C34878D82A}">
                    <a16:rowId xmlns:a16="http://schemas.microsoft.com/office/drawing/2014/main" val="503681669"/>
                  </a:ext>
                </a:extLst>
              </a:tr>
              <a:tr h="370840">
                <a:tc>
                  <a:txBody>
                    <a:bodyPr/>
                    <a:lstStyle/>
                    <a:p>
                      <a:pPr algn="ctr">
                        <a:lnSpc>
                          <a:spcPts val="1400"/>
                        </a:lnSpc>
                      </a:pPr>
                      <a:r>
                        <a:rPr lang="ru-RU" sz="1300" dirty="0">
                          <a:latin typeface="Times New Roman" panose="02020603050405020304" pitchFamily="18" charset="0"/>
                          <a:cs typeface="Times New Roman" panose="02020603050405020304" pitchFamily="18" charset="0"/>
                        </a:rPr>
                        <a:t>Цифровое государственное управление</a:t>
                      </a:r>
                    </a:p>
                    <a:p>
                      <a:pPr algn="ctr">
                        <a:lnSpc>
                          <a:spcPts val="1400"/>
                        </a:lnSpc>
                      </a:pPr>
                      <a:r>
                        <a:rPr lang="ru-RU" sz="1300" dirty="0">
                          <a:latin typeface="Times New Roman" panose="02020603050405020304" pitchFamily="18" charset="0"/>
                          <a:cs typeface="Times New Roman" panose="02020603050405020304" pitchFamily="18" charset="0"/>
                        </a:rPr>
                        <a:t>(Минкомсвязь РД)</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26,24</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4,59</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21,65</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9,83</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37,5</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8</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7</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87,5</a:t>
                      </a:r>
                    </a:p>
                  </a:txBody>
                  <a:tcPr anchor="ctr"/>
                </a:tc>
                <a:extLst>
                  <a:ext uri="{0D108BD9-81ED-4DB2-BD59-A6C34878D82A}">
                    <a16:rowId xmlns:a16="http://schemas.microsoft.com/office/drawing/2014/main" val="927918134"/>
                  </a:ext>
                </a:extLst>
              </a:tr>
              <a:tr h="370840">
                <a:tc>
                  <a:txBody>
                    <a:bodyPr/>
                    <a:lstStyle/>
                    <a:p>
                      <a:pPr algn="ctr">
                        <a:lnSpc>
                          <a:spcPts val="1400"/>
                        </a:lnSpc>
                      </a:pPr>
                      <a:r>
                        <a:rPr lang="ru-RU" sz="1300" dirty="0">
                          <a:latin typeface="Times New Roman" panose="02020603050405020304" pitchFamily="18" charset="0"/>
                          <a:cs typeface="Times New Roman" panose="02020603050405020304" pitchFamily="18" charset="0"/>
                        </a:rPr>
                        <a:t>Кадры для цифровой экономики</a:t>
                      </a:r>
                    </a:p>
                    <a:p>
                      <a:pPr algn="ctr">
                        <a:lnSpc>
                          <a:spcPts val="1400"/>
                        </a:lnSpc>
                      </a:pPr>
                      <a:r>
                        <a:rPr lang="ru-RU" sz="1300" dirty="0">
                          <a:latin typeface="Times New Roman" panose="02020603050405020304" pitchFamily="18" charset="0"/>
                          <a:cs typeface="Times New Roman" panose="02020603050405020304" pitchFamily="18" charset="0"/>
                        </a:rPr>
                        <a:t>(Минкомсвязь РД) </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tc>
                <a:extLst>
                  <a:ext uri="{0D108BD9-81ED-4DB2-BD59-A6C34878D82A}">
                    <a16:rowId xmlns:a16="http://schemas.microsoft.com/office/drawing/2014/main" val="848320968"/>
                  </a:ext>
                </a:extLst>
              </a:tr>
            </a:tbl>
          </a:graphicData>
        </a:graphic>
      </p:graphicFrame>
    </p:spTree>
    <p:extLst>
      <p:ext uri="{BB962C8B-B14F-4D97-AF65-F5344CB8AC3E}">
        <p14:creationId xmlns:p14="http://schemas.microsoft.com/office/powerpoint/2010/main" val="404623709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912" name="Rectangle 2"/>
          <p:cNvSpPr/>
          <p:nvPr/>
        </p:nvSpPr>
        <p:spPr>
          <a:xfrm>
            <a:off x="0" y="178939"/>
            <a:ext cx="12192000" cy="263612"/>
          </a:xfrm>
          <a:prstGeom prst="rect">
            <a:avLst/>
          </a:prstGeom>
          <a:gradFill flip="none" rotWithShape="1">
            <a:gsLst>
              <a:gs pos="0">
                <a:srgbClr val="5087C6"/>
              </a:gs>
              <a:gs pos="91000">
                <a:schemeClr val="accent1">
                  <a:lumMod val="60000"/>
                  <a:lumOff val="40000"/>
                  <a:alpha val="41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pPr>
            <a:endParaRPr lang="en-US" dirty="0"/>
          </a:p>
        </p:txBody>
      </p:sp>
      <p:pic>
        <p:nvPicPr>
          <p:cNvPr id="2097190" name="Picture 4" descr="https://xn--80aafjcthgy6bd.xn--p1ai/templates/mun46/images/gerb.png"/>
          <p:cNvPicPr>
            <a:picLocks noChangeAspect="1" noChangeArrowheads="1"/>
          </p:cNvPicPr>
          <p:nvPr/>
        </p:nvPicPr>
        <p:blipFill>
          <a:blip r:embed="rId2" cstate="print"/>
          <a:srcRect/>
          <a:stretch>
            <a:fillRect/>
          </a:stretch>
        </p:blipFill>
        <p:spPr bwMode="auto">
          <a:xfrm>
            <a:off x="11350831" y="40745"/>
            <a:ext cx="518834" cy="540000"/>
          </a:xfrm>
          <a:prstGeom prst="rect">
            <a:avLst/>
          </a:prstGeom>
          <a:noFill/>
        </p:spPr>
      </p:pic>
      <p:sp>
        <p:nvSpPr>
          <p:cNvPr id="1048934" name="Прямоугольник 29"/>
          <p:cNvSpPr/>
          <p:nvPr/>
        </p:nvSpPr>
        <p:spPr>
          <a:xfrm>
            <a:off x="4750600" y="89867"/>
            <a:ext cx="2811780" cy="396240"/>
          </a:xfrm>
          <a:prstGeom prst="rect">
            <a:avLst/>
          </a:prstGeom>
        </p:spPr>
        <p:txBody>
          <a:bodyPr wrap="none">
            <a:spAutoFit/>
          </a:bodyPr>
          <a:lstStyle/>
          <a:p>
            <a:r>
              <a:rPr lang="ru-RU" sz="2000" b="1" dirty="0">
                <a:latin typeface="Times New Roman" panose="02020603050405020304" pitchFamily="18" charset="0"/>
                <a:cs typeface="Times New Roman" panose="02020603050405020304" pitchFamily="18" charset="0"/>
              </a:rPr>
              <a:t>Цифровая экономика</a:t>
            </a:r>
            <a:endParaRPr lang="ru-RU" sz="2000" dirty="0"/>
          </a:p>
        </p:txBody>
      </p:sp>
      <p:graphicFrame>
        <p:nvGraphicFramePr>
          <p:cNvPr id="32" name="Таблица 3">
            <a:extLst>
              <a:ext uri="{FF2B5EF4-FFF2-40B4-BE49-F238E27FC236}">
                <a16:creationId xmlns:a16="http://schemas.microsoft.com/office/drawing/2014/main" id="{5CCFB49E-B0EF-4D65-900F-5A9A0DCD6769}"/>
              </a:ext>
            </a:extLst>
          </p:cNvPr>
          <p:cNvGraphicFramePr>
            <a:graphicFrameLocks noGrp="1"/>
          </p:cNvGraphicFramePr>
          <p:nvPr>
            <p:extLst>
              <p:ext uri="{D42A27DB-BD31-4B8C-83A1-F6EECF244321}">
                <p14:modId xmlns:p14="http://schemas.microsoft.com/office/powerpoint/2010/main" val="1758203900"/>
              </p:ext>
            </p:extLst>
          </p:nvPr>
        </p:nvGraphicFramePr>
        <p:xfrm>
          <a:off x="188539" y="615218"/>
          <a:ext cx="11836522" cy="5522131"/>
        </p:xfrm>
        <a:graphic>
          <a:graphicData uri="http://schemas.openxmlformats.org/drawingml/2006/table">
            <a:tbl>
              <a:tblPr firstRow="1" bandRow="1">
                <a:tableStyleId>{5C22544A-7EE6-4342-B048-85BDC9FD1C3A}</a:tableStyleId>
              </a:tblPr>
              <a:tblGrid>
                <a:gridCol w="1674797">
                  <a:extLst>
                    <a:ext uri="{9D8B030D-6E8A-4147-A177-3AD203B41FA5}">
                      <a16:colId xmlns:a16="http://schemas.microsoft.com/office/drawing/2014/main" val="872544408"/>
                    </a:ext>
                  </a:extLst>
                </a:gridCol>
                <a:gridCol w="2698031">
                  <a:extLst>
                    <a:ext uri="{9D8B030D-6E8A-4147-A177-3AD203B41FA5}">
                      <a16:colId xmlns:a16="http://schemas.microsoft.com/office/drawing/2014/main" val="2935036756"/>
                    </a:ext>
                  </a:extLst>
                </a:gridCol>
                <a:gridCol w="7463694">
                  <a:extLst>
                    <a:ext uri="{9D8B030D-6E8A-4147-A177-3AD203B41FA5}">
                      <a16:colId xmlns:a16="http://schemas.microsoft.com/office/drawing/2014/main" val="4034457935"/>
                    </a:ext>
                  </a:extLst>
                </a:gridCol>
              </a:tblGrid>
              <a:tr h="370840">
                <a:tc>
                  <a:txBody>
                    <a:bodyPr/>
                    <a:lstStyle/>
                    <a:p>
                      <a:pPr algn="ctr"/>
                      <a:r>
                        <a:rPr lang="ru-RU" sz="1400" dirty="0">
                          <a:latin typeface="Times New Roman" panose="02020603050405020304" pitchFamily="18" charset="0"/>
                          <a:cs typeface="Times New Roman" panose="02020603050405020304" pitchFamily="18" charset="0"/>
                        </a:rPr>
                        <a:t>Региональный</a:t>
                      </a:r>
                    </a:p>
                    <a:p>
                      <a:pPr algn="ctr"/>
                      <a:r>
                        <a:rPr lang="ru-RU" sz="1400" dirty="0">
                          <a:latin typeface="Times New Roman" panose="02020603050405020304" pitchFamily="18" charset="0"/>
                          <a:cs typeface="Times New Roman" panose="02020603050405020304" pitchFamily="18" charset="0"/>
                        </a:rPr>
                        <a:t> проект</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Реализуется на территории МО</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Мероприятия проекта</a:t>
                      </a:r>
                    </a:p>
                  </a:txBody>
                  <a:tcPr anchor="ctr"/>
                </a:tc>
                <a:extLst>
                  <a:ext uri="{0D108BD9-81ED-4DB2-BD59-A6C34878D82A}">
                    <a16:rowId xmlns:a16="http://schemas.microsoft.com/office/drawing/2014/main" val="1207244134"/>
                  </a:ext>
                </a:extLst>
              </a:tr>
              <a:tr h="458870">
                <a:tc rowSpan="2">
                  <a:txBody>
                    <a:bodyPr/>
                    <a:lstStyle/>
                    <a:p>
                      <a:pPr algn="ctr"/>
                      <a:r>
                        <a:rPr lang="ru-RU" sz="1400" dirty="0">
                          <a:latin typeface="Times New Roman" panose="02020603050405020304" pitchFamily="18" charset="0"/>
                          <a:cs typeface="Times New Roman" panose="02020603050405020304" pitchFamily="18" charset="0"/>
                        </a:rPr>
                        <a:t>Информационная безопасность</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Реализуется на региональном уровне </a:t>
                      </a:r>
                    </a:p>
                  </a:txBody>
                  <a:tcPr anchor="ctr"/>
                </a:tc>
                <a:tc>
                  <a:txBody>
                    <a:bodyPr/>
                    <a:lstStyle/>
                    <a:p>
                      <a:pPr algn="just"/>
                      <a:r>
                        <a:rPr lang="ru-RU" sz="1400" dirty="0">
                          <a:latin typeface="Times New Roman" panose="02020603050405020304" pitchFamily="18" charset="0"/>
                          <a:cs typeface="Times New Roman" panose="02020603050405020304" pitchFamily="18" charset="0"/>
                        </a:rPr>
                        <a:t>Переход на использование отечественного программного обеспечения в ОИВ и ОМСУ РД</a:t>
                      </a:r>
                    </a:p>
                  </a:txBody>
                  <a:tcPr anchor="ctr"/>
                </a:tc>
                <a:extLst>
                  <a:ext uri="{0D108BD9-81ED-4DB2-BD59-A6C34878D82A}">
                    <a16:rowId xmlns:a16="http://schemas.microsoft.com/office/drawing/2014/main" val="3627042994"/>
                  </a:ext>
                </a:extLst>
              </a:tr>
              <a:tr h="421811">
                <a:tc vMerge="1">
                  <a:txBody>
                    <a:bodyPr/>
                    <a:lstStyle/>
                    <a:p>
                      <a:endParaRPr lang="ru-RU"/>
                    </a:p>
                  </a:txBody>
                  <a:tcPr/>
                </a:tc>
                <a:tc>
                  <a:txBody>
                    <a:bodyPr/>
                    <a:lstStyle/>
                    <a:p>
                      <a:pPr algn="ctr"/>
                      <a:r>
                        <a:rPr lang="ru-RU" sz="1400" dirty="0">
                          <a:latin typeface="Times New Roman" panose="02020603050405020304" pitchFamily="18" charset="0"/>
                          <a:cs typeface="Times New Roman" panose="02020603050405020304" pitchFamily="18" charset="0"/>
                        </a:rPr>
                        <a:t>г. Махачкала</a:t>
                      </a:r>
                    </a:p>
                  </a:txBody>
                  <a:tcPr anchor="ctr"/>
                </a:tc>
                <a:tc>
                  <a:txBody>
                    <a:bodyPr/>
                    <a:lstStyle/>
                    <a:p>
                      <a:pPr algn="just"/>
                      <a:r>
                        <a:rPr lang="ru-RU" sz="1400" dirty="0">
                          <a:latin typeface="Times New Roman" panose="02020603050405020304" pitchFamily="18" charset="0"/>
                          <a:cs typeface="Times New Roman" panose="02020603050405020304" pitchFamily="18" charset="0"/>
                        </a:rPr>
                        <a:t>Создание и развитие инфраструктуры Республиканского центра</a:t>
                      </a:r>
                      <a:r>
                        <a:rPr lang="ru-RU" sz="1400" baseline="0" dirty="0">
                          <a:latin typeface="Times New Roman" panose="02020603050405020304" pitchFamily="18" charset="0"/>
                          <a:cs typeface="Times New Roman" panose="02020603050405020304" pitchFamily="18" charset="0"/>
                        </a:rPr>
                        <a:t> </a:t>
                      </a:r>
                      <a:r>
                        <a:rPr lang="ru-RU" sz="1400" dirty="0">
                          <a:latin typeface="Times New Roman" panose="02020603050405020304" pitchFamily="18" charset="0"/>
                          <a:cs typeface="Times New Roman" panose="02020603050405020304" pitchFamily="18" charset="0"/>
                        </a:rPr>
                        <a:t>обработки данных (не создан)</a:t>
                      </a:r>
                    </a:p>
                  </a:txBody>
                  <a:tcPr anchor="ctr"/>
                </a:tc>
                <a:extLst>
                  <a:ext uri="{0D108BD9-81ED-4DB2-BD59-A6C34878D82A}">
                    <a16:rowId xmlns:a16="http://schemas.microsoft.com/office/drawing/2014/main" val="2947947897"/>
                  </a:ext>
                </a:extLst>
              </a:tr>
              <a:tr h="606753">
                <a:tc>
                  <a:txBody>
                    <a:bodyPr/>
                    <a:lstStyle/>
                    <a:p>
                      <a:pPr algn="ctr"/>
                      <a:r>
                        <a:rPr lang="ru-RU" sz="1400" dirty="0">
                          <a:latin typeface="Times New Roman" panose="02020603050405020304" pitchFamily="18" charset="0"/>
                          <a:cs typeface="Times New Roman" panose="02020603050405020304" pitchFamily="18" charset="0"/>
                        </a:rPr>
                        <a:t>Информационная инфраструктура</a:t>
                      </a:r>
                    </a:p>
                  </a:txBody>
                  <a:tcPr anchor="ctr"/>
                </a:tc>
                <a:tc>
                  <a:txBody>
                    <a:bodyPr/>
                    <a:lstStyle/>
                    <a:p>
                      <a:pPr marL="0" marR="0" indent="0" algn="ctr" defTabSz="914400" rtl="0" eaLnBrk="1" fontAlgn="auto" latinLnBrk="0" hangingPunct="1">
                        <a:lnSpc>
                          <a:spcPts val="1400"/>
                        </a:lnSpc>
                        <a:spcBef>
                          <a:spcPts val="0"/>
                        </a:spcBef>
                        <a:spcAft>
                          <a:spcPts val="0"/>
                        </a:spcAft>
                        <a:buClrTx/>
                        <a:buSzTx/>
                        <a:buFontTx/>
                        <a:buNone/>
                        <a:tabLst/>
                        <a:defRPr/>
                      </a:pPr>
                      <a:r>
                        <a:rPr lang="ru-RU" sz="1400" dirty="0">
                          <a:effectLst/>
                          <a:latin typeface="Times New Roman"/>
                          <a:ea typeface="Calibri"/>
                        </a:rPr>
                        <a:t>Все 52 МО РД</a:t>
                      </a:r>
                      <a:endParaRPr lang="ru-RU" sz="1400" dirty="0">
                        <a:latin typeface="Times New Roman" panose="02020603050405020304" pitchFamily="18" charset="0"/>
                        <a:cs typeface="Times New Roman" panose="02020603050405020304" pitchFamily="18" charset="0"/>
                      </a:endParaRPr>
                    </a:p>
                  </a:txBody>
                  <a:tcPr anchor="ctr"/>
                </a:tc>
                <a:tc>
                  <a:txBody>
                    <a:bodyPr/>
                    <a:lstStyle/>
                    <a:p>
                      <a:pPr algn="just"/>
                      <a:r>
                        <a:rPr lang="ru-RU" sz="1400" dirty="0">
                          <a:effectLst/>
                          <a:latin typeface="Times New Roman"/>
                          <a:ea typeface="Calibri"/>
                        </a:rPr>
                        <a:t>Подключение </a:t>
                      </a:r>
                      <a:r>
                        <a:rPr lang="ru-RU" sz="1400" dirty="0">
                          <a:solidFill>
                            <a:schemeClr val="tx1"/>
                          </a:solidFill>
                          <a:effectLst/>
                          <a:latin typeface="Times New Roman"/>
                          <a:ea typeface="Calibri"/>
                        </a:rPr>
                        <a:t>школ, ФАП, пожарных частей </a:t>
                      </a:r>
                      <a:r>
                        <a:rPr lang="ru-RU" sz="1400" baseline="0" dirty="0">
                          <a:effectLst/>
                          <a:latin typeface="Times New Roman"/>
                          <a:ea typeface="Calibri"/>
                        </a:rPr>
                        <a:t>на территории района к сети «Интернет». Подключен 931 социально значимый объект (школы – 476, ФАП – 341, ОМСУ – 111, пожарные части – 3) </a:t>
                      </a:r>
                      <a:endParaRPr lang="ru-RU" sz="1400"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1274777784"/>
                  </a:ext>
                </a:extLst>
              </a:tr>
              <a:tr h="370840">
                <a:tc row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u-RU" sz="1400" dirty="0">
                          <a:latin typeface="Times New Roman" panose="02020603050405020304" pitchFamily="18" charset="0"/>
                          <a:cs typeface="Times New Roman" panose="02020603050405020304" pitchFamily="18" charset="0"/>
                        </a:rPr>
                        <a:t>Цифровые технологии</a:t>
                      </a:r>
                    </a:p>
                  </a:txBody>
                  <a:tcPr anchor="ctr"/>
                </a:tc>
                <a:tc rowSpan="2">
                  <a:txBody>
                    <a:bodyPr/>
                    <a:lstStyle/>
                    <a:p>
                      <a:pPr algn="ctr"/>
                      <a:r>
                        <a:rPr lang="ru-RU" sz="1400" dirty="0">
                          <a:latin typeface="Times New Roman" panose="02020603050405020304" pitchFamily="18" charset="0"/>
                          <a:cs typeface="Times New Roman" panose="02020603050405020304" pitchFamily="18" charset="0"/>
                        </a:rPr>
                        <a:t>Реализуются на региональном уровне </a:t>
                      </a:r>
                    </a:p>
                    <a:p>
                      <a:pPr algn="ctr"/>
                      <a:endParaRPr lang="ru-RU" sz="1400" dirty="0">
                        <a:latin typeface="Times New Roman" panose="02020603050405020304" pitchFamily="18" charset="0"/>
                        <a:cs typeface="Times New Roman" panose="02020603050405020304" pitchFamily="18" charset="0"/>
                      </a:endParaRPr>
                    </a:p>
                  </a:txBody>
                  <a:tcPr anchor="ctr"/>
                </a:tc>
                <a:tc>
                  <a:txBody>
                    <a:bodyPr/>
                    <a:lstStyle/>
                    <a:p>
                      <a:pPr algn="just"/>
                      <a:r>
                        <a:rPr lang="ru-RU" sz="1400" dirty="0">
                          <a:latin typeface="Times New Roman" panose="02020603050405020304" pitchFamily="18" charset="0"/>
                          <a:cs typeface="Times New Roman" panose="02020603050405020304" pitchFamily="18" charset="0"/>
                        </a:rPr>
                        <a:t>Внедрение портала сотовых операторов (не внедрен)	</a:t>
                      </a:r>
                    </a:p>
                  </a:txBody>
                  <a:tcPr anchor="ctr"/>
                </a:tc>
                <a:extLst>
                  <a:ext uri="{0D108BD9-81ED-4DB2-BD59-A6C34878D82A}">
                    <a16:rowId xmlns:a16="http://schemas.microsoft.com/office/drawing/2014/main" val="1227873227"/>
                  </a:ext>
                </a:extLst>
              </a:tr>
              <a:tr h="130470">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ru-RU" sz="1400" dirty="0">
                        <a:latin typeface="Times New Roman" panose="02020603050405020304" pitchFamily="18" charset="0"/>
                        <a:cs typeface="Times New Roman" panose="02020603050405020304" pitchFamily="18" charset="0"/>
                      </a:endParaRPr>
                    </a:p>
                  </a:txBody>
                  <a:tcPr anchor="ctr"/>
                </a:tc>
                <a:tc vMerge="1">
                  <a:txBody>
                    <a:bodyPr/>
                    <a:lstStyle/>
                    <a:p>
                      <a:pPr algn="ctr"/>
                      <a:endParaRPr lang="ru-RU" sz="1600" dirty="0">
                        <a:latin typeface="Times New Roman" panose="02020603050405020304" pitchFamily="18" charset="0"/>
                        <a:cs typeface="Times New Roman" panose="02020603050405020304" pitchFamily="18" charset="0"/>
                      </a:endParaRPr>
                    </a:p>
                  </a:txBody>
                  <a:tcPr anchor="ctr"/>
                </a:tc>
                <a:tc>
                  <a:txBody>
                    <a:bodyPr/>
                    <a:lstStyle/>
                    <a:p>
                      <a:pPr algn="just"/>
                      <a:r>
                        <a:rPr lang="ru-RU" sz="1400" dirty="0">
                          <a:latin typeface="Times New Roman" panose="02020603050405020304" pitchFamily="18" charset="0"/>
                          <a:cs typeface="Times New Roman" panose="02020603050405020304" pitchFamily="18" charset="0"/>
                        </a:rPr>
                        <a:t>Внедрена региональная геоинформационная система</a:t>
                      </a:r>
                    </a:p>
                  </a:txBody>
                  <a:tcPr anchor="ctr"/>
                </a:tc>
                <a:extLst>
                  <a:ext uri="{0D108BD9-81ED-4DB2-BD59-A6C34878D82A}">
                    <a16:rowId xmlns:a16="http://schemas.microsoft.com/office/drawing/2014/main" val="3860659024"/>
                  </a:ext>
                </a:extLst>
              </a:tr>
              <a:tr h="370840">
                <a:tc rowSpan="4">
                  <a:txBody>
                    <a:bodyPr/>
                    <a:lstStyle/>
                    <a:p>
                      <a:pPr algn="ctr"/>
                      <a:r>
                        <a:rPr lang="ru-RU" sz="1400" dirty="0">
                          <a:latin typeface="Times New Roman" panose="02020603050405020304" pitchFamily="18" charset="0"/>
                          <a:cs typeface="Times New Roman" panose="02020603050405020304" pitchFamily="18" charset="0"/>
                        </a:rPr>
                        <a:t>Цифровое государственное управление</a:t>
                      </a:r>
                    </a:p>
                  </a:txBody>
                  <a:tcPr anchor="ctr"/>
                </a:tc>
                <a:tc rowSpan="4">
                  <a:txBody>
                    <a:bodyPr/>
                    <a:lstStyle/>
                    <a:p>
                      <a:pPr algn="ctr"/>
                      <a:r>
                        <a:rPr lang="ru-RU" sz="1400" dirty="0">
                          <a:latin typeface="Times New Roman" panose="02020603050405020304" pitchFamily="18" charset="0"/>
                          <a:cs typeface="Times New Roman" panose="02020603050405020304" pitchFamily="18" charset="0"/>
                        </a:rPr>
                        <a:t>Реализуются на региональном уровне </a:t>
                      </a:r>
                    </a:p>
                  </a:txBody>
                  <a:tcPr anchor="ctr"/>
                </a:tc>
                <a:tc>
                  <a:txBody>
                    <a:bodyPr/>
                    <a:lstStyle/>
                    <a:p>
                      <a:pPr algn="just"/>
                      <a:r>
                        <a:rPr lang="ru-RU" sz="1400" dirty="0">
                          <a:latin typeface="Times New Roman" panose="02020603050405020304" pitchFamily="18" charset="0"/>
                          <a:cs typeface="Times New Roman" panose="02020603050405020304" pitchFamily="18" charset="0"/>
                        </a:rPr>
                        <a:t>Внедрение регионального портала государственных услуг (не внедрен)</a:t>
                      </a:r>
                    </a:p>
                  </a:txBody>
                  <a:tcPr anchor="ctr"/>
                </a:tc>
                <a:extLst>
                  <a:ext uri="{0D108BD9-81ED-4DB2-BD59-A6C34878D82A}">
                    <a16:rowId xmlns:a16="http://schemas.microsoft.com/office/drawing/2014/main" val="908366437"/>
                  </a:ext>
                </a:extLst>
              </a:tr>
              <a:tr h="370840">
                <a:tc vMerge="1">
                  <a:txBody>
                    <a:bodyPr/>
                    <a:lstStyle/>
                    <a:p>
                      <a:pPr algn="ctr"/>
                      <a:endParaRPr lang="ru-RU" sz="1400" dirty="0">
                        <a:latin typeface="Times New Roman" panose="02020603050405020304" pitchFamily="18" charset="0"/>
                        <a:cs typeface="Times New Roman" panose="02020603050405020304" pitchFamily="18" charset="0"/>
                      </a:endParaRPr>
                    </a:p>
                  </a:txBody>
                  <a:tcPr anchor="ctr"/>
                </a:tc>
                <a:tc vMerge="1">
                  <a:txBody>
                    <a:bodyPr/>
                    <a:lstStyle/>
                    <a:p>
                      <a:pPr algn="ctr"/>
                      <a:endParaRPr lang="ru-RU" sz="1600" dirty="0">
                        <a:latin typeface="Times New Roman" panose="02020603050405020304" pitchFamily="18" charset="0"/>
                        <a:cs typeface="Times New Roman" panose="02020603050405020304" pitchFamily="18" charset="0"/>
                      </a:endParaRPr>
                    </a:p>
                  </a:txBody>
                  <a:tcPr anchor="ctr"/>
                </a:tc>
                <a:tc>
                  <a:txBody>
                    <a:bodyPr/>
                    <a:lstStyle/>
                    <a:p>
                      <a:pPr algn="just"/>
                      <a:r>
                        <a:rPr lang="ru-RU" sz="1400" dirty="0">
                          <a:latin typeface="Times New Roman" panose="02020603050405020304" pitchFamily="18" charset="0"/>
                          <a:cs typeface="Times New Roman" panose="02020603050405020304" pitchFamily="18" charset="0"/>
                        </a:rPr>
                        <a:t>Перевод услуг в электронный вид (не переведены)</a:t>
                      </a:r>
                    </a:p>
                  </a:txBody>
                  <a:tcPr anchor="ctr"/>
                </a:tc>
                <a:extLst>
                  <a:ext uri="{0D108BD9-81ED-4DB2-BD59-A6C34878D82A}">
                    <a16:rowId xmlns:a16="http://schemas.microsoft.com/office/drawing/2014/main" val="676213803"/>
                  </a:ext>
                </a:extLst>
              </a:tr>
              <a:tr h="196301">
                <a:tc vMerge="1">
                  <a:txBody>
                    <a:bodyPr/>
                    <a:lstStyle/>
                    <a:p>
                      <a:pPr algn="ctr"/>
                      <a:endParaRPr lang="ru-RU" sz="1400" dirty="0">
                        <a:latin typeface="Times New Roman" panose="02020603050405020304" pitchFamily="18" charset="0"/>
                        <a:cs typeface="Times New Roman" panose="02020603050405020304" pitchFamily="18" charset="0"/>
                      </a:endParaRPr>
                    </a:p>
                  </a:txBody>
                  <a:tcPr anchor="ctr"/>
                </a:tc>
                <a:tc vMerge="1">
                  <a:txBody>
                    <a:bodyPr/>
                    <a:lstStyle/>
                    <a:p>
                      <a:pPr algn="ctr"/>
                      <a:endParaRPr lang="ru-RU" sz="1600" dirty="0">
                        <a:latin typeface="Times New Roman" panose="02020603050405020304" pitchFamily="18" charset="0"/>
                        <a:cs typeface="Times New Roman" panose="02020603050405020304" pitchFamily="18" charset="0"/>
                      </a:endParaRPr>
                    </a:p>
                  </a:txBody>
                  <a:tcPr anchor="ctr"/>
                </a:tc>
                <a:tc>
                  <a:txBody>
                    <a:bodyPr/>
                    <a:lstStyle/>
                    <a:p>
                      <a:pPr algn="just"/>
                      <a:r>
                        <a:rPr lang="ru-RU" sz="1400" dirty="0">
                          <a:latin typeface="Times New Roman" panose="02020603050405020304" pitchFamily="18" charset="0"/>
                          <a:cs typeface="Times New Roman" panose="02020603050405020304" pitchFamily="18" charset="0"/>
                        </a:rPr>
                        <a:t>Внедрена платформы</a:t>
                      </a:r>
                      <a:r>
                        <a:rPr lang="ru-RU" sz="1400" baseline="0" dirty="0">
                          <a:latin typeface="Times New Roman" panose="02020603050405020304" pitchFamily="18" charset="0"/>
                          <a:cs typeface="Times New Roman" panose="02020603050405020304" pitchFamily="18" charset="0"/>
                        </a:rPr>
                        <a:t> обратной связи</a:t>
                      </a:r>
                      <a:endParaRPr lang="ru-RU" sz="1400"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960725242"/>
                  </a:ext>
                </a:extLst>
              </a:tr>
              <a:tr h="370840">
                <a:tc vMerge="1">
                  <a:txBody>
                    <a:bodyPr/>
                    <a:lstStyle/>
                    <a:p>
                      <a:pPr algn="ctr"/>
                      <a:endParaRPr lang="ru-RU" sz="1400" dirty="0">
                        <a:latin typeface="Times New Roman" panose="02020603050405020304" pitchFamily="18" charset="0"/>
                        <a:cs typeface="Times New Roman" panose="02020603050405020304" pitchFamily="18" charset="0"/>
                      </a:endParaRPr>
                    </a:p>
                  </a:txBody>
                  <a:tcPr anchor="ctr"/>
                </a:tc>
                <a:tc vMerge="1">
                  <a:txBody>
                    <a:bodyPr/>
                    <a:lstStyle/>
                    <a:p>
                      <a:pPr algn="ctr"/>
                      <a:endParaRPr lang="ru-RU" sz="1600" dirty="0">
                        <a:latin typeface="Times New Roman" panose="02020603050405020304" pitchFamily="18" charset="0"/>
                        <a:cs typeface="Times New Roman" panose="02020603050405020304" pitchFamily="18" charset="0"/>
                      </a:endParaRPr>
                    </a:p>
                  </a:txBody>
                  <a:tcPr anchor="ctr"/>
                </a:tc>
                <a:tc>
                  <a:txBody>
                    <a:bodyPr/>
                    <a:lstStyle/>
                    <a:p>
                      <a:pPr algn="just"/>
                      <a:r>
                        <a:rPr lang="ru-RU" sz="1400" dirty="0">
                          <a:latin typeface="Times New Roman" panose="02020603050405020304" pitchFamily="18" charset="0"/>
                          <a:cs typeface="Times New Roman" panose="02020603050405020304" pitchFamily="18" charset="0"/>
                        </a:rPr>
                        <a:t>В рамках перехода со СМЭВ 2.0 на СМЭВ 3.0 обновлено 27 (план 27) региональных сервисов, на сумму 3,8 млн рублей </a:t>
                      </a:r>
                    </a:p>
                  </a:txBody>
                  <a:tcPr anchor="ctr"/>
                </a:tc>
                <a:extLst>
                  <a:ext uri="{0D108BD9-81ED-4DB2-BD59-A6C34878D82A}">
                    <a16:rowId xmlns:a16="http://schemas.microsoft.com/office/drawing/2014/main" val="3780272976"/>
                  </a:ext>
                </a:extLst>
              </a:tr>
              <a:tr h="0">
                <a:tc rowSpan="2">
                  <a:txBody>
                    <a:bodyPr/>
                    <a:lstStyle/>
                    <a:p>
                      <a:pPr algn="ctr"/>
                      <a:r>
                        <a:rPr lang="ru-RU" sz="1400" dirty="0">
                          <a:latin typeface="Times New Roman" panose="02020603050405020304" pitchFamily="18" charset="0"/>
                          <a:cs typeface="Times New Roman" panose="02020603050405020304" pitchFamily="18" charset="0"/>
                        </a:rPr>
                        <a:t>Кадры для цифровой экономики</a:t>
                      </a:r>
                    </a:p>
                  </a:txBody>
                  <a:tcPr anchor="ctr"/>
                </a:tc>
                <a:tc>
                  <a:txBody>
                    <a:bodyPr/>
                    <a:lstStyle/>
                    <a:p>
                      <a:pPr marL="0" marR="0" indent="0" algn="ctr" defTabSz="914400" rtl="0" eaLnBrk="1" fontAlgn="auto" latinLnBrk="0" hangingPunct="1">
                        <a:lnSpc>
                          <a:spcPts val="1400"/>
                        </a:lnSpc>
                        <a:spcBef>
                          <a:spcPts val="0"/>
                        </a:spcBef>
                        <a:spcAft>
                          <a:spcPts val="0"/>
                        </a:spcAft>
                        <a:buClrTx/>
                        <a:buSzTx/>
                        <a:buFontTx/>
                        <a:buNone/>
                        <a:tabLst/>
                        <a:defRPr/>
                      </a:pPr>
                      <a:r>
                        <a:rPr lang="ru-RU" sz="1400" dirty="0">
                          <a:effectLst/>
                          <a:latin typeface="Times New Roman"/>
                          <a:ea typeface="Calibri"/>
                        </a:rPr>
                        <a:t>17 МО РД</a:t>
                      </a:r>
                      <a:endParaRPr lang="ru-RU" sz="1400" dirty="0">
                        <a:latin typeface="Times New Roman" panose="02020603050405020304" pitchFamily="18" charset="0"/>
                        <a:cs typeface="Times New Roman" panose="02020603050405020304" pitchFamily="18" charset="0"/>
                      </a:endParaRPr>
                    </a:p>
                  </a:txBody>
                  <a:tcPr anchor="ctr"/>
                </a:tc>
                <a:tc>
                  <a:txBody>
                    <a:bodyPr/>
                    <a:lstStyle/>
                    <a:p>
                      <a:pPr algn="just"/>
                      <a:r>
                        <a:rPr lang="ru-RU" sz="1400" dirty="0">
                          <a:effectLst/>
                          <a:latin typeface="Times New Roman"/>
                          <a:ea typeface="Calibri"/>
                        </a:rPr>
                        <a:t>Обучено 3134 служащих по программам</a:t>
                      </a:r>
                      <a:r>
                        <a:rPr lang="ru-RU" sz="1400" baseline="0" dirty="0">
                          <a:effectLst/>
                          <a:latin typeface="Times New Roman"/>
                          <a:ea typeface="Calibri"/>
                        </a:rPr>
                        <a:t> повышения квалификации с компетенциями цифровой экономики</a:t>
                      </a:r>
                      <a:r>
                        <a:rPr lang="ru-RU" sz="1400" baseline="0" dirty="0">
                          <a:effectLst/>
                          <a:latin typeface="Times New Roman"/>
                          <a:cs typeface="Times New Roman" panose="02020603050405020304" pitchFamily="18" charset="0"/>
                        </a:rPr>
                        <a:t> </a:t>
                      </a:r>
                      <a:endParaRPr lang="ru-RU" sz="1400"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2240903040"/>
                  </a:ext>
                </a:extLst>
              </a:tr>
              <a:tr h="249332">
                <a:tc vMerge="1">
                  <a:txBody>
                    <a:bodyPr/>
                    <a:lstStyle/>
                    <a:p>
                      <a:pPr algn="ctr"/>
                      <a:endParaRPr lang="ru-RU" sz="1400" dirty="0">
                        <a:latin typeface="Times New Roman" panose="02020603050405020304" pitchFamily="18" charset="0"/>
                        <a:cs typeface="Times New Roman" panose="02020603050405020304" pitchFamily="18"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400" dirty="0">
                          <a:latin typeface="Times New Roman" panose="02020603050405020304" pitchFamily="18" charset="0"/>
                          <a:cs typeface="Times New Roman" panose="02020603050405020304" pitchFamily="18" charset="0"/>
                        </a:rPr>
                        <a:t>Реализуется на региональном уровне</a:t>
                      </a:r>
                    </a:p>
                  </a:txBody>
                  <a:tcPr anchor="ctr">
                    <a:lnB w="12700" cmpd="sng">
                      <a:noFill/>
                    </a:lnB>
                  </a:tcPr>
                </a:tc>
                <a:tc>
                  <a:txBody>
                    <a:bodyPr/>
                    <a:lstStyle/>
                    <a:p>
                      <a:pPr algn="just"/>
                      <a:r>
                        <a:rPr lang="ru-RU" sz="1400" dirty="0">
                          <a:latin typeface="Times New Roman" panose="02020603050405020304" pitchFamily="18" charset="0"/>
                          <a:cs typeface="Times New Roman" panose="02020603050405020304" pitchFamily="18" charset="0"/>
                        </a:rPr>
                        <a:t>Обучено 142 человека базовым компетенциям цифровой экономики путем предоставления персональных цифровых сертификатов</a:t>
                      </a:r>
                    </a:p>
                  </a:txBody>
                  <a:tcPr anchor="ctr">
                    <a:lnB w="12700" cmpd="sng">
                      <a:noFill/>
                    </a:lnB>
                  </a:tcPr>
                </a:tc>
                <a:extLst>
                  <a:ext uri="{0D108BD9-81ED-4DB2-BD59-A6C34878D82A}">
                    <a16:rowId xmlns:a16="http://schemas.microsoft.com/office/drawing/2014/main" val="327837483"/>
                  </a:ext>
                </a:extLst>
              </a:tr>
            </a:tbl>
          </a:graphicData>
        </a:graphic>
      </p:graphicFrame>
    </p:spTree>
    <p:extLst>
      <p:ext uri="{BB962C8B-B14F-4D97-AF65-F5344CB8AC3E}">
        <p14:creationId xmlns:p14="http://schemas.microsoft.com/office/powerpoint/2010/main" val="24985883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85" name="Rectangle 2"/>
          <p:cNvSpPr/>
          <p:nvPr/>
        </p:nvSpPr>
        <p:spPr>
          <a:xfrm>
            <a:off x="0" y="178939"/>
            <a:ext cx="12192000" cy="263612"/>
          </a:xfrm>
          <a:prstGeom prst="rect">
            <a:avLst/>
          </a:prstGeom>
          <a:gradFill flip="none" rotWithShape="1">
            <a:gsLst>
              <a:gs pos="0">
                <a:schemeClr val="accent1">
                  <a:lumMod val="20000"/>
                  <a:lumOff val="80000"/>
                </a:schemeClr>
              </a:gs>
              <a:gs pos="91000">
                <a:schemeClr val="accent1">
                  <a:lumMod val="60000"/>
                  <a:lumOff val="40000"/>
                  <a:alpha val="41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pPr>
            <a:endParaRPr lang="en-US" dirty="0">
              <a:latin typeface="Times New Roman" panose="02020603050405020304" pitchFamily="18" charset="0"/>
              <a:cs typeface="Times New Roman" panose="02020603050405020304" pitchFamily="18" charset="0"/>
            </a:endParaRPr>
          </a:p>
        </p:txBody>
      </p:sp>
      <p:pic>
        <p:nvPicPr>
          <p:cNvPr id="2097153" name="Picture 4" descr="https://xn--80aafjcthgy6bd.xn--p1ai/templates/mun46/images/gerb.png"/>
          <p:cNvPicPr>
            <a:picLocks noChangeAspect="1" noChangeArrowheads="1"/>
          </p:cNvPicPr>
          <p:nvPr/>
        </p:nvPicPr>
        <p:blipFill>
          <a:blip r:embed="rId2" cstate="print"/>
          <a:srcRect/>
          <a:stretch>
            <a:fillRect/>
          </a:stretch>
        </p:blipFill>
        <p:spPr bwMode="auto">
          <a:xfrm>
            <a:off x="11350831" y="40745"/>
            <a:ext cx="518834" cy="540000"/>
          </a:xfrm>
          <a:prstGeom prst="rect">
            <a:avLst/>
          </a:prstGeom>
          <a:noFill/>
        </p:spPr>
      </p:pic>
      <p:sp>
        <p:nvSpPr>
          <p:cNvPr id="1048586" name="Прямоугольник 6"/>
          <p:cNvSpPr/>
          <p:nvPr/>
        </p:nvSpPr>
        <p:spPr>
          <a:xfrm>
            <a:off x="0" y="466445"/>
            <a:ext cx="12192000" cy="830997"/>
          </a:xfrm>
          <a:prstGeom prst="rect">
            <a:avLst/>
          </a:prstGeom>
        </p:spPr>
        <p:txBody>
          <a:bodyPr wrap="square">
            <a:spAutoFit/>
          </a:bodyPr>
          <a:lstStyle/>
          <a:p>
            <a:pPr algn="ctr" fontAlgn="auto">
              <a:spcBef>
                <a:spcPts val="0"/>
              </a:spcBef>
              <a:spcAft>
                <a:spcPts val="0"/>
              </a:spcAft>
            </a:pPr>
            <a:r>
              <a:rPr lang="ru-RU" sz="2400" b="1" kern="0" dirty="0">
                <a:solidFill>
                  <a:srgbClr val="F5821F"/>
                </a:solidFill>
                <a:latin typeface="Times New Roman" panose="02020603050405020304" pitchFamily="18" charset="0"/>
                <a:cs typeface="Times New Roman" panose="02020603050405020304" pitchFamily="18" charset="0"/>
              </a:rPr>
              <a:t>Республика Дагестан в 2020 году участвовала </a:t>
            </a:r>
          </a:p>
          <a:p>
            <a:pPr algn="ctr" fontAlgn="auto">
              <a:spcBef>
                <a:spcPts val="0"/>
              </a:spcBef>
              <a:spcAft>
                <a:spcPts val="0"/>
              </a:spcAft>
            </a:pPr>
            <a:r>
              <a:rPr lang="ru-RU" sz="2400" b="1" kern="0" dirty="0">
                <a:solidFill>
                  <a:srgbClr val="F5821F"/>
                </a:solidFill>
                <a:latin typeface="Times New Roman" panose="02020603050405020304" pitchFamily="18" charset="0"/>
                <a:cs typeface="Times New Roman" panose="02020603050405020304" pitchFamily="18" charset="0"/>
              </a:rPr>
              <a:t>в реализации 12 национальных проектов</a:t>
            </a:r>
            <a:endParaRPr lang="ru-RU" sz="2400" kern="0" dirty="0">
              <a:solidFill>
                <a:srgbClr val="F5821F"/>
              </a:solidFill>
              <a:latin typeface="Times New Roman" panose="02020603050405020304" pitchFamily="18" charset="0"/>
              <a:cs typeface="Times New Roman" panose="02020603050405020304" pitchFamily="18" charset="0"/>
            </a:endParaRPr>
          </a:p>
        </p:txBody>
      </p:sp>
      <p:grpSp>
        <p:nvGrpSpPr>
          <p:cNvPr id="36" name="Google Shape;648;p44"/>
          <p:cNvGrpSpPr/>
          <p:nvPr/>
        </p:nvGrpSpPr>
        <p:grpSpPr>
          <a:xfrm>
            <a:off x="3935337" y="1875598"/>
            <a:ext cx="3950586" cy="3785389"/>
            <a:chOff x="3395619" y="1394297"/>
            <a:chExt cx="2352761" cy="2354910"/>
          </a:xfrm>
        </p:grpSpPr>
        <p:grpSp>
          <p:nvGrpSpPr>
            <p:cNvPr id="37" name="Google Shape;649;p44"/>
            <p:cNvGrpSpPr/>
            <p:nvPr/>
          </p:nvGrpSpPr>
          <p:grpSpPr>
            <a:xfrm>
              <a:off x="3395619" y="1394297"/>
              <a:ext cx="2352761" cy="2354910"/>
              <a:chOff x="2600775" y="1409700"/>
              <a:chExt cx="1972800" cy="1974600"/>
            </a:xfrm>
          </p:grpSpPr>
          <p:sp>
            <p:nvSpPr>
              <p:cNvPr id="1048587" name="Google Shape;650;p44"/>
              <p:cNvSpPr/>
              <p:nvPr/>
            </p:nvSpPr>
            <p:spPr>
              <a:xfrm>
                <a:off x="2600775" y="1409700"/>
                <a:ext cx="1972800" cy="1974600"/>
              </a:xfrm>
              <a:prstGeom prst="ellipse">
                <a:avLst/>
              </a:prstGeom>
              <a:noFill/>
              <a:ln w="28575" cap="flat" cmpd="sng">
                <a:solidFill>
                  <a:srgbClr val="D8D8D8"/>
                </a:solidFill>
                <a:prstDash val="sys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solidFill>
                    <a:schemeClr val="tx1">
                      <a:lumMod val="85000"/>
                      <a:lumOff val="15000"/>
                    </a:schemeClr>
                  </a:solidFill>
                  <a:latin typeface="Times New Roman" panose="02020603050405020304" pitchFamily="18" charset="0"/>
                  <a:cs typeface="Times New Roman" panose="02020603050405020304" pitchFamily="18" charset="0"/>
                </a:endParaRPr>
              </a:p>
            </p:txBody>
          </p:sp>
          <p:sp>
            <p:nvSpPr>
              <p:cNvPr id="1048588" name="Google Shape;651;p44"/>
              <p:cNvSpPr/>
              <p:nvPr/>
            </p:nvSpPr>
            <p:spPr>
              <a:xfrm>
                <a:off x="2811075" y="1620300"/>
                <a:ext cx="1552200" cy="1553400"/>
              </a:xfrm>
              <a:prstGeom prst="ellipse">
                <a:avLst/>
              </a:prstGeom>
              <a:noFill/>
              <a:ln w="28575" cap="flat" cmpd="sng">
                <a:solidFill>
                  <a:srgbClr val="D8D8D8"/>
                </a:solidFill>
                <a:prstDash val="sys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solidFill>
                    <a:schemeClr val="tx1">
                      <a:lumMod val="85000"/>
                      <a:lumOff val="15000"/>
                    </a:schemeClr>
                  </a:solidFill>
                  <a:latin typeface="Times New Roman" panose="02020603050405020304" pitchFamily="18" charset="0"/>
                  <a:cs typeface="Times New Roman" panose="02020603050405020304" pitchFamily="18" charset="0"/>
                </a:endParaRPr>
              </a:p>
            </p:txBody>
          </p:sp>
          <p:sp>
            <p:nvSpPr>
              <p:cNvPr id="1048589" name="Google Shape;652;p44"/>
              <p:cNvSpPr/>
              <p:nvPr/>
            </p:nvSpPr>
            <p:spPr>
              <a:xfrm>
                <a:off x="3017175" y="1826550"/>
                <a:ext cx="1140000" cy="1140900"/>
              </a:xfrm>
              <a:prstGeom prst="ellipse">
                <a:avLst/>
              </a:prstGeom>
              <a:noFill/>
              <a:ln w="28575" cap="flat" cmpd="sng">
                <a:solidFill>
                  <a:srgbClr val="D8D8D8"/>
                </a:solidFill>
                <a:prstDash val="sys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solidFill>
                    <a:schemeClr val="tx1">
                      <a:lumMod val="85000"/>
                      <a:lumOff val="15000"/>
                    </a:schemeClr>
                  </a:solidFill>
                  <a:latin typeface="Times New Roman" panose="02020603050405020304" pitchFamily="18" charset="0"/>
                  <a:cs typeface="Times New Roman" panose="02020603050405020304" pitchFamily="18" charset="0"/>
                </a:endParaRPr>
              </a:p>
            </p:txBody>
          </p:sp>
          <p:sp>
            <p:nvSpPr>
              <p:cNvPr id="1048590" name="Google Shape;653;p44"/>
              <p:cNvSpPr/>
              <p:nvPr/>
            </p:nvSpPr>
            <p:spPr>
              <a:xfrm>
                <a:off x="3210375" y="2019900"/>
                <a:ext cx="753600" cy="754200"/>
              </a:xfrm>
              <a:prstGeom prst="ellipse">
                <a:avLst/>
              </a:prstGeom>
              <a:noFill/>
              <a:ln w="28575" cap="flat" cmpd="sng">
                <a:solidFill>
                  <a:srgbClr val="D8D8D8"/>
                </a:solidFill>
                <a:prstDash val="sys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solidFill>
                    <a:schemeClr val="tx1">
                      <a:lumMod val="85000"/>
                      <a:lumOff val="15000"/>
                    </a:schemeClr>
                  </a:solidFill>
                  <a:latin typeface="Times New Roman" panose="02020603050405020304" pitchFamily="18" charset="0"/>
                  <a:cs typeface="Times New Roman" panose="02020603050405020304" pitchFamily="18" charset="0"/>
                </a:endParaRPr>
              </a:p>
            </p:txBody>
          </p:sp>
          <p:sp>
            <p:nvSpPr>
              <p:cNvPr id="1048591" name="Google Shape;654;p44"/>
              <p:cNvSpPr/>
              <p:nvPr/>
            </p:nvSpPr>
            <p:spPr>
              <a:xfrm>
                <a:off x="3389775" y="2199450"/>
                <a:ext cx="394800" cy="395100"/>
              </a:xfrm>
              <a:prstGeom prst="ellipse">
                <a:avLst/>
              </a:prstGeom>
              <a:noFill/>
              <a:ln w="28575" cap="flat" cmpd="sng">
                <a:solidFill>
                  <a:schemeClr val="bg1">
                    <a:lumMod val="85000"/>
                  </a:schemeClr>
                </a:solidFill>
                <a:prstDash val="sys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solidFill>
                    <a:schemeClr val="tx1">
                      <a:lumMod val="85000"/>
                      <a:lumOff val="15000"/>
                    </a:schemeClr>
                  </a:solidFill>
                  <a:latin typeface="Times New Roman" panose="02020603050405020304" pitchFamily="18" charset="0"/>
                  <a:cs typeface="Times New Roman" panose="02020603050405020304" pitchFamily="18" charset="0"/>
                </a:endParaRPr>
              </a:p>
            </p:txBody>
          </p:sp>
        </p:grpSp>
        <p:sp>
          <p:nvSpPr>
            <p:cNvPr id="1048592" name="Google Shape;655;p44"/>
            <p:cNvSpPr/>
            <p:nvPr/>
          </p:nvSpPr>
          <p:spPr>
            <a:xfrm>
              <a:off x="4488000" y="2487750"/>
              <a:ext cx="168000" cy="168000"/>
            </a:xfrm>
            <a:prstGeom prst="ellipse">
              <a:avLst/>
            </a:prstGeom>
            <a:solidFill>
              <a:srgbClr val="FFFFFF"/>
            </a:solidFill>
            <a:ln w="28575">
              <a:solidFill>
                <a:schemeClr val="bg1">
                  <a:lumMod val="85000"/>
                </a:schemeClr>
              </a:solidFill>
              <a:prstDash val="sysDash"/>
            </a:ln>
          </p:spPr>
          <p:txBody>
            <a:bodyPr spcFirstLastPara="1" wrap="square" lIns="91425" tIns="91425" rIns="91425" bIns="91425" anchor="ctr" anchorCtr="0">
              <a:noAutofit/>
            </a:bodyPr>
            <a:lstStyle/>
            <a:p>
              <a:pPr marL="0" lvl="0" indent="0" algn="l" rtl="0">
                <a:spcBef>
                  <a:spcPts val="0"/>
                </a:spcBef>
                <a:spcAft>
                  <a:spcPts val="0"/>
                </a:spcAft>
                <a:buNone/>
              </a:pPr>
              <a:endParaRPr dirty="0">
                <a:solidFill>
                  <a:schemeClr val="tx1">
                    <a:lumMod val="85000"/>
                    <a:lumOff val="15000"/>
                  </a:schemeClr>
                </a:solidFill>
                <a:latin typeface="Times New Roman" panose="02020603050405020304" pitchFamily="18" charset="0"/>
                <a:cs typeface="Times New Roman" panose="02020603050405020304" pitchFamily="18" charset="0"/>
              </a:endParaRPr>
            </a:p>
          </p:txBody>
        </p:sp>
      </p:grpSp>
      <p:sp>
        <p:nvSpPr>
          <p:cNvPr id="1048593" name="Google Shape;1282;p53"/>
          <p:cNvSpPr/>
          <p:nvPr/>
        </p:nvSpPr>
        <p:spPr>
          <a:xfrm>
            <a:off x="7413962" y="2625185"/>
            <a:ext cx="360000" cy="360000"/>
          </a:xfrm>
          <a:custGeom>
            <a:avLst/>
            <a:gdLst/>
            <a:ahLst/>
            <a:cxnLst/>
            <a:rect l="l" t="t" r="r" b="b"/>
            <a:pathLst>
              <a:path w="120000" h="120000" extrusionOk="0">
                <a:moveTo>
                  <a:pt x="84274" y="81177"/>
                </a:moveTo>
                <a:lnTo>
                  <a:pt x="86945" y="83849"/>
                </a:lnTo>
                <a:lnTo>
                  <a:pt x="76335" y="94429"/>
                </a:lnTo>
                <a:lnTo>
                  <a:pt x="73664" y="91793"/>
                </a:lnTo>
                <a:lnTo>
                  <a:pt x="84274" y="81177"/>
                </a:lnTo>
                <a:close/>
                <a:moveTo>
                  <a:pt x="33750" y="75009"/>
                </a:moveTo>
                <a:lnTo>
                  <a:pt x="34628" y="75082"/>
                </a:lnTo>
                <a:lnTo>
                  <a:pt x="35396" y="75375"/>
                </a:lnTo>
                <a:lnTo>
                  <a:pt x="36091" y="75814"/>
                </a:lnTo>
                <a:lnTo>
                  <a:pt x="36676" y="76400"/>
                </a:lnTo>
                <a:lnTo>
                  <a:pt x="37097" y="77095"/>
                </a:lnTo>
                <a:lnTo>
                  <a:pt x="37390" y="77901"/>
                </a:lnTo>
                <a:lnTo>
                  <a:pt x="37500" y="78743"/>
                </a:lnTo>
                <a:lnTo>
                  <a:pt x="37390" y="79530"/>
                </a:lnTo>
                <a:lnTo>
                  <a:pt x="37134" y="80262"/>
                </a:lnTo>
                <a:lnTo>
                  <a:pt x="36768" y="80921"/>
                </a:lnTo>
                <a:lnTo>
                  <a:pt x="36237" y="81470"/>
                </a:lnTo>
                <a:lnTo>
                  <a:pt x="35615" y="81946"/>
                </a:lnTo>
                <a:lnTo>
                  <a:pt x="35615" y="90549"/>
                </a:lnTo>
                <a:lnTo>
                  <a:pt x="36237" y="91025"/>
                </a:lnTo>
                <a:lnTo>
                  <a:pt x="36768" y="91574"/>
                </a:lnTo>
                <a:lnTo>
                  <a:pt x="37134" y="92233"/>
                </a:lnTo>
                <a:lnTo>
                  <a:pt x="37390" y="92965"/>
                </a:lnTo>
                <a:lnTo>
                  <a:pt x="37500" y="93770"/>
                </a:lnTo>
                <a:lnTo>
                  <a:pt x="37390" y="94612"/>
                </a:lnTo>
                <a:lnTo>
                  <a:pt x="37097" y="95417"/>
                </a:lnTo>
                <a:lnTo>
                  <a:pt x="36676" y="96095"/>
                </a:lnTo>
                <a:lnTo>
                  <a:pt x="36091" y="96680"/>
                </a:lnTo>
                <a:lnTo>
                  <a:pt x="35396" y="97120"/>
                </a:lnTo>
                <a:lnTo>
                  <a:pt x="34628" y="97413"/>
                </a:lnTo>
                <a:lnTo>
                  <a:pt x="33750" y="97486"/>
                </a:lnTo>
                <a:lnTo>
                  <a:pt x="32871" y="97413"/>
                </a:lnTo>
                <a:lnTo>
                  <a:pt x="32103" y="97120"/>
                </a:lnTo>
                <a:lnTo>
                  <a:pt x="31408" y="96680"/>
                </a:lnTo>
                <a:lnTo>
                  <a:pt x="30823" y="96095"/>
                </a:lnTo>
                <a:lnTo>
                  <a:pt x="30384" y="95417"/>
                </a:lnTo>
                <a:lnTo>
                  <a:pt x="30091" y="94612"/>
                </a:lnTo>
                <a:lnTo>
                  <a:pt x="30000" y="93770"/>
                </a:lnTo>
                <a:lnTo>
                  <a:pt x="30091" y="92965"/>
                </a:lnTo>
                <a:lnTo>
                  <a:pt x="30347" y="92233"/>
                </a:lnTo>
                <a:lnTo>
                  <a:pt x="30713" y="91574"/>
                </a:lnTo>
                <a:lnTo>
                  <a:pt x="31262" y="91025"/>
                </a:lnTo>
                <a:lnTo>
                  <a:pt x="31884" y="90549"/>
                </a:lnTo>
                <a:lnTo>
                  <a:pt x="31884" y="81946"/>
                </a:lnTo>
                <a:lnTo>
                  <a:pt x="31262" y="81470"/>
                </a:lnTo>
                <a:lnTo>
                  <a:pt x="30713" y="80921"/>
                </a:lnTo>
                <a:lnTo>
                  <a:pt x="30347" y="80262"/>
                </a:lnTo>
                <a:lnTo>
                  <a:pt x="30091" y="79530"/>
                </a:lnTo>
                <a:lnTo>
                  <a:pt x="30000" y="78743"/>
                </a:lnTo>
                <a:lnTo>
                  <a:pt x="30091" y="77901"/>
                </a:lnTo>
                <a:lnTo>
                  <a:pt x="30384" y="77095"/>
                </a:lnTo>
                <a:lnTo>
                  <a:pt x="30823" y="76400"/>
                </a:lnTo>
                <a:lnTo>
                  <a:pt x="31408" y="75814"/>
                </a:lnTo>
                <a:lnTo>
                  <a:pt x="32103" y="75375"/>
                </a:lnTo>
                <a:lnTo>
                  <a:pt x="32871" y="75082"/>
                </a:lnTo>
                <a:lnTo>
                  <a:pt x="33750" y="75009"/>
                </a:lnTo>
                <a:close/>
                <a:moveTo>
                  <a:pt x="84274" y="70561"/>
                </a:moveTo>
                <a:lnTo>
                  <a:pt x="86945" y="73233"/>
                </a:lnTo>
                <a:lnTo>
                  <a:pt x="65707" y="94429"/>
                </a:lnTo>
                <a:lnTo>
                  <a:pt x="63091" y="91793"/>
                </a:lnTo>
                <a:lnTo>
                  <a:pt x="84274" y="70561"/>
                </a:lnTo>
                <a:close/>
                <a:moveTo>
                  <a:pt x="73664" y="70561"/>
                </a:moveTo>
                <a:lnTo>
                  <a:pt x="76335" y="73233"/>
                </a:lnTo>
                <a:lnTo>
                  <a:pt x="65707" y="83849"/>
                </a:lnTo>
                <a:lnTo>
                  <a:pt x="63091" y="81177"/>
                </a:lnTo>
                <a:lnTo>
                  <a:pt x="73664" y="70561"/>
                </a:lnTo>
                <a:close/>
                <a:moveTo>
                  <a:pt x="59981" y="48743"/>
                </a:moveTo>
                <a:lnTo>
                  <a:pt x="59908" y="50500"/>
                </a:lnTo>
                <a:lnTo>
                  <a:pt x="59615" y="52202"/>
                </a:lnTo>
                <a:lnTo>
                  <a:pt x="59103" y="53813"/>
                </a:lnTo>
                <a:lnTo>
                  <a:pt x="58481" y="55350"/>
                </a:lnTo>
                <a:lnTo>
                  <a:pt x="57640" y="56815"/>
                </a:lnTo>
                <a:lnTo>
                  <a:pt x="56707" y="58114"/>
                </a:lnTo>
                <a:lnTo>
                  <a:pt x="55609" y="59359"/>
                </a:lnTo>
                <a:lnTo>
                  <a:pt x="54365" y="60457"/>
                </a:lnTo>
                <a:lnTo>
                  <a:pt x="53048" y="61409"/>
                </a:lnTo>
                <a:lnTo>
                  <a:pt x="51585" y="62251"/>
                </a:lnTo>
                <a:lnTo>
                  <a:pt x="50067" y="62855"/>
                </a:lnTo>
                <a:lnTo>
                  <a:pt x="48457" y="63367"/>
                </a:lnTo>
                <a:lnTo>
                  <a:pt x="46737" y="63660"/>
                </a:lnTo>
                <a:lnTo>
                  <a:pt x="44981" y="63733"/>
                </a:lnTo>
                <a:lnTo>
                  <a:pt x="44981" y="112477"/>
                </a:lnTo>
                <a:lnTo>
                  <a:pt x="101250" y="112477"/>
                </a:lnTo>
                <a:lnTo>
                  <a:pt x="101250" y="63221"/>
                </a:lnTo>
                <a:lnTo>
                  <a:pt x="99676" y="62727"/>
                </a:lnTo>
                <a:lnTo>
                  <a:pt x="98176" y="62068"/>
                </a:lnTo>
                <a:lnTo>
                  <a:pt x="96768" y="61226"/>
                </a:lnTo>
                <a:lnTo>
                  <a:pt x="95451" y="60274"/>
                </a:lnTo>
                <a:lnTo>
                  <a:pt x="94280" y="59176"/>
                </a:lnTo>
                <a:lnTo>
                  <a:pt x="93182" y="57968"/>
                </a:lnTo>
                <a:lnTo>
                  <a:pt x="92268" y="56668"/>
                </a:lnTo>
                <a:lnTo>
                  <a:pt x="91463" y="55241"/>
                </a:lnTo>
                <a:lnTo>
                  <a:pt x="90841" y="53703"/>
                </a:lnTo>
                <a:lnTo>
                  <a:pt x="90365" y="52129"/>
                </a:lnTo>
                <a:lnTo>
                  <a:pt x="90091" y="50463"/>
                </a:lnTo>
                <a:lnTo>
                  <a:pt x="90018" y="48743"/>
                </a:lnTo>
                <a:lnTo>
                  <a:pt x="89908" y="50500"/>
                </a:lnTo>
                <a:lnTo>
                  <a:pt x="89615" y="52202"/>
                </a:lnTo>
                <a:lnTo>
                  <a:pt x="89140" y="53813"/>
                </a:lnTo>
                <a:lnTo>
                  <a:pt x="88481" y="55350"/>
                </a:lnTo>
                <a:lnTo>
                  <a:pt x="87676" y="56815"/>
                </a:lnTo>
                <a:lnTo>
                  <a:pt x="86689" y="58114"/>
                </a:lnTo>
                <a:lnTo>
                  <a:pt x="85591" y="59359"/>
                </a:lnTo>
                <a:lnTo>
                  <a:pt x="84384" y="60457"/>
                </a:lnTo>
                <a:lnTo>
                  <a:pt x="83048" y="61409"/>
                </a:lnTo>
                <a:lnTo>
                  <a:pt x="81585" y="62251"/>
                </a:lnTo>
                <a:lnTo>
                  <a:pt x="80048" y="62855"/>
                </a:lnTo>
                <a:lnTo>
                  <a:pt x="78439" y="63367"/>
                </a:lnTo>
                <a:lnTo>
                  <a:pt x="76737" y="63660"/>
                </a:lnTo>
                <a:lnTo>
                  <a:pt x="74981" y="63733"/>
                </a:lnTo>
                <a:lnTo>
                  <a:pt x="73262" y="63660"/>
                </a:lnTo>
                <a:lnTo>
                  <a:pt x="71542" y="63367"/>
                </a:lnTo>
                <a:lnTo>
                  <a:pt x="69951" y="62855"/>
                </a:lnTo>
                <a:lnTo>
                  <a:pt x="68414" y="62251"/>
                </a:lnTo>
                <a:lnTo>
                  <a:pt x="66951" y="61409"/>
                </a:lnTo>
                <a:lnTo>
                  <a:pt x="65597" y="60457"/>
                </a:lnTo>
                <a:lnTo>
                  <a:pt x="64390" y="59359"/>
                </a:lnTo>
                <a:lnTo>
                  <a:pt x="63310" y="58114"/>
                </a:lnTo>
                <a:lnTo>
                  <a:pt x="62323" y="56815"/>
                </a:lnTo>
                <a:lnTo>
                  <a:pt x="61518" y="55350"/>
                </a:lnTo>
                <a:lnTo>
                  <a:pt x="60859" y="53813"/>
                </a:lnTo>
                <a:lnTo>
                  <a:pt x="60384" y="52202"/>
                </a:lnTo>
                <a:lnTo>
                  <a:pt x="60091" y="50500"/>
                </a:lnTo>
                <a:lnTo>
                  <a:pt x="59981" y="48743"/>
                </a:lnTo>
                <a:close/>
                <a:moveTo>
                  <a:pt x="30000" y="48743"/>
                </a:moveTo>
                <a:lnTo>
                  <a:pt x="29926" y="50463"/>
                </a:lnTo>
                <a:lnTo>
                  <a:pt x="29634" y="52129"/>
                </a:lnTo>
                <a:lnTo>
                  <a:pt x="29158" y="53703"/>
                </a:lnTo>
                <a:lnTo>
                  <a:pt x="28536" y="55241"/>
                </a:lnTo>
                <a:lnTo>
                  <a:pt x="27731" y="56668"/>
                </a:lnTo>
                <a:lnTo>
                  <a:pt x="26780" y="57968"/>
                </a:lnTo>
                <a:lnTo>
                  <a:pt x="25719" y="59176"/>
                </a:lnTo>
                <a:lnTo>
                  <a:pt x="24548" y="60274"/>
                </a:lnTo>
                <a:lnTo>
                  <a:pt x="23250" y="61226"/>
                </a:lnTo>
                <a:lnTo>
                  <a:pt x="21823" y="62068"/>
                </a:lnTo>
                <a:lnTo>
                  <a:pt x="20323" y="62727"/>
                </a:lnTo>
                <a:lnTo>
                  <a:pt x="18750" y="63221"/>
                </a:lnTo>
                <a:lnTo>
                  <a:pt x="18750" y="112477"/>
                </a:lnTo>
                <a:lnTo>
                  <a:pt x="41268" y="112477"/>
                </a:lnTo>
                <a:lnTo>
                  <a:pt x="41268" y="63221"/>
                </a:lnTo>
                <a:lnTo>
                  <a:pt x="39658" y="62727"/>
                </a:lnTo>
                <a:lnTo>
                  <a:pt x="38158" y="62068"/>
                </a:lnTo>
                <a:lnTo>
                  <a:pt x="36768" y="61226"/>
                </a:lnTo>
                <a:lnTo>
                  <a:pt x="35469" y="60274"/>
                </a:lnTo>
                <a:lnTo>
                  <a:pt x="34262" y="59176"/>
                </a:lnTo>
                <a:lnTo>
                  <a:pt x="33201" y="57968"/>
                </a:lnTo>
                <a:lnTo>
                  <a:pt x="32250" y="56668"/>
                </a:lnTo>
                <a:lnTo>
                  <a:pt x="31481" y="55241"/>
                </a:lnTo>
                <a:lnTo>
                  <a:pt x="30823" y="53703"/>
                </a:lnTo>
                <a:lnTo>
                  <a:pt x="30384" y="52129"/>
                </a:lnTo>
                <a:lnTo>
                  <a:pt x="30091" y="50463"/>
                </a:lnTo>
                <a:lnTo>
                  <a:pt x="30000" y="48743"/>
                </a:lnTo>
                <a:close/>
                <a:moveTo>
                  <a:pt x="0" y="45027"/>
                </a:moveTo>
                <a:lnTo>
                  <a:pt x="120000" y="45027"/>
                </a:lnTo>
                <a:lnTo>
                  <a:pt x="120000" y="48743"/>
                </a:lnTo>
                <a:lnTo>
                  <a:pt x="119890" y="50463"/>
                </a:lnTo>
                <a:lnTo>
                  <a:pt x="119597" y="52129"/>
                </a:lnTo>
                <a:lnTo>
                  <a:pt x="119158" y="53703"/>
                </a:lnTo>
                <a:lnTo>
                  <a:pt x="118500" y="55241"/>
                </a:lnTo>
                <a:lnTo>
                  <a:pt x="117731" y="56668"/>
                </a:lnTo>
                <a:lnTo>
                  <a:pt x="116780" y="57968"/>
                </a:lnTo>
                <a:lnTo>
                  <a:pt x="115737" y="59176"/>
                </a:lnTo>
                <a:lnTo>
                  <a:pt x="114530" y="60274"/>
                </a:lnTo>
                <a:lnTo>
                  <a:pt x="113213" y="61226"/>
                </a:lnTo>
                <a:lnTo>
                  <a:pt x="111823" y="62068"/>
                </a:lnTo>
                <a:lnTo>
                  <a:pt x="110323" y="62727"/>
                </a:lnTo>
                <a:lnTo>
                  <a:pt x="108731" y="63221"/>
                </a:lnTo>
                <a:lnTo>
                  <a:pt x="108731" y="112477"/>
                </a:lnTo>
                <a:lnTo>
                  <a:pt x="116250" y="112477"/>
                </a:lnTo>
                <a:lnTo>
                  <a:pt x="117109" y="112586"/>
                </a:lnTo>
                <a:lnTo>
                  <a:pt x="117878" y="112879"/>
                </a:lnTo>
                <a:lnTo>
                  <a:pt x="118573" y="113319"/>
                </a:lnTo>
                <a:lnTo>
                  <a:pt x="119158" y="113904"/>
                </a:lnTo>
                <a:lnTo>
                  <a:pt x="119597" y="114600"/>
                </a:lnTo>
                <a:lnTo>
                  <a:pt x="119890" y="115405"/>
                </a:lnTo>
                <a:lnTo>
                  <a:pt x="120000" y="116247"/>
                </a:lnTo>
                <a:lnTo>
                  <a:pt x="119890" y="117126"/>
                </a:lnTo>
                <a:lnTo>
                  <a:pt x="119597" y="117876"/>
                </a:lnTo>
                <a:lnTo>
                  <a:pt x="119158" y="118608"/>
                </a:lnTo>
                <a:lnTo>
                  <a:pt x="118573" y="119158"/>
                </a:lnTo>
                <a:lnTo>
                  <a:pt x="117878" y="119633"/>
                </a:lnTo>
                <a:lnTo>
                  <a:pt x="117109" y="119890"/>
                </a:lnTo>
                <a:lnTo>
                  <a:pt x="116250" y="120000"/>
                </a:lnTo>
                <a:lnTo>
                  <a:pt x="3750" y="120000"/>
                </a:lnTo>
                <a:lnTo>
                  <a:pt x="2890" y="119890"/>
                </a:lnTo>
                <a:lnTo>
                  <a:pt x="2121" y="119633"/>
                </a:lnTo>
                <a:lnTo>
                  <a:pt x="1426" y="119158"/>
                </a:lnTo>
                <a:lnTo>
                  <a:pt x="841" y="118608"/>
                </a:lnTo>
                <a:lnTo>
                  <a:pt x="365" y="117876"/>
                </a:lnTo>
                <a:lnTo>
                  <a:pt x="109" y="117126"/>
                </a:lnTo>
                <a:lnTo>
                  <a:pt x="0" y="116247"/>
                </a:lnTo>
                <a:lnTo>
                  <a:pt x="109" y="115405"/>
                </a:lnTo>
                <a:lnTo>
                  <a:pt x="365" y="114600"/>
                </a:lnTo>
                <a:lnTo>
                  <a:pt x="841" y="113904"/>
                </a:lnTo>
                <a:lnTo>
                  <a:pt x="1426" y="113319"/>
                </a:lnTo>
                <a:lnTo>
                  <a:pt x="2121" y="112879"/>
                </a:lnTo>
                <a:lnTo>
                  <a:pt x="2890" y="112586"/>
                </a:lnTo>
                <a:lnTo>
                  <a:pt x="3750" y="112477"/>
                </a:lnTo>
                <a:lnTo>
                  <a:pt x="11231" y="112477"/>
                </a:lnTo>
                <a:lnTo>
                  <a:pt x="11231" y="63221"/>
                </a:lnTo>
                <a:lnTo>
                  <a:pt x="9676" y="62727"/>
                </a:lnTo>
                <a:lnTo>
                  <a:pt x="8176" y="62068"/>
                </a:lnTo>
                <a:lnTo>
                  <a:pt x="6750" y="61226"/>
                </a:lnTo>
                <a:lnTo>
                  <a:pt x="5469" y="60274"/>
                </a:lnTo>
                <a:lnTo>
                  <a:pt x="4262" y="59176"/>
                </a:lnTo>
                <a:lnTo>
                  <a:pt x="3219" y="57968"/>
                </a:lnTo>
                <a:lnTo>
                  <a:pt x="2268" y="56668"/>
                </a:lnTo>
                <a:lnTo>
                  <a:pt x="1500" y="55241"/>
                </a:lnTo>
                <a:lnTo>
                  <a:pt x="841" y="53703"/>
                </a:lnTo>
                <a:lnTo>
                  <a:pt x="402" y="52129"/>
                </a:lnTo>
                <a:lnTo>
                  <a:pt x="109" y="50463"/>
                </a:lnTo>
                <a:lnTo>
                  <a:pt x="0" y="48743"/>
                </a:lnTo>
                <a:lnTo>
                  <a:pt x="0" y="45027"/>
                </a:lnTo>
                <a:close/>
                <a:moveTo>
                  <a:pt x="45274" y="16894"/>
                </a:moveTo>
                <a:lnTo>
                  <a:pt x="44689" y="16931"/>
                </a:lnTo>
                <a:lnTo>
                  <a:pt x="44140" y="17114"/>
                </a:lnTo>
                <a:lnTo>
                  <a:pt x="43664" y="17443"/>
                </a:lnTo>
                <a:lnTo>
                  <a:pt x="43353" y="17919"/>
                </a:lnTo>
                <a:lnTo>
                  <a:pt x="35835" y="32910"/>
                </a:lnTo>
                <a:lnTo>
                  <a:pt x="35652" y="33496"/>
                </a:lnTo>
                <a:lnTo>
                  <a:pt x="35652" y="34081"/>
                </a:lnTo>
                <a:lnTo>
                  <a:pt x="35835" y="34630"/>
                </a:lnTo>
                <a:lnTo>
                  <a:pt x="36201" y="35106"/>
                </a:lnTo>
                <a:lnTo>
                  <a:pt x="36676" y="35436"/>
                </a:lnTo>
                <a:lnTo>
                  <a:pt x="37060" y="35564"/>
                </a:lnTo>
                <a:lnTo>
                  <a:pt x="37500" y="35637"/>
                </a:lnTo>
                <a:lnTo>
                  <a:pt x="38012" y="35564"/>
                </a:lnTo>
                <a:lnTo>
                  <a:pt x="38451" y="35363"/>
                </a:lnTo>
                <a:lnTo>
                  <a:pt x="38853" y="35033"/>
                </a:lnTo>
                <a:lnTo>
                  <a:pt x="39182" y="34594"/>
                </a:lnTo>
                <a:lnTo>
                  <a:pt x="46664" y="19585"/>
                </a:lnTo>
                <a:lnTo>
                  <a:pt x="46847" y="19109"/>
                </a:lnTo>
                <a:lnTo>
                  <a:pt x="46884" y="18651"/>
                </a:lnTo>
                <a:lnTo>
                  <a:pt x="46774" y="18175"/>
                </a:lnTo>
                <a:lnTo>
                  <a:pt x="46554" y="17736"/>
                </a:lnTo>
                <a:lnTo>
                  <a:pt x="46262" y="17370"/>
                </a:lnTo>
                <a:lnTo>
                  <a:pt x="45823" y="17077"/>
                </a:lnTo>
                <a:lnTo>
                  <a:pt x="45274" y="16894"/>
                </a:lnTo>
                <a:close/>
                <a:moveTo>
                  <a:pt x="30274" y="16894"/>
                </a:moveTo>
                <a:lnTo>
                  <a:pt x="29707" y="16931"/>
                </a:lnTo>
                <a:lnTo>
                  <a:pt x="29158" y="17114"/>
                </a:lnTo>
                <a:lnTo>
                  <a:pt x="28682" y="17443"/>
                </a:lnTo>
                <a:lnTo>
                  <a:pt x="28317" y="17919"/>
                </a:lnTo>
                <a:lnTo>
                  <a:pt x="20835" y="32910"/>
                </a:lnTo>
                <a:lnTo>
                  <a:pt x="20652" y="33496"/>
                </a:lnTo>
                <a:lnTo>
                  <a:pt x="20652" y="34081"/>
                </a:lnTo>
                <a:lnTo>
                  <a:pt x="20835" y="34630"/>
                </a:lnTo>
                <a:lnTo>
                  <a:pt x="21164" y="35106"/>
                </a:lnTo>
                <a:lnTo>
                  <a:pt x="21676" y="35436"/>
                </a:lnTo>
                <a:lnTo>
                  <a:pt x="22079" y="35564"/>
                </a:lnTo>
                <a:lnTo>
                  <a:pt x="22518" y="35637"/>
                </a:lnTo>
                <a:lnTo>
                  <a:pt x="23030" y="35564"/>
                </a:lnTo>
                <a:lnTo>
                  <a:pt x="23451" y="35363"/>
                </a:lnTo>
                <a:lnTo>
                  <a:pt x="23853" y="35033"/>
                </a:lnTo>
                <a:lnTo>
                  <a:pt x="24182" y="34594"/>
                </a:lnTo>
                <a:lnTo>
                  <a:pt x="31664" y="19585"/>
                </a:lnTo>
                <a:lnTo>
                  <a:pt x="31847" y="19109"/>
                </a:lnTo>
                <a:lnTo>
                  <a:pt x="31884" y="18651"/>
                </a:lnTo>
                <a:lnTo>
                  <a:pt x="31774" y="18175"/>
                </a:lnTo>
                <a:lnTo>
                  <a:pt x="31554" y="17736"/>
                </a:lnTo>
                <a:lnTo>
                  <a:pt x="31262" y="17370"/>
                </a:lnTo>
                <a:lnTo>
                  <a:pt x="30823" y="17077"/>
                </a:lnTo>
                <a:lnTo>
                  <a:pt x="30274" y="16894"/>
                </a:lnTo>
                <a:close/>
                <a:moveTo>
                  <a:pt x="90109" y="16894"/>
                </a:moveTo>
                <a:lnTo>
                  <a:pt x="89652" y="16931"/>
                </a:lnTo>
                <a:lnTo>
                  <a:pt x="89176" y="17077"/>
                </a:lnTo>
                <a:lnTo>
                  <a:pt x="88664" y="17443"/>
                </a:lnTo>
                <a:lnTo>
                  <a:pt x="88335" y="17919"/>
                </a:lnTo>
                <a:lnTo>
                  <a:pt x="88152" y="18431"/>
                </a:lnTo>
                <a:lnTo>
                  <a:pt x="88152" y="19017"/>
                </a:lnTo>
                <a:lnTo>
                  <a:pt x="88335" y="19585"/>
                </a:lnTo>
                <a:lnTo>
                  <a:pt x="95817" y="34594"/>
                </a:lnTo>
                <a:lnTo>
                  <a:pt x="96146" y="35033"/>
                </a:lnTo>
                <a:lnTo>
                  <a:pt x="96512" y="35363"/>
                </a:lnTo>
                <a:lnTo>
                  <a:pt x="96969" y="35564"/>
                </a:lnTo>
                <a:lnTo>
                  <a:pt x="97481" y="35637"/>
                </a:lnTo>
                <a:lnTo>
                  <a:pt x="97920" y="35564"/>
                </a:lnTo>
                <a:lnTo>
                  <a:pt x="98323" y="35436"/>
                </a:lnTo>
                <a:lnTo>
                  <a:pt x="98762" y="35143"/>
                </a:lnTo>
                <a:lnTo>
                  <a:pt x="99054" y="34777"/>
                </a:lnTo>
                <a:lnTo>
                  <a:pt x="99274" y="34338"/>
                </a:lnTo>
                <a:lnTo>
                  <a:pt x="99384" y="33898"/>
                </a:lnTo>
                <a:lnTo>
                  <a:pt x="99347" y="33386"/>
                </a:lnTo>
                <a:lnTo>
                  <a:pt x="99164" y="32910"/>
                </a:lnTo>
                <a:lnTo>
                  <a:pt x="91682" y="17919"/>
                </a:lnTo>
                <a:lnTo>
                  <a:pt x="91390" y="17516"/>
                </a:lnTo>
                <a:lnTo>
                  <a:pt x="91024" y="17187"/>
                </a:lnTo>
                <a:lnTo>
                  <a:pt x="90585" y="16967"/>
                </a:lnTo>
                <a:lnTo>
                  <a:pt x="90109" y="16894"/>
                </a:lnTo>
                <a:close/>
                <a:moveTo>
                  <a:pt x="74359" y="16894"/>
                </a:moveTo>
                <a:lnTo>
                  <a:pt x="73847" y="16931"/>
                </a:lnTo>
                <a:lnTo>
                  <a:pt x="73408" y="17114"/>
                </a:lnTo>
                <a:lnTo>
                  <a:pt x="73006" y="17406"/>
                </a:lnTo>
                <a:lnTo>
                  <a:pt x="72676" y="17809"/>
                </a:lnTo>
                <a:lnTo>
                  <a:pt x="72493" y="18248"/>
                </a:lnTo>
                <a:lnTo>
                  <a:pt x="72420" y="18724"/>
                </a:lnTo>
                <a:lnTo>
                  <a:pt x="72457" y="19182"/>
                </a:lnTo>
                <a:lnTo>
                  <a:pt x="72640" y="19658"/>
                </a:lnTo>
                <a:lnTo>
                  <a:pt x="80853" y="34667"/>
                </a:lnTo>
                <a:lnTo>
                  <a:pt x="81146" y="35070"/>
                </a:lnTo>
                <a:lnTo>
                  <a:pt x="81548" y="35399"/>
                </a:lnTo>
                <a:lnTo>
                  <a:pt x="82024" y="35564"/>
                </a:lnTo>
                <a:lnTo>
                  <a:pt x="82500" y="35637"/>
                </a:lnTo>
                <a:lnTo>
                  <a:pt x="82975" y="35564"/>
                </a:lnTo>
                <a:lnTo>
                  <a:pt x="83414" y="35399"/>
                </a:lnTo>
                <a:lnTo>
                  <a:pt x="83798" y="35106"/>
                </a:lnTo>
                <a:lnTo>
                  <a:pt x="84091" y="34740"/>
                </a:lnTo>
                <a:lnTo>
                  <a:pt x="84274" y="34301"/>
                </a:lnTo>
                <a:lnTo>
                  <a:pt x="84384" y="33825"/>
                </a:lnTo>
                <a:lnTo>
                  <a:pt x="84310" y="33312"/>
                </a:lnTo>
                <a:lnTo>
                  <a:pt x="84128" y="32837"/>
                </a:lnTo>
                <a:lnTo>
                  <a:pt x="75969" y="17846"/>
                </a:lnTo>
                <a:lnTo>
                  <a:pt x="75640" y="17443"/>
                </a:lnTo>
                <a:lnTo>
                  <a:pt x="75274" y="17150"/>
                </a:lnTo>
                <a:lnTo>
                  <a:pt x="74835" y="16967"/>
                </a:lnTo>
                <a:lnTo>
                  <a:pt x="74359" y="16894"/>
                </a:lnTo>
                <a:close/>
                <a:moveTo>
                  <a:pt x="59981" y="16894"/>
                </a:moveTo>
                <a:lnTo>
                  <a:pt x="59396" y="16967"/>
                </a:lnTo>
                <a:lnTo>
                  <a:pt x="58884" y="17260"/>
                </a:lnTo>
                <a:lnTo>
                  <a:pt x="58481" y="17663"/>
                </a:lnTo>
                <a:lnTo>
                  <a:pt x="58225" y="18175"/>
                </a:lnTo>
                <a:lnTo>
                  <a:pt x="58115" y="18761"/>
                </a:lnTo>
                <a:lnTo>
                  <a:pt x="58115" y="33752"/>
                </a:lnTo>
                <a:lnTo>
                  <a:pt x="58225" y="34338"/>
                </a:lnTo>
                <a:lnTo>
                  <a:pt x="58481" y="34887"/>
                </a:lnTo>
                <a:lnTo>
                  <a:pt x="58884" y="35289"/>
                </a:lnTo>
                <a:lnTo>
                  <a:pt x="59396" y="35527"/>
                </a:lnTo>
                <a:lnTo>
                  <a:pt x="59981" y="35637"/>
                </a:lnTo>
                <a:lnTo>
                  <a:pt x="60603" y="35527"/>
                </a:lnTo>
                <a:lnTo>
                  <a:pt x="61115" y="35289"/>
                </a:lnTo>
                <a:lnTo>
                  <a:pt x="61518" y="34887"/>
                </a:lnTo>
                <a:lnTo>
                  <a:pt x="61774" y="34338"/>
                </a:lnTo>
                <a:lnTo>
                  <a:pt x="61884" y="33752"/>
                </a:lnTo>
                <a:lnTo>
                  <a:pt x="61884" y="18761"/>
                </a:lnTo>
                <a:lnTo>
                  <a:pt x="61774" y="18175"/>
                </a:lnTo>
                <a:lnTo>
                  <a:pt x="61518" y="17663"/>
                </a:lnTo>
                <a:lnTo>
                  <a:pt x="61115" y="17260"/>
                </a:lnTo>
                <a:lnTo>
                  <a:pt x="60603" y="16967"/>
                </a:lnTo>
                <a:lnTo>
                  <a:pt x="59981" y="16894"/>
                </a:lnTo>
                <a:close/>
                <a:moveTo>
                  <a:pt x="15000" y="11275"/>
                </a:moveTo>
                <a:lnTo>
                  <a:pt x="105000" y="11275"/>
                </a:lnTo>
                <a:lnTo>
                  <a:pt x="120000" y="41256"/>
                </a:lnTo>
                <a:lnTo>
                  <a:pt x="0" y="41256"/>
                </a:lnTo>
                <a:lnTo>
                  <a:pt x="15000" y="11275"/>
                </a:lnTo>
                <a:close/>
                <a:moveTo>
                  <a:pt x="18750" y="0"/>
                </a:moveTo>
                <a:lnTo>
                  <a:pt x="101250" y="0"/>
                </a:lnTo>
                <a:lnTo>
                  <a:pt x="102128" y="109"/>
                </a:lnTo>
                <a:lnTo>
                  <a:pt x="102896" y="402"/>
                </a:lnTo>
                <a:lnTo>
                  <a:pt x="103573" y="841"/>
                </a:lnTo>
                <a:lnTo>
                  <a:pt x="104158" y="1427"/>
                </a:lnTo>
                <a:lnTo>
                  <a:pt x="104597" y="2123"/>
                </a:lnTo>
                <a:lnTo>
                  <a:pt x="104890" y="2873"/>
                </a:lnTo>
                <a:lnTo>
                  <a:pt x="105000" y="3752"/>
                </a:lnTo>
                <a:lnTo>
                  <a:pt x="104890" y="4630"/>
                </a:lnTo>
                <a:lnTo>
                  <a:pt x="104597" y="5399"/>
                </a:lnTo>
                <a:lnTo>
                  <a:pt x="104158" y="6095"/>
                </a:lnTo>
                <a:lnTo>
                  <a:pt x="103573" y="6680"/>
                </a:lnTo>
                <a:lnTo>
                  <a:pt x="102896" y="7120"/>
                </a:lnTo>
                <a:lnTo>
                  <a:pt x="102128" y="7413"/>
                </a:lnTo>
                <a:lnTo>
                  <a:pt x="101250" y="7522"/>
                </a:lnTo>
                <a:lnTo>
                  <a:pt x="18750" y="7522"/>
                </a:lnTo>
                <a:lnTo>
                  <a:pt x="17871" y="7413"/>
                </a:lnTo>
                <a:lnTo>
                  <a:pt x="17103" y="7120"/>
                </a:lnTo>
                <a:lnTo>
                  <a:pt x="16426" y="6680"/>
                </a:lnTo>
                <a:lnTo>
                  <a:pt x="15841" y="6095"/>
                </a:lnTo>
                <a:lnTo>
                  <a:pt x="15402" y="5399"/>
                </a:lnTo>
                <a:lnTo>
                  <a:pt x="15109" y="4630"/>
                </a:lnTo>
                <a:lnTo>
                  <a:pt x="15000" y="3752"/>
                </a:lnTo>
                <a:lnTo>
                  <a:pt x="15109" y="2873"/>
                </a:lnTo>
                <a:lnTo>
                  <a:pt x="15402" y="2123"/>
                </a:lnTo>
                <a:lnTo>
                  <a:pt x="15841" y="1427"/>
                </a:lnTo>
                <a:lnTo>
                  <a:pt x="16426" y="841"/>
                </a:lnTo>
                <a:lnTo>
                  <a:pt x="17103" y="402"/>
                </a:lnTo>
                <a:lnTo>
                  <a:pt x="17871" y="109"/>
                </a:lnTo>
                <a:lnTo>
                  <a:pt x="18750" y="0"/>
                </a:ln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dirty="0">
              <a:solidFill>
                <a:schemeClr val="tx1">
                  <a:lumMod val="85000"/>
                  <a:lumOff val="15000"/>
                </a:schemeClr>
              </a:solidFill>
              <a:latin typeface="Times New Roman" panose="02020603050405020304" pitchFamily="18" charset="0"/>
              <a:ea typeface="Calibri"/>
              <a:cs typeface="Times New Roman" panose="02020603050405020304" pitchFamily="18" charset="0"/>
              <a:sym typeface="Calibri"/>
            </a:endParaRPr>
          </a:p>
        </p:txBody>
      </p:sp>
      <p:sp>
        <p:nvSpPr>
          <p:cNvPr id="1048594" name="Parallelogram 30"/>
          <p:cNvSpPr/>
          <p:nvPr/>
        </p:nvSpPr>
        <p:spPr>
          <a:xfrm flipH="1">
            <a:off x="6871426" y="2001189"/>
            <a:ext cx="360000" cy="360000"/>
          </a:xfrm>
          <a:custGeom>
            <a:avLst/>
            <a:gdLst/>
            <a:ahLst/>
            <a:cxnLst/>
            <a:rect l="l" t="t" r="r" b="b"/>
            <a:pathLst>
              <a:path w="3240000" h="3248012">
                <a:moveTo>
                  <a:pt x="712553" y="858820"/>
                </a:moveTo>
                <a:cubicBezTo>
                  <a:pt x="727950" y="858820"/>
                  <a:pt x="743348" y="864694"/>
                  <a:pt x="755096" y="876443"/>
                </a:cubicBezTo>
                <a:lnTo>
                  <a:pt x="1193671" y="1315016"/>
                </a:lnTo>
                <a:lnTo>
                  <a:pt x="1509169" y="999517"/>
                </a:lnTo>
                <a:cubicBezTo>
                  <a:pt x="1509517" y="999169"/>
                  <a:pt x="1509868" y="998827"/>
                  <a:pt x="1510414" y="998691"/>
                </a:cubicBezTo>
                <a:lnTo>
                  <a:pt x="1518932" y="988592"/>
                </a:lnTo>
                <a:cubicBezTo>
                  <a:pt x="1531945" y="978263"/>
                  <a:pt x="1547912" y="974188"/>
                  <a:pt x="1563209" y="975946"/>
                </a:cubicBezTo>
                <a:cubicBezTo>
                  <a:pt x="1578505" y="977705"/>
                  <a:pt x="1593131" y="985299"/>
                  <a:pt x="1603459" y="998313"/>
                </a:cubicBezTo>
                <a:lnTo>
                  <a:pt x="1892346" y="1362277"/>
                </a:lnTo>
                <a:lnTo>
                  <a:pt x="2149759" y="1177067"/>
                </a:lnTo>
                <a:lnTo>
                  <a:pt x="2151621" y="1174867"/>
                </a:lnTo>
                <a:cubicBezTo>
                  <a:pt x="2159033" y="1169006"/>
                  <a:pt x="2167397" y="1165168"/>
                  <a:pt x="2176160" y="1163802"/>
                </a:cubicBezTo>
                <a:cubicBezTo>
                  <a:pt x="2177188" y="1163485"/>
                  <a:pt x="2178237" y="1163269"/>
                  <a:pt x="2179375" y="1163558"/>
                </a:cubicBezTo>
                <a:cubicBezTo>
                  <a:pt x="2184768" y="1161771"/>
                  <a:pt x="2190389" y="1161654"/>
                  <a:pt x="2195921" y="1162300"/>
                </a:cubicBezTo>
                <a:cubicBezTo>
                  <a:pt x="2196662" y="1162386"/>
                  <a:pt x="2197402" y="1162487"/>
                  <a:pt x="2198081" y="1162987"/>
                </a:cubicBezTo>
                <a:cubicBezTo>
                  <a:pt x="2202197" y="1163290"/>
                  <a:pt x="2206218" y="1164270"/>
                  <a:pt x="2209739" y="1166702"/>
                </a:cubicBezTo>
                <a:cubicBezTo>
                  <a:pt x="2213116" y="1166857"/>
                  <a:pt x="2216051" y="1168231"/>
                  <a:pt x="2218766" y="1170038"/>
                </a:cubicBezTo>
                <a:cubicBezTo>
                  <a:pt x="2225342" y="1173160"/>
                  <a:pt x="2231151" y="1177875"/>
                  <a:pt x="2235489" y="1184194"/>
                </a:cubicBezTo>
                <a:lnTo>
                  <a:pt x="2236132" y="1184737"/>
                </a:lnTo>
                <a:lnTo>
                  <a:pt x="2236287" y="1184934"/>
                </a:lnTo>
                <a:lnTo>
                  <a:pt x="2238712" y="1187183"/>
                </a:lnTo>
                <a:cubicBezTo>
                  <a:pt x="2239115" y="1187744"/>
                  <a:pt x="2239507" y="1188310"/>
                  <a:pt x="2239574" y="1189090"/>
                </a:cubicBezTo>
                <a:lnTo>
                  <a:pt x="2540580" y="1569705"/>
                </a:lnTo>
                <a:cubicBezTo>
                  <a:pt x="2561191" y="1595768"/>
                  <a:pt x="2556772" y="1633604"/>
                  <a:pt x="2530710" y="1654215"/>
                </a:cubicBezTo>
                <a:cubicBezTo>
                  <a:pt x="2504647" y="1674827"/>
                  <a:pt x="2466811" y="1670408"/>
                  <a:pt x="2446199" y="1644345"/>
                </a:cubicBezTo>
                <a:lnTo>
                  <a:pt x="2177884" y="1305067"/>
                </a:lnTo>
                <a:lnTo>
                  <a:pt x="1934804" y="1479967"/>
                </a:lnTo>
                <a:cubicBezTo>
                  <a:pt x="1927367" y="1485317"/>
                  <a:pt x="1919123" y="1488726"/>
                  <a:pt x="1910598" y="1489881"/>
                </a:cubicBezTo>
                <a:cubicBezTo>
                  <a:pt x="1885257" y="1507791"/>
                  <a:pt x="1850121" y="1502627"/>
                  <a:pt x="1830495" y="1477903"/>
                </a:cubicBezTo>
                <a:lnTo>
                  <a:pt x="1551924" y="1126933"/>
                </a:lnTo>
                <a:lnTo>
                  <a:pt x="1239041" y="1439816"/>
                </a:lnTo>
                <a:cubicBezTo>
                  <a:pt x="1226569" y="1452288"/>
                  <a:pt x="1209983" y="1458139"/>
                  <a:pt x="1193674" y="1456888"/>
                </a:cubicBezTo>
                <a:cubicBezTo>
                  <a:pt x="1177363" y="1458142"/>
                  <a:pt x="1160774" y="1452290"/>
                  <a:pt x="1148301" y="1439816"/>
                </a:cubicBezTo>
                <a:lnTo>
                  <a:pt x="670011" y="961527"/>
                </a:lnTo>
                <a:cubicBezTo>
                  <a:pt x="646515" y="938031"/>
                  <a:pt x="646515" y="899938"/>
                  <a:pt x="670011" y="876442"/>
                </a:cubicBezTo>
                <a:cubicBezTo>
                  <a:pt x="681760" y="864694"/>
                  <a:pt x="697157" y="858820"/>
                  <a:pt x="712553" y="858820"/>
                </a:cubicBezTo>
                <a:close/>
                <a:moveTo>
                  <a:pt x="2790000" y="699581"/>
                </a:moveTo>
                <a:lnTo>
                  <a:pt x="450000" y="699581"/>
                </a:lnTo>
                <a:lnTo>
                  <a:pt x="450000" y="1851581"/>
                </a:lnTo>
                <a:lnTo>
                  <a:pt x="2790000" y="1851581"/>
                </a:lnTo>
                <a:close/>
                <a:moveTo>
                  <a:pt x="2987972" y="519497"/>
                </a:moveTo>
                <a:lnTo>
                  <a:pt x="2987972" y="2031665"/>
                </a:lnTo>
                <a:lnTo>
                  <a:pt x="252028" y="2031665"/>
                </a:lnTo>
                <a:lnTo>
                  <a:pt x="252028" y="519497"/>
                </a:lnTo>
                <a:close/>
                <a:moveTo>
                  <a:pt x="1620000" y="0"/>
                </a:moveTo>
                <a:cubicBezTo>
                  <a:pt x="1540462" y="0"/>
                  <a:pt x="1475984" y="64478"/>
                  <a:pt x="1475984" y="144016"/>
                </a:cubicBezTo>
                <a:lnTo>
                  <a:pt x="1475984" y="267469"/>
                </a:lnTo>
                <a:lnTo>
                  <a:pt x="0" y="267469"/>
                </a:lnTo>
                <a:lnTo>
                  <a:pt x="0" y="2283693"/>
                </a:lnTo>
                <a:lnTo>
                  <a:pt x="852101" y="2283693"/>
                </a:lnTo>
                <a:lnTo>
                  <a:pt x="323771" y="3248012"/>
                </a:lnTo>
                <a:lnTo>
                  <a:pt x="621526" y="3248012"/>
                </a:lnTo>
                <a:lnTo>
                  <a:pt x="1149856" y="2283693"/>
                </a:lnTo>
                <a:lnTo>
                  <a:pt x="2090146" y="2283693"/>
                </a:lnTo>
                <a:lnTo>
                  <a:pt x="2618476" y="3248012"/>
                </a:lnTo>
                <a:lnTo>
                  <a:pt x="2916231" y="3248012"/>
                </a:lnTo>
                <a:lnTo>
                  <a:pt x="2387901" y="2283693"/>
                </a:lnTo>
                <a:lnTo>
                  <a:pt x="3240000" y="2283693"/>
                </a:lnTo>
                <a:lnTo>
                  <a:pt x="3240000" y="267469"/>
                </a:lnTo>
                <a:lnTo>
                  <a:pt x="1764016" y="267469"/>
                </a:lnTo>
                <a:lnTo>
                  <a:pt x="1764016" y="144016"/>
                </a:lnTo>
                <a:cubicBezTo>
                  <a:pt x="1764016" y="64478"/>
                  <a:pt x="1699538" y="0"/>
                  <a:pt x="162000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tx1">
                  <a:lumMod val="85000"/>
                  <a:lumOff val="15000"/>
                </a:schemeClr>
              </a:solidFill>
              <a:latin typeface="Times New Roman" panose="02020603050405020304" pitchFamily="18" charset="0"/>
              <a:cs typeface="Times New Roman" panose="02020603050405020304" pitchFamily="18" charset="0"/>
            </a:endParaRPr>
          </a:p>
        </p:txBody>
      </p:sp>
      <p:sp>
        <p:nvSpPr>
          <p:cNvPr id="1048595" name="Rectangle 9"/>
          <p:cNvSpPr/>
          <p:nvPr/>
        </p:nvSpPr>
        <p:spPr>
          <a:xfrm>
            <a:off x="5572713" y="1619987"/>
            <a:ext cx="360125" cy="360000"/>
          </a:xfrm>
          <a:custGeom>
            <a:avLst/>
            <a:gdLst>
              <a:gd name="connsiteX0" fmla="*/ 833935 w 3239999"/>
              <a:gd name="connsiteY0" fmla="*/ 22 h 3032924"/>
              <a:gd name="connsiteX1" fmla="*/ 1576606 w 3239999"/>
              <a:gd name="connsiteY1" fmla="*/ 402054 h 3032924"/>
              <a:gd name="connsiteX2" fmla="*/ 1576606 w 3239999"/>
              <a:gd name="connsiteY2" fmla="*/ 430441 h 3032924"/>
              <a:gd name="connsiteX3" fmla="*/ 1576606 w 3239999"/>
              <a:gd name="connsiteY3" fmla="*/ 526981 h 3032924"/>
              <a:gd name="connsiteX4" fmla="*/ 1576606 w 3239999"/>
              <a:gd name="connsiteY4" fmla="*/ 2765302 h 3032924"/>
              <a:gd name="connsiteX5" fmla="*/ 378630 w 3239999"/>
              <a:gd name="connsiteY5" fmla="*/ 2472117 h 3032924"/>
              <a:gd name="connsiteX6" fmla="*/ 384918 w 3239999"/>
              <a:gd name="connsiteY6" fmla="*/ 526981 h 3032924"/>
              <a:gd name="connsiteX7" fmla="*/ 239143 w 3239999"/>
              <a:gd name="connsiteY7" fmla="*/ 526981 h 3032924"/>
              <a:gd name="connsiteX8" fmla="*/ 239143 w 3239999"/>
              <a:gd name="connsiteY8" fmla="*/ 2776423 h 3032924"/>
              <a:gd name="connsiteX9" fmla="*/ 1576606 w 3239999"/>
              <a:gd name="connsiteY9" fmla="*/ 2776423 h 3032924"/>
              <a:gd name="connsiteX10" fmla="*/ 1576606 w 3239999"/>
              <a:gd name="connsiteY10" fmla="*/ 2778202 h 3032924"/>
              <a:gd name="connsiteX11" fmla="*/ 1663394 w 3239999"/>
              <a:gd name="connsiteY11" fmla="*/ 2778202 h 3032924"/>
              <a:gd name="connsiteX12" fmla="*/ 1663394 w 3239999"/>
              <a:gd name="connsiteY12" fmla="*/ 2776423 h 3032924"/>
              <a:gd name="connsiteX13" fmla="*/ 3000856 w 3239999"/>
              <a:gd name="connsiteY13" fmla="*/ 2776423 h 3032924"/>
              <a:gd name="connsiteX14" fmla="*/ 3000856 w 3239999"/>
              <a:gd name="connsiteY14" fmla="*/ 526981 h 3032924"/>
              <a:gd name="connsiteX15" fmla="*/ 2855082 w 3239999"/>
              <a:gd name="connsiteY15" fmla="*/ 526981 h 3032924"/>
              <a:gd name="connsiteX16" fmla="*/ 2861369 w 3239999"/>
              <a:gd name="connsiteY16" fmla="*/ 2472117 h 3032924"/>
              <a:gd name="connsiteX17" fmla="*/ 1663394 w 3239999"/>
              <a:gd name="connsiteY17" fmla="*/ 2765302 h 3032924"/>
              <a:gd name="connsiteX18" fmla="*/ 1663394 w 3239999"/>
              <a:gd name="connsiteY18" fmla="*/ 526981 h 3032924"/>
              <a:gd name="connsiteX19" fmla="*/ 1663394 w 3239999"/>
              <a:gd name="connsiteY19" fmla="*/ 430441 h 3032924"/>
              <a:gd name="connsiteX20" fmla="*/ 1663394 w 3239999"/>
              <a:gd name="connsiteY20" fmla="*/ 402054 h 3032924"/>
              <a:gd name="connsiteX21" fmla="*/ 2406065 w 3239999"/>
              <a:gd name="connsiteY21" fmla="*/ 22 h 3032924"/>
              <a:gd name="connsiteX22" fmla="*/ 2853673 w 3239999"/>
              <a:gd name="connsiteY22" fmla="*/ 91100 h 3032924"/>
              <a:gd name="connsiteX23" fmla="*/ 2854770 w 3239999"/>
              <a:gd name="connsiteY23" fmla="*/ 430441 h 3032924"/>
              <a:gd name="connsiteX24" fmla="*/ 3120669 w 3239999"/>
              <a:gd name="connsiteY24" fmla="*/ 428517 h 3032924"/>
              <a:gd name="connsiteX25" fmla="*/ 3120669 w 3239999"/>
              <a:gd name="connsiteY25" fmla="*/ 738345 h 3032924"/>
              <a:gd name="connsiteX26" fmla="*/ 3239999 w 3239999"/>
              <a:gd name="connsiteY26" fmla="*/ 738345 h 3032924"/>
              <a:gd name="connsiteX27" fmla="*/ 3239999 w 3239999"/>
              <a:gd name="connsiteY27" fmla="*/ 3032924 h 3032924"/>
              <a:gd name="connsiteX28" fmla="*/ 0 w 3239999"/>
              <a:gd name="connsiteY28" fmla="*/ 3032924 h 3032924"/>
              <a:gd name="connsiteX29" fmla="*/ 0 w 3239999"/>
              <a:gd name="connsiteY29" fmla="*/ 738345 h 3032924"/>
              <a:gd name="connsiteX30" fmla="*/ 102477 w 3239999"/>
              <a:gd name="connsiteY30" fmla="*/ 738345 h 3032924"/>
              <a:gd name="connsiteX31" fmla="*/ 102477 w 3239999"/>
              <a:gd name="connsiteY31" fmla="*/ 428517 h 3032924"/>
              <a:gd name="connsiteX32" fmla="*/ 385229 w 3239999"/>
              <a:gd name="connsiteY32" fmla="*/ 430441 h 3032924"/>
              <a:gd name="connsiteX33" fmla="*/ 386326 w 3239999"/>
              <a:gd name="connsiteY33" fmla="*/ 91100 h 3032924"/>
              <a:gd name="connsiteX34" fmla="*/ 833935 w 3239999"/>
              <a:gd name="connsiteY34" fmla="*/ 22 h 3032924"/>
              <a:gd name="connsiteX0" fmla="*/ 833935 w 3239999"/>
              <a:gd name="connsiteY0" fmla="*/ 22 h 3032924"/>
              <a:gd name="connsiteX1" fmla="*/ 1576606 w 3239999"/>
              <a:gd name="connsiteY1" fmla="*/ 402054 h 3032924"/>
              <a:gd name="connsiteX2" fmla="*/ 1576606 w 3239999"/>
              <a:gd name="connsiteY2" fmla="*/ 430441 h 3032924"/>
              <a:gd name="connsiteX3" fmla="*/ 1576606 w 3239999"/>
              <a:gd name="connsiteY3" fmla="*/ 526981 h 3032924"/>
              <a:gd name="connsiteX4" fmla="*/ 1576606 w 3239999"/>
              <a:gd name="connsiteY4" fmla="*/ 2765302 h 3032924"/>
              <a:gd name="connsiteX5" fmla="*/ 378630 w 3239999"/>
              <a:gd name="connsiteY5" fmla="*/ 2472117 h 3032924"/>
              <a:gd name="connsiteX6" fmla="*/ 384918 w 3239999"/>
              <a:gd name="connsiteY6" fmla="*/ 526981 h 3032924"/>
              <a:gd name="connsiteX7" fmla="*/ 239143 w 3239999"/>
              <a:gd name="connsiteY7" fmla="*/ 526981 h 3032924"/>
              <a:gd name="connsiteX8" fmla="*/ 239143 w 3239999"/>
              <a:gd name="connsiteY8" fmla="*/ 2776423 h 3032924"/>
              <a:gd name="connsiteX9" fmla="*/ 1576606 w 3239999"/>
              <a:gd name="connsiteY9" fmla="*/ 2776423 h 3032924"/>
              <a:gd name="connsiteX10" fmla="*/ 1576606 w 3239999"/>
              <a:gd name="connsiteY10" fmla="*/ 2778202 h 3032924"/>
              <a:gd name="connsiteX11" fmla="*/ 1663394 w 3239999"/>
              <a:gd name="connsiteY11" fmla="*/ 2778202 h 3032924"/>
              <a:gd name="connsiteX12" fmla="*/ 1663394 w 3239999"/>
              <a:gd name="connsiteY12" fmla="*/ 2776423 h 3032924"/>
              <a:gd name="connsiteX13" fmla="*/ 3000856 w 3239999"/>
              <a:gd name="connsiteY13" fmla="*/ 2776423 h 3032924"/>
              <a:gd name="connsiteX14" fmla="*/ 3000856 w 3239999"/>
              <a:gd name="connsiteY14" fmla="*/ 526981 h 3032924"/>
              <a:gd name="connsiteX15" fmla="*/ 2855082 w 3239999"/>
              <a:gd name="connsiteY15" fmla="*/ 526981 h 3032924"/>
              <a:gd name="connsiteX16" fmla="*/ 2861369 w 3239999"/>
              <a:gd name="connsiteY16" fmla="*/ 2472117 h 3032924"/>
              <a:gd name="connsiteX17" fmla="*/ 1663394 w 3239999"/>
              <a:gd name="connsiteY17" fmla="*/ 2765302 h 3032924"/>
              <a:gd name="connsiteX18" fmla="*/ 1663394 w 3239999"/>
              <a:gd name="connsiteY18" fmla="*/ 526981 h 3032924"/>
              <a:gd name="connsiteX19" fmla="*/ 1663394 w 3239999"/>
              <a:gd name="connsiteY19" fmla="*/ 430441 h 3032924"/>
              <a:gd name="connsiteX20" fmla="*/ 1663394 w 3239999"/>
              <a:gd name="connsiteY20" fmla="*/ 402054 h 3032924"/>
              <a:gd name="connsiteX21" fmla="*/ 2406065 w 3239999"/>
              <a:gd name="connsiteY21" fmla="*/ 22 h 3032924"/>
              <a:gd name="connsiteX22" fmla="*/ 2853673 w 3239999"/>
              <a:gd name="connsiteY22" fmla="*/ 91100 h 3032924"/>
              <a:gd name="connsiteX23" fmla="*/ 2854770 w 3239999"/>
              <a:gd name="connsiteY23" fmla="*/ 430441 h 3032924"/>
              <a:gd name="connsiteX24" fmla="*/ 3120669 w 3239999"/>
              <a:gd name="connsiteY24" fmla="*/ 428517 h 3032924"/>
              <a:gd name="connsiteX25" fmla="*/ 3120669 w 3239999"/>
              <a:gd name="connsiteY25" fmla="*/ 738345 h 3032924"/>
              <a:gd name="connsiteX26" fmla="*/ 3239999 w 3239999"/>
              <a:gd name="connsiteY26" fmla="*/ 738345 h 3032924"/>
              <a:gd name="connsiteX27" fmla="*/ 3239999 w 3239999"/>
              <a:gd name="connsiteY27" fmla="*/ 3032924 h 3032924"/>
              <a:gd name="connsiteX28" fmla="*/ 0 w 3239999"/>
              <a:gd name="connsiteY28" fmla="*/ 3032924 h 3032924"/>
              <a:gd name="connsiteX29" fmla="*/ 0 w 3239999"/>
              <a:gd name="connsiteY29" fmla="*/ 738345 h 3032924"/>
              <a:gd name="connsiteX30" fmla="*/ 102477 w 3239999"/>
              <a:gd name="connsiteY30" fmla="*/ 738345 h 3032924"/>
              <a:gd name="connsiteX31" fmla="*/ 102477 w 3239999"/>
              <a:gd name="connsiteY31" fmla="*/ 428517 h 3032924"/>
              <a:gd name="connsiteX32" fmla="*/ 385229 w 3239999"/>
              <a:gd name="connsiteY32" fmla="*/ 430441 h 3032924"/>
              <a:gd name="connsiteX33" fmla="*/ 386326 w 3239999"/>
              <a:gd name="connsiteY33" fmla="*/ 91100 h 3032924"/>
              <a:gd name="connsiteX34" fmla="*/ 833935 w 3239999"/>
              <a:gd name="connsiteY34" fmla="*/ 22 h 3032924"/>
              <a:gd name="connsiteX0" fmla="*/ 833935 w 3239999"/>
              <a:gd name="connsiteY0" fmla="*/ 22 h 3032924"/>
              <a:gd name="connsiteX1" fmla="*/ 1576606 w 3239999"/>
              <a:gd name="connsiteY1" fmla="*/ 402054 h 3032924"/>
              <a:gd name="connsiteX2" fmla="*/ 1576606 w 3239999"/>
              <a:gd name="connsiteY2" fmla="*/ 430441 h 3032924"/>
              <a:gd name="connsiteX3" fmla="*/ 1576606 w 3239999"/>
              <a:gd name="connsiteY3" fmla="*/ 526981 h 3032924"/>
              <a:gd name="connsiteX4" fmla="*/ 1576606 w 3239999"/>
              <a:gd name="connsiteY4" fmla="*/ 2765302 h 3032924"/>
              <a:gd name="connsiteX5" fmla="*/ 378630 w 3239999"/>
              <a:gd name="connsiteY5" fmla="*/ 2472117 h 3032924"/>
              <a:gd name="connsiteX6" fmla="*/ 384918 w 3239999"/>
              <a:gd name="connsiteY6" fmla="*/ 526981 h 3032924"/>
              <a:gd name="connsiteX7" fmla="*/ 239143 w 3239999"/>
              <a:gd name="connsiteY7" fmla="*/ 526981 h 3032924"/>
              <a:gd name="connsiteX8" fmla="*/ 239143 w 3239999"/>
              <a:gd name="connsiteY8" fmla="*/ 2776423 h 3032924"/>
              <a:gd name="connsiteX9" fmla="*/ 1576606 w 3239999"/>
              <a:gd name="connsiteY9" fmla="*/ 2776423 h 3032924"/>
              <a:gd name="connsiteX10" fmla="*/ 1576606 w 3239999"/>
              <a:gd name="connsiteY10" fmla="*/ 2778202 h 3032924"/>
              <a:gd name="connsiteX11" fmla="*/ 1663394 w 3239999"/>
              <a:gd name="connsiteY11" fmla="*/ 2778202 h 3032924"/>
              <a:gd name="connsiteX12" fmla="*/ 1663394 w 3239999"/>
              <a:gd name="connsiteY12" fmla="*/ 2776423 h 3032924"/>
              <a:gd name="connsiteX13" fmla="*/ 3000856 w 3239999"/>
              <a:gd name="connsiteY13" fmla="*/ 2776423 h 3032924"/>
              <a:gd name="connsiteX14" fmla="*/ 3000856 w 3239999"/>
              <a:gd name="connsiteY14" fmla="*/ 526981 h 3032924"/>
              <a:gd name="connsiteX15" fmla="*/ 2855082 w 3239999"/>
              <a:gd name="connsiteY15" fmla="*/ 526981 h 3032924"/>
              <a:gd name="connsiteX16" fmla="*/ 2861369 w 3239999"/>
              <a:gd name="connsiteY16" fmla="*/ 2472117 h 3032924"/>
              <a:gd name="connsiteX17" fmla="*/ 1663394 w 3239999"/>
              <a:gd name="connsiteY17" fmla="*/ 2765302 h 3032924"/>
              <a:gd name="connsiteX18" fmla="*/ 1663394 w 3239999"/>
              <a:gd name="connsiteY18" fmla="*/ 526981 h 3032924"/>
              <a:gd name="connsiteX19" fmla="*/ 1663394 w 3239999"/>
              <a:gd name="connsiteY19" fmla="*/ 430441 h 3032924"/>
              <a:gd name="connsiteX20" fmla="*/ 1663394 w 3239999"/>
              <a:gd name="connsiteY20" fmla="*/ 402054 h 3032924"/>
              <a:gd name="connsiteX21" fmla="*/ 2406065 w 3239999"/>
              <a:gd name="connsiteY21" fmla="*/ 22 h 3032924"/>
              <a:gd name="connsiteX22" fmla="*/ 2853673 w 3239999"/>
              <a:gd name="connsiteY22" fmla="*/ 91100 h 3032924"/>
              <a:gd name="connsiteX23" fmla="*/ 2854770 w 3239999"/>
              <a:gd name="connsiteY23" fmla="*/ 430441 h 3032924"/>
              <a:gd name="connsiteX24" fmla="*/ 3120669 w 3239999"/>
              <a:gd name="connsiteY24" fmla="*/ 428517 h 3032924"/>
              <a:gd name="connsiteX25" fmla="*/ 3120669 w 3239999"/>
              <a:gd name="connsiteY25" fmla="*/ 738345 h 3032924"/>
              <a:gd name="connsiteX26" fmla="*/ 3239999 w 3239999"/>
              <a:gd name="connsiteY26" fmla="*/ 738345 h 3032924"/>
              <a:gd name="connsiteX27" fmla="*/ 3239999 w 3239999"/>
              <a:gd name="connsiteY27" fmla="*/ 3032924 h 3032924"/>
              <a:gd name="connsiteX28" fmla="*/ 0 w 3239999"/>
              <a:gd name="connsiteY28" fmla="*/ 3032924 h 3032924"/>
              <a:gd name="connsiteX29" fmla="*/ 0 w 3239999"/>
              <a:gd name="connsiteY29" fmla="*/ 738345 h 3032924"/>
              <a:gd name="connsiteX30" fmla="*/ 102477 w 3239999"/>
              <a:gd name="connsiteY30" fmla="*/ 738345 h 3032924"/>
              <a:gd name="connsiteX31" fmla="*/ 102477 w 3239999"/>
              <a:gd name="connsiteY31" fmla="*/ 428517 h 3032924"/>
              <a:gd name="connsiteX32" fmla="*/ 385229 w 3239999"/>
              <a:gd name="connsiteY32" fmla="*/ 430441 h 3032924"/>
              <a:gd name="connsiteX33" fmla="*/ 386326 w 3239999"/>
              <a:gd name="connsiteY33" fmla="*/ 91100 h 3032924"/>
              <a:gd name="connsiteX34" fmla="*/ 833935 w 3239999"/>
              <a:gd name="connsiteY34" fmla="*/ 2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29618 w 3239999"/>
              <a:gd name="connsiteY32" fmla="*/ 2690698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2991331 w 3239999"/>
              <a:gd name="connsiteY3" fmla="*/ 2709748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29618 w 3239999"/>
              <a:gd name="connsiteY32" fmla="*/ 2690698 h 3032924"/>
              <a:gd name="connsiteX33" fmla="*/ 1576606 w 3239999"/>
              <a:gd name="connsiteY33" fmla="*/ 2776423 h 3032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3239999" h="3032924">
                <a:moveTo>
                  <a:pt x="1576606" y="2778202"/>
                </a:moveTo>
                <a:cubicBezTo>
                  <a:pt x="1576606" y="2778795"/>
                  <a:pt x="1663394" y="2792670"/>
                  <a:pt x="1663394" y="2778202"/>
                </a:cubicBezTo>
                <a:lnTo>
                  <a:pt x="1663394" y="2776423"/>
                </a:lnTo>
                <a:cubicBezTo>
                  <a:pt x="2185083" y="2605634"/>
                  <a:pt x="2444552" y="2500589"/>
                  <a:pt x="2991331" y="2709748"/>
                </a:cubicBezTo>
                <a:lnTo>
                  <a:pt x="3000856" y="526981"/>
                </a:lnTo>
                <a:lnTo>
                  <a:pt x="2855082" y="526981"/>
                </a:lnTo>
                <a:cubicBezTo>
                  <a:pt x="2857178" y="1175360"/>
                  <a:pt x="2859273" y="1823738"/>
                  <a:pt x="2861369" y="2472117"/>
                </a:cubicBezTo>
                <a:cubicBezTo>
                  <a:pt x="2483869" y="2318121"/>
                  <a:pt x="2052449" y="2439541"/>
                  <a:pt x="1663394" y="2765302"/>
                </a:cubicBezTo>
                <a:lnTo>
                  <a:pt x="1663394" y="526981"/>
                </a:lnTo>
                <a:lnTo>
                  <a:pt x="1663394" y="430441"/>
                </a:lnTo>
                <a:lnTo>
                  <a:pt x="1663394" y="402054"/>
                </a:lnTo>
                <a:cubicBezTo>
                  <a:pt x="1896442" y="149589"/>
                  <a:pt x="2115835" y="2106"/>
                  <a:pt x="2406065" y="22"/>
                </a:cubicBezTo>
                <a:cubicBezTo>
                  <a:pt x="2537987" y="-925"/>
                  <a:pt x="2684544" y="28169"/>
                  <a:pt x="2853673" y="91100"/>
                </a:cubicBezTo>
                <a:cubicBezTo>
                  <a:pt x="2854039" y="204214"/>
                  <a:pt x="2854404" y="317327"/>
                  <a:pt x="2854770" y="430441"/>
                </a:cubicBezTo>
                <a:lnTo>
                  <a:pt x="3120669" y="428517"/>
                </a:lnTo>
                <a:lnTo>
                  <a:pt x="3120669" y="738345"/>
                </a:lnTo>
                <a:lnTo>
                  <a:pt x="3239999" y="738345"/>
                </a:lnTo>
                <a:lnTo>
                  <a:pt x="3239999" y="3032924"/>
                </a:lnTo>
                <a:lnTo>
                  <a:pt x="0" y="3032924"/>
                </a:lnTo>
                <a:lnTo>
                  <a:pt x="0" y="738345"/>
                </a:lnTo>
                <a:lnTo>
                  <a:pt x="102477" y="738345"/>
                </a:lnTo>
                <a:lnTo>
                  <a:pt x="102477" y="428517"/>
                </a:lnTo>
                <a:lnTo>
                  <a:pt x="385229" y="430441"/>
                </a:lnTo>
                <a:cubicBezTo>
                  <a:pt x="385595" y="317327"/>
                  <a:pt x="385960" y="204214"/>
                  <a:pt x="386326" y="91100"/>
                </a:cubicBezTo>
                <a:cubicBezTo>
                  <a:pt x="555455" y="28169"/>
                  <a:pt x="702013" y="-925"/>
                  <a:pt x="833935" y="22"/>
                </a:cubicBezTo>
                <a:cubicBezTo>
                  <a:pt x="1124164" y="2106"/>
                  <a:pt x="1343558" y="149589"/>
                  <a:pt x="1576606" y="402054"/>
                </a:cubicBezTo>
                <a:lnTo>
                  <a:pt x="1576606" y="430441"/>
                </a:lnTo>
                <a:lnTo>
                  <a:pt x="1576606" y="526981"/>
                </a:lnTo>
                <a:lnTo>
                  <a:pt x="1576606" y="2765302"/>
                </a:lnTo>
                <a:cubicBezTo>
                  <a:pt x="1187550" y="2439541"/>
                  <a:pt x="756130" y="2318121"/>
                  <a:pt x="378630" y="2472117"/>
                </a:cubicBezTo>
                <a:lnTo>
                  <a:pt x="384918" y="526981"/>
                </a:lnTo>
                <a:lnTo>
                  <a:pt x="239143" y="526981"/>
                </a:lnTo>
                <a:lnTo>
                  <a:pt x="229618" y="2690698"/>
                </a:lnTo>
                <a:cubicBezTo>
                  <a:pt x="773243" y="2466244"/>
                  <a:pt x="1081748" y="2626096"/>
                  <a:pt x="1576606" y="2776423"/>
                </a:cubicBezTo>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lumMod val="85000"/>
                  <a:lumOff val="15000"/>
                </a:schemeClr>
              </a:solidFill>
              <a:latin typeface="Times New Roman" panose="02020603050405020304" pitchFamily="18" charset="0"/>
              <a:cs typeface="Times New Roman" panose="02020603050405020304" pitchFamily="18" charset="0"/>
            </a:endParaRPr>
          </a:p>
        </p:txBody>
      </p:sp>
      <p:sp>
        <p:nvSpPr>
          <p:cNvPr id="1048596" name="Oval 66"/>
          <p:cNvSpPr/>
          <p:nvPr/>
        </p:nvSpPr>
        <p:spPr>
          <a:xfrm rot="20700000">
            <a:off x="3950942" y="2655814"/>
            <a:ext cx="360000" cy="360000"/>
          </a:xfrm>
          <a:custGeom>
            <a:avLst/>
            <a:gdLst/>
            <a:ahLst/>
            <a:cxnLst/>
            <a:rect l="l" t="t" r="r" b="b"/>
            <a:pathLst>
              <a:path w="2901316" h="2485205">
                <a:moveTo>
                  <a:pt x="2901316" y="8833"/>
                </a:moveTo>
                <a:lnTo>
                  <a:pt x="2885407" y="69738"/>
                </a:lnTo>
                <a:lnTo>
                  <a:pt x="2890344" y="71061"/>
                </a:lnTo>
                <a:lnTo>
                  <a:pt x="2331295" y="2157461"/>
                </a:lnTo>
                <a:lnTo>
                  <a:pt x="2322295" y="2155049"/>
                </a:lnTo>
                <a:cubicBezTo>
                  <a:pt x="2311779" y="2339141"/>
                  <a:pt x="2127696" y="2485205"/>
                  <a:pt x="1902404" y="2485205"/>
                </a:cubicBezTo>
                <a:cubicBezTo>
                  <a:pt x="1669201" y="2485205"/>
                  <a:pt x="1480151" y="2328701"/>
                  <a:pt x="1480150" y="2135644"/>
                </a:cubicBezTo>
                <a:cubicBezTo>
                  <a:pt x="1480150" y="1942587"/>
                  <a:pt x="1669200" y="1786083"/>
                  <a:pt x="1902404" y="1786083"/>
                </a:cubicBezTo>
                <a:cubicBezTo>
                  <a:pt x="2026046" y="1786083"/>
                  <a:pt x="2137276" y="1830075"/>
                  <a:pt x="2213623" y="1901150"/>
                </a:cubicBezTo>
                <a:lnTo>
                  <a:pt x="2586815" y="508378"/>
                </a:lnTo>
                <a:lnTo>
                  <a:pt x="1283297" y="508378"/>
                </a:lnTo>
                <a:lnTo>
                  <a:pt x="847984" y="2132988"/>
                </a:lnTo>
                <a:lnTo>
                  <a:pt x="841776" y="2131324"/>
                </a:lnTo>
                <a:cubicBezTo>
                  <a:pt x="829584" y="2314002"/>
                  <a:pt x="646295" y="2458448"/>
                  <a:pt x="422254" y="2458448"/>
                </a:cubicBezTo>
                <a:cubicBezTo>
                  <a:pt x="189051" y="2458448"/>
                  <a:pt x="1" y="2301944"/>
                  <a:pt x="0" y="2108887"/>
                </a:cubicBezTo>
                <a:cubicBezTo>
                  <a:pt x="0" y="1915830"/>
                  <a:pt x="189051" y="1759326"/>
                  <a:pt x="422255" y="1759326"/>
                </a:cubicBezTo>
                <a:cubicBezTo>
                  <a:pt x="544771" y="1759326"/>
                  <a:pt x="655100" y="1802522"/>
                  <a:pt x="731465" y="1872378"/>
                </a:cubicBezTo>
                <a:lnTo>
                  <a:pt x="1233167" y="0"/>
                </a:lnTo>
                <a:lnTo>
                  <a:pt x="1266129" y="883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tx1">
                  <a:lumMod val="85000"/>
                  <a:lumOff val="15000"/>
                </a:schemeClr>
              </a:solidFill>
              <a:latin typeface="Times New Roman" panose="02020603050405020304" pitchFamily="18" charset="0"/>
              <a:cs typeface="Times New Roman" panose="02020603050405020304" pitchFamily="18" charset="0"/>
            </a:endParaRPr>
          </a:p>
        </p:txBody>
      </p:sp>
      <p:sp>
        <p:nvSpPr>
          <p:cNvPr id="1048597" name="Google Shape;1333;p54"/>
          <p:cNvSpPr/>
          <p:nvPr/>
        </p:nvSpPr>
        <p:spPr>
          <a:xfrm>
            <a:off x="7586905" y="4388329"/>
            <a:ext cx="360000" cy="360000"/>
          </a:xfrm>
          <a:custGeom>
            <a:avLst/>
            <a:gdLst/>
            <a:ahLst/>
            <a:cxnLst/>
            <a:rect l="l" t="t" r="r" b="b"/>
            <a:pathLst>
              <a:path w="120000" h="120000" extrusionOk="0">
                <a:moveTo>
                  <a:pt x="117294" y="10917"/>
                </a:moveTo>
                <a:lnTo>
                  <a:pt x="114589" y="10917"/>
                </a:lnTo>
                <a:lnTo>
                  <a:pt x="114589" y="2801"/>
                </a:lnTo>
                <a:cubicBezTo>
                  <a:pt x="114589" y="1159"/>
                  <a:pt x="113429" y="0"/>
                  <a:pt x="111787" y="0"/>
                </a:cubicBezTo>
                <a:lnTo>
                  <a:pt x="8212" y="0"/>
                </a:lnTo>
                <a:cubicBezTo>
                  <a:pt x="6570" y="0"/>
                  <a:pt x="5507" y="1159"/>
                  <a:pt x="5507" y="2801"/>
                </a:cubicBezTo>
                <a:lnTo>
                  <a:pt x="5507" y="10917"/>
                </a:lnTo>
                <a:lnTo>
                  <a:pt x="2705" y="10917"/>
                </a:lnTo>
                <a:cubicBezTo>
                  <a:pt x="1159" y="10917"/>
                  <a:pt x="0" y="12077"/>
                  <a:pt x="0" y="13719"/>
                </a:cubicBezTo>
                <a:cubicBezTo>
                  <a:pt x="0" y="15265"/>
                  <a:pt x="1159" y="16425"/>
                  <a:pt x="2705" y="16425"/>
                </a:cubicBezTo>
                <a:lnTo>
                  <a:pt x="5507" y="16425"/>
                </a:lnTo>
                <a:lnTo>
                  <a:pt x="5507" y="117294"/>
                </a:lnTo>
                <a:cubicBezTo>
                  <a:pt x="5507" y="118937"/>
                  <a:pt x="6570" y="120000"/>
                  <a:pt x="8212" y="120000"/>
                </a:cubicBezTo>
                <a:lnTo>
                  <a:pt x="111787" y="120000"/>
                </a:lnTo>
                <a:cubicBezTo>
                  <a:pt x="113429" y="120000"/>
                  <a:pt x="114589" y="118937"/>
                  <a:pt x="114589" y="117294"/>
                </a:cubicBezTo>
                <a:lnTo>
                  <a:pt x="114589" y="16425"/>
                </a:lnTo>
                <a:lnTo>
                  <a:pt x="117294" y="16425"/>
                </a:lnTo>
                <a:cubicBezTo>
                  <a:pt x="118937" y="16425"/>
                  <a:pt x="120000" y="15265"/>
                  <a:pt x="120000" y="13719"/>
                </a:cubicBezTo>
                <a:cubicBezTo>
                  <a:pt x="120000" y="12077"/>
                  <a:pt x="118937" y="10917"/>
                  <a:pt x="117294" y="10917"/>
                </a:cubicBezTo>
                <a:close/>
                <a:moveTo>
                  <a:pt x="65507" y="114589"/>
                </a:moveTo>
                <a:lnTo>
                  <a:pt x="54589" y="114589"/>
                </a:lnTo>
                <a:lnTo>
                  <a:pt x="54589" y="87342"/>
                </a:lnTo>
                <a:lnTo>
                  <a:pt x="65507" y="87342"/>
                </a:lnTo>
                <a:lnTo>
                  <a:pt x="65507" y="114589"/>
                </a:lnTo>
                <a:close/>
                <a:moveTo>
                  <a:pt x="109082" y="114589"/>
                </a:moveTo>
                <a:lnTo>
                  <a:pt x="70917" y="114589"/>
                </a:lnTo>
                <a:lnTo>
                  <a:pt x="70917" y="84541"/>
                </a:lnTo>
                <a:cubicBezTo>
                  <a:pt x="70917" y="82898"/>
                  <a:pt x="69855" y="81835"/>
                  <a:pt x="68212" y="81835"/>
                </a:cubicBezTo>
                <a:lnTo>
                  <a:pt x="51787" y="81835"/>
                </a:lnTo>
                <a:cubicBezTo>
                  <a:pt x="50241" y="81835"/>
                  <a:pt x="49082" y="82898"/>
                  <a:pt x="49082" y="84541"/>
                </a:cubicBezTo>
                <a:lnTo>
                  <a:pt x="49082" y="114589"/>
                </a:lnTo>
                <a:lnTo>
                  <a:pt x="10917" y="114589"/>
                </a:lnTo>
                <a:lnTo>
                  <a:pt x="10917" y="16425"/>
                </a:lnTo>
                <a:lnTo>
                  <a:pt x="109082" y="16425"/>
                </a:lnTo>
                <a:lnTo>
                  <a:pt x="109082" y="114589"/>
                </a:lnTo>
                <a:close/>
                <a:moveTo>
                  <a:pt x="109082" y="10917"/>
                </a:moveTo>
                <a:lnTo>
                  <a:pt x="10917" y="10917"/>
                </a:lnTo>
                <a:lnTo>
                  <a:pt x="10917" y="5507"/>
                </a:lnTo>
                <a:lnTo>
                  <a:pt x="109082" y="5507"/>
                </a:lnTo>
                <a:lnTo>
                  <a:pt x="109082" y="10917"/>
                </a:lnTo>
                <a:close/>
                <a:moveTo>
                  <a:pt x="79130" y="49082"/>
                </a:moveTo>
                <a:lnTo>
                  <a:pt x="95458" y="49082"/>
                </a:lnTo>
                <a:cubicBezTo>
                  <a:pt x="97101" y="49082"/>
                  <a:pt x="98164" y="48019"/>
                  <a:pt x="98164" y="46376"/>
                </a:cubicBezTo>
                <a:lnTo>
                  <a:pt x="98164" y="30048"/>
                </a:lnTo>
                <a:cubicBezTo>
                  <a:pt x="98164" y="28405"/>
                  <a:pt x="97101" y="27342"/>
                  <a:pt x="95458" y="27342"/>
                </a:cubicBezTo>
                <a:lnTo>
                  <a:pt x="79130" y="27342"/>
                </a:lnTo>
                <a:cubicBezTo>
                  <a:pt x="77487" y="27342"/>
                  <a:pt x="76328" y="28405"/>
                  <a:pt x="76328" y="30048"/>
                </a:cubicBezTo>
                <a:lnTo>
                  <a:pt x="76328" y="46376"/>
                </a:lnTo>
                <a:cubicBezTo>
                  <a:pt x="76328" y="48019"/>
                  <a:pt x="77487" y="49082"/>
                  <a:pt x="79130" y="49082"/>
                </a:cubicBezTo>
                <a:close/>
                <a:moveTo>
                  <a:pt x="81835" y="32753"/>
                </a:moveTo>
                <a:lnTo>
                  <a:pt x="92753" y="32753"/>
                </a:lnTo>
                <a:lnTo>
                  <a:pt x="92753" y="43671"/>
                </a:lnTo>
                <a:lnTo>
                  <a:pt x="81835" y="43671"/>
                </a:lnTo>
                <a:lnTo>
                  <a:pt x="81835" y="32753"/>
                </a:lnTo>
                <a:close/>
                <a:moveTo>
                  <a:pt x="24541" y="49082"/>
                </a:moveTo>
                <a:lnTo>
                  <a:pt x="40966" y="49082"/>
                </a:lnTo>
                <a:cubicBezTo>
                  <a:pt x="42512" y="49082"/>
                  <a:pt x="43671" y="48019"/>
                  <a:pt x="43671" y="46376"/>
                </a:cubicBezTo>
                <a:lnTo>
                  <a:pt x="43671" y="30048"/>
                </a:lnTo>
                <a:cubicBezTo>
                  <a:pt x="43671" y="28405"/>
                  <a:pt x="42512" y="27342"/>
                  <a:pt x="40966" y="27342"/>
                </a:cubicBezTo>
                <a:lnTo>
                  <a:pt x="24541" y="27342"/>
                </a:lnTo>
                <a:cubicBezTo>
                  <a:pt x="22898" y="27342"/>
                  <a:pt x="21835" y="28405"/>
                  <a:pt x="21835" y="30048"/>
                </a:cubicBezTo>
                <a:lnTo>
                  <a:pt x="21835" y="46376"/>
                </a:lnTo>
                <a:cubicBezTo>
                  <a:pt x="21835" y="48019"/>
                  <a:pt x="22898" y="49082"/>
                  <a:pt x="24541" y="49082"/>
                </a:cubicBezTo>
                <a:close/>
                <a:moveTo>
                  <a:pt x="27246" y="32753"/>
                </a:moveTo>
                <a:lnTo>
                  <a:pt x="38164" y="32753"/>
                </a:lnTo>
                <a:lnTo>
                  <a:pt x="38164" y="43671"/>
                </a:lnTo>
                <a:lnTo>
                  <a:pt x="27246" y="43671"/>
                </a:lnTo>
                <a:lnTo>
                  <a:pt x="27246" y="32753"/>
                </a:lnTo>
                <a:close/>
                <a:moveTo>
                  <a:pt x="24541" y="76425"/>
                </a:moveTo>
                <a:lnTo>
                  <a:pt x="40966" y="76425"/>
                </a:lnTo>
                <a:cubicBezTo>
                  <a:pt x="42512" y="76425"/>
                  <a:pt x="43671" y="75265"/>
                  <a:pt x="43671" y="73623"/>
                </a:cubicBezTo>
                <a:lnTo>
                  <a:pt x="43671" y="57294"/>
                </a:lnTo>
                <a:cubicBezTo>
                  <a:pt x="43671" y="55652"/>
                  <a:pt x="42512" y="54589"/>
                  <a:pt x="40966" y="54589"/>
                </a:cubicBezTo>
                <a:lnTo>
                  <a:pt x="24541" y="54589"/>
                </a:lnTo>
                <a:cubicBezTo>
                  <a:pt x="22898" y="54589"/>
                  <a:pt x="21835" y="55652"/>
                  <a:pt x="21835" y="57294"/>
                </a:cubicBezTo>
                <a:lnTo>
                  <a:pt x="21835" y="73623"/>
                </a:lnTo>
                <a:cubicBezTo>
                  <a:pt x="21835" y="75265"/>
                  <a:pt x="22898" y="76425"/>
                  <a:pt x="24541" y="76425"/>
                </a:cubicBezTo>
                <a:close/>
                <a:moveTo>
                  <a:pt x="27246" y="60000"/>
                </a:moveTo>
                <a:lnTo>
                  <a:pt x="38164" y="60000"/>
                </a:lnTo>
                <a:lnTo>
                  <a:pt x="38164" y="70917"/>
                </a:lnTo>
                <a:lnTo>
                  <a:pt x="27246" y="70917"/>
                </a:lnTo>
                <a:lnTo>
                  <a:pt x="27246" y="60000"/>
                </a:lnTo>
                <a:close/>
                <a:moveTo>
                  <a:pt x="79130" y="76425"/>
                </a:moveTo>
                <a:lnTo>
                  <a:pt x="95458" y="76425"/>
                </a:lnTo>
                <a:cubicBezTo>
                  <a:pt x="97101" y="76425"/>
                  <a:pt x="98164" y="75265"/>
                  <a:pt x="98164" y="73623"/>
                </a:cubicBezTo>
                <a:lnTo>
                  <a:pt x="98164" y="57294"/>
                </a:lnTo>
                <a:cubicBezTo>
                  <a:pt x="98164" y="55652"/>
                  <a:pt x="97101" y="54589"/>
                  <a:pt x="95458" y="54589"/>
                </a:cubicBezTo>
                <a:lnTo>
                  <a:pt x="79130" y="54589"/>
                </a:lnTo>
                <a:cubicBezTo>
                  <a:pt x="77487" y="54589"/>
                  <a:pt x="76328" y="55652"/>
                  <a:pt x="76328" y="57294"/>
                </a:cubicBezTo>
                <a:lnTo>
                  <a:pt x="76328" y="73623"/>
                </a:lnTo>
                <a:cubicBezTo>
                  <a:pt x="76328" y="75265"/>
                  <a:pt x="77487" y="76425"/>
                  <a:pt x="79130" y="76425"/>
                </a:cubicBezTo>
                <a:close/>
                <a:moveTo>
                  <a:pt x="81835" y="60000"/>
                </a:moveTo>
                <a:lnTo>
                  <a:pt x="92753" y="60000"/>
                </a:lnTo>
                <a:lnTo>
                  <a:pt x="92753" y="70917"/>
                </a:lnTo>
                <a:lnTo>
                  <a:pt x="81835" y="70917"/>
                </a:lnTo>
                <a:lnTo>
                  <a:pt x="81835" y="60000"/>
                </a:lnTo>
                <a:close/>
                <a:moveTo>
                  <a:pt x="24541" y="103671"/>
                </a:moveTo>
                <a:lnTo>
                  <a:pt x="40966" y="103671"/>
                </a:lnTo>
                <a:cubicBezTo>
                  <a:pt x="42512" y="103671"/>
                  <a:pt x="43671" y="102608"/>
                  <a:pt x="43671" y="100966"/>
                </a:cubicBezTo>
                <a:lnTo>
                  <a:pt x="43671" y="84541"/>
                </a:lnTo>
                <a:cubicBezTo>
                  <a:pt x="43671" y="82898"/>
                  <a:pt x="42512" y="81835"/>
                  <a:pt x="40966" y="81835"/>
                </a:cubicBezTo>
                <a:lnTo>
                  <a:pt x="24541" y="81835"/>
                </a:lnTo>
                <a:cubicBezTo>
                  <a:pt x="22898" y="81835"/>
                  <a:pt x="21835" y="82898"/>
                  <a:pt x="21835" y="84541"/>
                </a:cubicBezTo>
                <a:lnTo>
                  <a:pt x="21835" y="100966"/>
                </a:lnTo>
                <a:cubicBezTo>
                  <a:pt x="21835" y="102608"/>
                  <a:pt x="22898" y="103671"/>
                  <a:pt x="24541" y="103671"/>
                </a:cubicBezTo>
                <a:close/>
                <a:moveTo>
                  <a:pt x="27246" y="87342"/>
                </a:moveTo>
                <a:lnTo>
                  <a:pt x="38164" y="87342"/>
                </a:lnTo>
                <a:lnTo>
                  <a:pt x="38164" y="98164"/>
                </a:lnTo>
                <a:lnTo>
                  <a:pt x="27246" y="98164"/>
                </a:lnTo>
                <a:lnTo>
                  <a:pt x="27246" y="87342"/>
                </a:lnTo>
                <a:close/>
                <a:moveTo>
                  <a:pt x="51787" y="49082"/>
                </a:moveTo>
                <a:lnTo>
                  <a:pt x="68212" y="49082"/>
                </a:lnTo>
                <a:cubicBezTo>
                  <a:pt x="69855" y="49082"/>
                  <a:pt x="70917" y="48019"/>
                  <a:pt x="70917" y="46376"/>
                </a:cubicBezTo>
                <a:lnTo>
                  <a:pt x="70917" y="30048"/>
                </a:lnTo>
                <a:cubicBezTo>
                  <a:pt x="70917" y="28405"/>
                  <a:pt x="69855" y="27342"/>
                  <a:pt x="68212" y="27342"/>
                </a:cubicBezTo>
                <a:lnTo>
                  <a:pt x="51787" y="27342"/>
                </a:lnTo>
                <a:cubicBezTo>
                  <a:pt x="50241" y="27342"/>
                  <a:pt x="49082" y="28405"/>
                  <a:pt x="49082" y="30048"/>
                </a:cubicBezTo>
                <a:lnTo>
                  <a:pt x="49082" y="46376"/>
                </a:lnTo>
                <a:cubicBezTo>
                  <a:pt x="49082" y="48019"/>
                  <a:pt x="50241" y="49082"/>
                  <a:pt x="51787" y="49082"/>
                </a:cubicBezTo>
                <a:close/>
                <a:moveTo>
                  <a:pt x="54589" y="32753"/>
                </a:moveTo>
                <a:lnTo>
                  <a:pt x="65507" y="32753"/>
                </a:lnTo>
                <a:lnTo>
                  <a:pt x="65507" y="43671"/>
                </a:lnTo>
                <a:lnTo>
                  <a:pt x="54589" y="43671"/>
                </a:lnTo>
                <a:lnTo>
                  <a:pt x="54589" y="32753"/>
                </a:lnTo>
                <a:close/>
                <a:moveTo>
                  <a:pt x="79130" y="103671"/>
                </a:moveTo>
                <a:lnTo>
                  <a:pt x="95458" y="103671"/>
                </a:lnTo>
                <a:cubicBezTo>
                  <a:pt x="97101" y="103671"/>
                  <a:pt x="98164" y="102608"/>
                  <a:pt x="98164" y="100966"/>
                </a:cubicBezTo>
                <a:lnTo>
                  <a:pt x="98164" y="84541"/>
                </a:lnTo>
                <a:cubicBezTo>
                  <a:pt x="98164" y="82898"/>
                  <a:pt x="97101" y="81835"/>
                  <a:pt x="95458" y="81835"/>
                </a:cubicBezTo>
                <a:lnTo>
                  <a:pt x="79130" y="81835"/>
                </a:lnTo>
                <a:cubicBezTo>
                  <a:pt x="77487" y="81835"/>
                  <a:pt x="76328" y="82898"/>
                  <a:pt x="76328" y="84541"/>
                </a:cubicBezTo>
                <a:lnTo>
                  <a:pt x="76328" y="100966"/>
                </a:lnTo>
                <a:cubicBezTo>
                  <a:pt x="76328" y="102608"/>
                  <a:pt x="77487" y="103671"/>
                  <a:pt x="79130" y="103671"/>
                </a:cubicBezTo>
                <a:close/>
                <a:moveTo>
                  <a:pt x="81835" y="87342"/>
                </a:moveTo>
                <a:lnTo>
                  <a:pt x="92753" y="87342"/>
                </a:lnTo>
                <a:lnTo>
                  <a:pt x="92753" y="98164"/>
                </a:lnTo>
                <a:lnTo>
                  <a:pt x="81835" y="98164"/>
                </a:lnTo>
                <a:lnTo>
                  <a:pt x="81835" y="87342"/>
                </a:lnTo>
                <a:close/>
                <a:moveTo>
                  <a:pt x="51787" y="76425"/>
                </a:moveTo>
                <a:lnTo>
                  <a:pt x="68212" y="76425"/>
                </a:lnTo>
                <a:cubicBezTo>
                  <a:pt x="69855" y="76425"/>
                  <a:pt x="70917" y="75265"/>
                  <a:pt x="70917" y="73623"/>
                </a:cubicBezTo>
                <a:lnTo>
                  <a:pt x="70917" y="57294"/>
                </a:lnTo>
                <a:cubicBezTo>
                  <a:pt x="70917" y="55652"/>
                  <a:pt x="69855" y="54589"/>
                  <a:pt x="68212" y="54589"/>
                </a:cubicBezTo>
                <a:lnTo>
                  <a:pt x="51787" y="54589"/>
                </a:lnTo>
                <a:cubicBezTo>
                  <a:pt x="50241" y="54589"/>
                  <a:pt x="49082" y="55652"/>
                  <a:pt x="49082" y="57294"/>
                </a:cubicBezTo>
                <a:lnTo>
                  <a:pt x="49082" y="73623"/>
                </a:lnTo>
                <a:cubicBezTo>
                  <a:pt x="49082" y="75265"/>
                  <a:pt x="50241" y="76425"/>
                  <a:pt x="51787" y="76425"/>
                </a:cubicBezTo>
                <a:close/>
                <a:moveTo>
                  <a:pt x="54589" y="60000"/>
                </a:moveTo>
                <a:lnTo>
                  <a:pt x="65507" y="60000"/>
                </a:lnTo>
                <a:lnTo>
                  <a:pt x="65507" y="70917"/>
                </a:lnTo>
                <a:lnTo>
                  <a:pt x="54589" y="70917"/>
                </a:lnTo>
                <a:lnTo>
                  <a:pt x="54589" y="60000"/>
                </a:lnTo>
                <a:close/>
              </a:path>
            </a:pathLst>
          </a:custGeom>
          <a:solidFill>
            <a:schemeClr val="accent1"/>
          </a:solidFill>
          <a:ln w="3175">
            <a:solidFill>
              <a:schemeClr val="accent1"/>
            </a:solid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chemeClr val="tx1">
                  <a:lumMod val="85000"/>
                  <a:lumOff val="15000"/>
                </a:schemeClr>
              </a:solidFill>
              <a:latin typeface="Times New Roman" panose="02020603050405020304" pitchFamily="18" charset="0"/>
              <a:ea typeface="Calibri"/>
              <a:cs typeface="Times New Roman" panose="02020603050405020304" pitchFamily="18" charset="0"/>
              <a:sym typeface="Calibri"/>
            </a:endParaRPr>
          </a:p>
        </p:txBody>
      </p:sp>
      <p:sp>
        <p:nvSpPr>
          <p:cNvPr id="1048598" name="Heart 38"/>
          <p:cNvSpPr/>
          <p:nvPr/>
        </p:nvSpPr>
        <p:spPr>
          <a:xfrm>
            <a:off x="3724787" y="3528171"/>
            <a:ext cx="360000" cy="360000"/>
          </a:xfrm>
          <a:prstGeom prst="hear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lumMod val="85000"/>
                  <a:lumOff val="15000"/>
                </a:schemeClr>
              </a:solidFill>
              <a:latin typeface="Times New Roman" panose="02020603050405020304" pitchFamily="18" charset="0"/>
              <a:cs typeface="Times New Roman" panose="02020603050405020304" pitchFamily="18" charset="0"/>
            </a:endParaRPr>
          </a:p>
        </p:txBody>
      </p:sp>
      <p:sp>
        <p:nvSpPr>
          <p:cNvPr id="1048599" name="Oval 7"/>
          <p:cNvSpPr/>
          <p:nvPr/>
        </p:nvSpPr>
        <p:spPr>
          <a:xfrm>
            <a:off x="4529263" y="1996168"/>
            <a:ext cx="361277" cy="361277"/>
          </a:xfrm>
          <a:custGeom>
            <a:avLst/>
            <a:gdLst/>
            <a:ahLst/>
            <a:cxnLst/>
            <a:rect l="l" t="t" r="r" b="b"/>
            <a:pathLst>
              <a:path w="3240000" h="3240000">
                <a:moveTo>
                  <a:pt x="1415334" y="1947658"/>
                </a:moveTo>
                <a:lnTo>
                  <a:pt x="838053" y="2871852"/>
                </a:lnTo>
                <a:cubicBezTo>
                  <a:pt x="1312591" y="3168264"/>
                  <a:pt x="1913932" y="3170879"/>
                  <a:pt x="2391030" y="2878606"/>
                </a:cubicBezTo>
                <a:lnTo>
                  <a:pt x="1821709" y="1949263"/>
                </a:lnTo>
                <a:cubicBezTo>
                  <a:pt x="1763478" y="1986502"/>
                  <a:pt x="1694174" y="2007350"/>
                  <a:pt x="1620000" y="2007350"/>
                </a:cubicBezTo>
                <a:cubicBezTo>
                  <a:pt x="1544621" y="2007350"/>
                  <a:pt x="1474270" y="1985818"/>
                  <a:pt x="1415334" y="1947658"/>
                </a:cubicBezTo>
                <a:close/>
                <a:moveTo>
                  <a:pt x="1620001" y="1350973"/>
                </a:moveTo>
                <a:cubicBezTo>
                  <a:pt x="1471421" y="1350973"/>
                  <a:pt x="1350973" y="1471421"/>
                  <a:pt x="1350973" y="1620001"/>
                </a:cubicBezTo>
                <a:cubicBezTo>
                  <a:pt x="1350973" y="1768581"/>
                  <a:pt x="1471421" y="1889029"/>
                  <a:pt x="1620001" y="1889029"/>
                </a:cubicBezTo>
                <a:cubicBezTo>
                  <a:pt x="1768581" y="1889029"/>
                  <a:pt x="1889029" y="1768581"/>
                  <a:pt x="1889029" y="1620001"/>
                </a:cubicBezTo>
                <a:cubicBezTo>
                  <a:pt x="1889029" y="1471421"/>
                  <a:pt x="1768581" y="1350973"/>
                  <a:pt x="1620001" y="1350973"/>
                </a:cubicBezTo>
                <a:close/>
                <a:moveTo>
                  <a:pt x="2324470" y="322965"/>
                </a:moveTo>
                <a:lnTo>
                  <a:pt x="1804044" y="1281148"/>
                </a:lnTo>
                <a:cubicBezTo>
                  <a:pt x="1925507" y="1345192"/>
                  <a:pt x="2007350" y="1473038"/>
                  <a:pt x="2007350" y="1620000"/>
                </a:cubicBezTo>
                <a:lnTo>
                  <a:pt x="2005998" y="1633413"/>
                </a:lnTo>
                <a:lnTo>
                  <a:pt x="3095109" y="1671260"/>
                </a:lnTo>
                <a:cubicBezTo>
                  <a:pt x="3114541" y="1112092"/>
                  <a:pt x="2816135" y="590008"/>
                  <a:pt x="2324470" y="322965"/>
                </a:cubicBezTo>
                <a:close/>
                <a:moveTo>
                  <a:pt x="926838" y="316888"/>
                </a:moveTo>
                <a:cubicBezTo>
                  <a:pt x="432869" y="579644"/>
                  <a:pt x="129933" y="1099113"/>
                  <a:pt x="144500" y="1658429"/>
                </a:cubicBezTo>
                <a:lnTo>
                  <a:pt x="1233664" y="1630062"/>
                </a:lnTo>
                <a:cubicBezTo>
                  <a:pt x="1232693" y="1626734"/>
                  <a:pt x="1232650" y="1623372"/>
                  <a:pt x="1232650" y="1620000"/>
                </a:cubicBezTo>
                <a:cubicBezTo>
                  <a:pt x="1232650" y="1471836"/>
                  <a:pt x="1315838" y="1343102"/>
                  <a:pt x="1438904" y="1279548"/>
                </a:cubicBezTo>
                <a:close/>
                <a:moveTo>
                  <a:pt x="1620000" y="0"/>
                </a:moveTo>
                <a:cubicBezTo>
                  <a:pt x="2514701" y="0"/>
                  <a:pt x="3240000" y="725299"/>
                  <a:pt x="3240000" y="1620000"/>
                </a:cubicBezTo>
                <a:cubicBezTo>
                  <a:pt x="3240000" y="2514701"/>
                  <a:pt x="2514701" y="3240000"/>
                  <a:pt x="1620000" y="3240000"/>
                </a:cubicBezTo>
                <a:cubicBezTo>
                  <a:pt x="725299" y="3240000"/>
                  <a:pt x="0" y="2514701"/>
                  <a:pt x="0" y="1620000"/>
                </a:cubicBezTo>
                <a:cubicBezTo>
                  <a:pt x="0" y="725299"/>
                  <a:pt x="725299" y="0"/>
                  <a:pt x="162000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tx1">
                  <a:lumMod val="85000"/>
                  <a:lumOff val="15000"/>
                </a:schemeClr>
              </a:solidFill>
              <a:latin typeface="Times New Roman" panose="02020603050405020304" pitchFamily="18" charset="0"/>
              <a:cs typeface="Times New Roman" panose="02020603050405020304" pitchFamily="18" charset="0"/>
            </a:endParaRPr>
          </a:p>
        </p:txBody>
      </p:sp>
      <p:sp>
        <p:nvSpPr>
          <p:cNvPr id="1048600" name="Block Arc 14"/>
          <p:cNvSpPr/>
          <p:nvPr/>
        </p:nvSpPr>
        <p:spPr>
          <a:xfrm rot="16200000">
            <a:off x="7710948" y="3499317"/>
            <a:ext cx="360000" cy="360000"/>
          </a:xfrm>
          <a:custGeom>
            <a:avLst/>
            <a:gdLst/>
            <a:ahLst/>
            <a:cxnLst/>
            <a:rect l="l" t="t" r="r" b="b"/>
            <a:pathLst>
              <a:path w="3185463" h="3187558">
                <a:moveTo>
                  <a:pt x="764000" y="2343999"/>
                </a:moveTo>
                <a:cubicBezTo>
                  <a:pt x="566798" y="2256389"/>
                  <a:pt x="385374" y="2134753"/>
                  <a:pt x="230072" y="1981662"/>
                </a:cubicBezTo>
                <a:cubicBezTo>
                  <a:pt x="297001" y="2223876"/>
                  <a:pt x="428049" y="2439341"/>
                  <a:pt x="603989" y="2608945"/>
                </a:cubicBezTo>
                <a:cubicBezTo>
                  <a:pt x="667739" y="2525681"/>
                  <a:pt x="720588" y="2436567"/>
                  <a:pt x="764000" y="2343999"/>
                </a:cubicBezTo>
                <a:close/>
                <a:moveTo>
                  <a:pt x="783530" y="862903"/>
                </a:moveTo>
                <a:cubicBezTo>
                  <a:pt x="737619" y="760936"/>
                  <a:pt x="681240" y="662513"/>
                  <a:pt x="611676" y="571152"/>
                </a:cubicBezTo>
                <a:cubicBezTo>
                  <a:pt x="419218" y="754019"/>
                  <a:pt x="279227" y="991173"/>
                  <a:pt x="215545" y="1258034"/>
                </a:cubicBezTo>
                <a:cubicBezTo>
                  <a:pt x="378729" y="1090139"/>
                  <a:pt x="571934" y="956907"/>
                  <a:pt x="783530" y="862903"/>
                </a:cubicBezTo>
                <a:close/>
                <a:moveTo>
                  <a:pt x="935657" y="1673146"/>
                </a:moveTo>
                <a:lnTo>
                  <a:pt x="227023" y="1673146"/>
                </a:lnTo>
                <a:cubicBezTo>
                  <a:pt x="393068" y="1882941"/>
                  <a:pt x="605618" y="2045968"/>
                  <a:pt x="844267" y="2153109"/>
                </a:cubicBezTo>
                <a:cubicBezTo>
                  <a:pt x="897907" y="1997390"/>
                  <a:pt x="928862" y="1835739"/>
                  <a:pt x="935657" y="1673146"/>
                </a:cubicBezTo>
                <a:close/>
                <a:moveTo>
                  <a:pt x="935928" y="1493146"/>
                </a:moveTo>
                <a:cubicBezTo>
                  <a:pt x="928922" y="1345638"/>
                  <a:pt x="902278" y="1198995"/>
                  <a:pt x="856775" y="1056956"/>
                </a:cubicBezTo>
                <a:cubicBezTo>
                  <a:pt x="636768" y="1156959"/>
                  <a:pt x="439487" y="1304654"/>
                  <a:pt x="281464" y="1493146"/>
                </a:cubicBezTo>
                <a:close/>
                <a:moveTo>
                  <a:pt x="1469785" y="2515107"/>
                </a:moveTo>
                <a:cubicBezTo>
                  <a:pt x="1283000" y="2508124"/>
                  <a:pt x="1100523" y="2472287"/>
                  <a:pt x="927628" y="2411229"/>
                </a:cubicBezTo>
                <a:cubicBezTo>
                  <a:pt x="876831" y="2520843"/>
                  <a:pt x="814172" y="2626182"/>
                  <a:pt x="738220" y="2724387"/>
                </a:cubicBezTo>
                <a:cubicBezTo>
                  <a:pt x="944637" y="2881665"/>
                  <a:pt x="1196120" y="2982471"/>
                  <a:pt x="1469785" y="3005418"/>
                </a:cubicBezTo>
                <a:close/>
                <a:moveTo>
                  <a:pt x="1469785" y="1673146"/>
                </a:moveTo>
                <a:lnTo>
                  <a:pt x="1112275" y="1673146"/>
                </a:lnTo>
                <a:cubicBezTo>
                  <a:pt x="1105327" y="1858153"/>
                  <a:pt x="1070032" y="2042144"/>
                  <a:pt x="1008001" y="2219039"/>
                </a:cubicBezTo>
                <a:cubicBezTo>
                  <a:pt x="1155519" y="2270408"/>
                  <a:pt x="1310845" y="2300826"/>
                  <a:pt x="1469785" y="2307834"/>
                </a:cubicBezTo>
                <a:close/>
                <a:moveTo>
                  <a:pt x="1469785" y="898989"/>
                </a:moveTo>
                <a:cubicBezTo>
                  <a:pt x="1315103" y="907762"/>
                  <a:pt x="1164166" y="938783"/>
                  <a:pt x="1020939" y="990066"/>
                </a:cubicBezTo>
                <a:cubicBezTo>
                  <a:pt x="1074574" y="1153655"/>
                  <a:pt x="1105461" y="1322925"/>
                  <a:pt x="1112368" y="1493146"/>
                </a:cubicBezTo>
                <a:lnTo>
                  <a:pt x="1469785" y="1493146"/>
                </a:lnTo>
                <a:close/>
                <a:moveTo>
                  <a:pt x="1469785" y="182141"/>
                </a:moveTo>
                <a:cubicBezTo>
                  <a:pt x="1199839" y="204777"/>
                  <a:pt x="951477" y="303168"/>
                  <a:pt x="746615" y="456764"/>
                </a:cubicBezTo>
                <a:cubicBezTo>
                  <a:pt x="828296" y="562801"/>
                  <a:pt x="894225" y="677310"/>
                  <a:pt x="947434" y="796072"/>
                </a:cubicBezTo>
                <a:cubicBezTo>
                  <a:pt x="1113886" y="736067"/>
                  <a:pt x="1289644" y="700323"/>
                  <a:pt x="1469785" y="691530"/>
                </a:cubicBezTo>
                <a:close/>
                <a:moveTo>
                  <a:pt x="2150063" y="992171"/>
                </a:moveTo>
                <a:cubicBezTo>
                  <a:pt x="1990712" y="935501"/>
                  <a:pt x="1822242" y="902595"/>
                  <a:pt x="1649785" y="897224"/>
                </a:cubicBezTo>
                <a:lnTo>
                  <a:pt x="1649785" y="1493146"/>
                </a:lnTo>
                <a:lnTo>
                  <a:pt x="2063712" y="1493146"/>
                </a:lnTo>
                <a:cubicBezTo>
                  <a:pt x="2069089" y="1323887"/>
                  <a:pt x="2098366" y="1155330"/>
                  <a:pt x="2150063" y="992171"/>
                </a:cubicBezTo>
                <a:close/>
                <a:moveTo>
                  <a:pt x="2168848" y="2199110"/>
                </a:moveTo>
                <a:cubicBezTo>
                  <a:pt x="2108555" y="2028681"/>
                  <a:pt x="2073581" y="1851532"/>
                  <a:pt x="2065295" y="1673146"/>
                </a:cubicBezTo>
                <a:lnTo>
                  <a:pt x="1649785" y="1673146"/>
                </a:lnTo>
                <a:lnTo>
                  <a:pt x="1649785" y="2307299"/>
                </a:lnTo>
                <a:cubicBezTo>
                  <a:pt x="1829404" y="2299517"/>
                  <a:pt x="2004315" y="2261965"/>
                  <a:pt x="2168848" y="2199110"/>
                </a:cubicBezTo>
                <a:close/>
                <a:moveTo>
                  <a:pt x="2422394" y="446879"/>
                </a:moveTo>
                <a:cubicBezTo>
                  <a:pt x="2204309" y="287209"/>
                  <a:pt x="1938140" y="189883"/>
                  <a:pt x="1649785" y="178919"/>
                </a:cubicBezTo>
                <a:lnTo>
                  <a:pt x="1649785" y="689876"/>
                </a:lnTo>
                <a:cubicBezTo>
                  <a:pt x="1846998" y="695154"/>
                  <a:pt x="2039668" y="732502"/>
                  <a:pt x="2221721" y="797410"/>
                </a:cubicBezTo>
                <a:cubicBezTo>
                  <a:pt x="2275056" y="675360"/>
                  <a:pt x="2341760" y="557662"/>
                  <a:pt x="2422394" y="446879"/>
                </a:cubicBezTo>
                <a:close/>
                <a:moveTo>
                  <a:pt x="2447278" y="2722123"/>
                </a:moveTo>
                <a:cubicBezTo>
                  <a:pt x="2366121" y="2618714"/>
                  <a:pt x="2299534" y="2507403"/>
                  <a:pt x="2246145" y="2391362"/>
                </a:cubicBezTo>
                <a:cubicBezTo>
                  <a:pt x="2057375" y="2464119"/>
                  <a:pt x="1856285" y="2506958"/>
                  <a:pt x="1649785" y="2514779"/>
                </a:cubicBezTo>
                <a:lnTo>
                  <a:pt x="1649785" y="3008639"/>
                </a:lnTo>
                <a:cubicBezTo>
                  <a:pt x="1949198" y="2997255"/>
                  <a:pt x="2224691" y="2892757"/>
                  <a:pt x="2447278" y="2722123"/>
                </a:cubicBezTo>
                <a:close/>
                <a:moveTo>
                  <a:pt x="2878934" y="1493146"/>
                </a:moveTo>
                <a:cubicBezTo>
                  <a:pt x="2723190" y="1307255"/>
                  <a:pt x="2529440" y="1161128"/>
                  <a:pt x="2313862" y="1060620"/>
                </a:cubicBezTo>
                <a:cubicBezTo>
                  <a:pt x="2270535" y="1201714"/>
                  <a:pt x="2245604" y="1347104"/>
                  <a:pt x="2240109" y="1493146"/>
                </a:cubicBezTo>
                <a:close/>
                <a:moveTo>
                  <a:pt x="2890636" y="1673146"/>
                </a:moveTo>
                <a:lnTo>
                  <a:pt x="2241814" y="1673146"/>
                </a:lnTo>
                <a:cubicBezTo>
                  <a:pt x="2249736" y="1827102"/>
                  <a:pt x="2279520" y="1979973"/>
                  <a:pt x="2329964" y="2127513"/>
                </a:cubicBezTo>
                <a:cubicBezTo>
                  <a:pt x="2545677" y="2019923"/>
                  <a:pt x="2738160" y="1866413"/>
                  <a:pt x="2890636" y="1673146"/>
                </a:cubicBezTo>
                <a:close/>
                <a:moveTo>
                  <a:pt x="2973035" y="1284386"/>
                </a:moveTo>
                <a:cubicBezTo>
                  <a:pt x="2912066" y="1001840"/>
                  <a:pt x="2765308" y="751379"/>
                  <a:pt x="2561381" y="561108"/>
                </a:cubicBezTo>
                <a:cubicBezTo>
                  <a:pt x="2489321" y="656437"/>
                  <a:pt x="2431363" y="759225"/>
                  <a:pt x="2384553" y="865647"/>
                </a:cubicBezTo>
                <a:cubicBezTo>
                  <a:pt x="2604520" y="964977"/>
                  <a:pt x="2804622" y="1106677"/>
                  <a:pt x="2973035" y="1284386"/>
                </a:cubicBezTo>
                <a:close/>
                <a:moveTo>
                  <a:pt x="2974277" y="1897328"/>
                </a:moveTo>
                <a:cubicBezTo>
                  <a:pt x="2812488" y="2073933"/>
                  <a:pt x="2619878" y="2216690"/>
                  <a:pt x="2407486" y="2319665"/>
                </a:cubicBezTo>
                <a:cubicBezTo>
                  <a:pt x="2454169" y="2420503"/>
                  <a:pt x="2511856" y="2517376"/>
                  <a:pt x="2582047" y="2607468"/>
                </a:cubicBezTo>
                <a:cubicBezTo>
                  <a:pt x="2776399" y="2417974"/>
                  <a:pt x="2916061" y="2172750"/>
                  <a:pt x="2974277" y="1897328"/>
                </a:cubicBezTo>
                <a:close/>
                <a:moveTo>
                  <a:pt x="3185463" y="1593779"/>
                </a:moveTo>
                <a:cubicBezTo>
                  <a:pt x="3185463" y="2473999"/>
                  <a:pt x="2471904" y="3187558"/>
                  <a:pt x="1591684" y="3187558"/>
                </a:cubicBezTo>
                <a:cubicBezTo>
                  <a:pt x="738111" y="3187558"/>
                  <a:pt x="41261" y="2516549"/>
                  <a:pt x="1913" y="1673146"/>
                </a:cubicBezTo>
                <a:lnTo>
                  <a:pt x="0" y="1673146"/>
                </a:lnTo>
                <a:lnTo>
                  <a:pt x="0" y="1493146"/>
                </a:lnTo>
                <a:lnTo>
                  <a:pt x="2750" y="1493146"/>
                </a:lnTo>
                <a:cubicBezTo>
                  <a:pt x="50490" y="700174"/>
                  <a:pt x="679654" y="64473"/>
                  <a:pt x="1469785" y="6156"/>
                </a:cubicBezTo>
                <a:lnTo>
                  <a:pt x="1469785" y="0"/>
                </a:lnTo>
                <a:lnTo>
                  <a:pt x="1591684" y="0"/>
                </a:lnTo>
                <a:lnTo>
                  <a:pt x="1649785" y="0"/>
                </a:lnTo>
                <a:lnTo>
                  <a:pt x="1649785" y="2934"/>
                </a:lnTo>
                <a:cubicBezTo>
                  <a:pt x="2503127" y="31654"/>
                  <a:pt x="3185463" y="733032"/>
                  <a:pt x="3185463" y="1593779"/>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tx1">
                  <a:lumMod val="85000"/>
                  <a:lumOff val="15000"/>
                </a:schemeClr>
              </a:solidFill>
              <a:latin typeface="Times New Roman" panose="02020603050405020304" pitchFamily="18" charset="0"/>
              <a:cs typeface="Times New Roman" panose="02020603050405020304" pitchFamily="18" charset="0"/>
            </a:endParaRPr>
          </a:p>
        </p:txBody>
      </p:sp>
      <p:grpSp>
        <p:nvGrpSpPr>
          <p:cNvPr id="38" name="Google Shape;1101;p53"/>
          <p:cNvGrpSpPr/>
          <p:nvPr/>
        </p:nvGrpSpPr>
        <p:grpSpPr>
          <a:xfrm>
            <a:off x="3786135" y="4396446"/>
            <a:ext cx="540000" cy="360000"/>
            <a:chOff x="5780226" y="2545981"/>
            <a:chExt cx="4539835" cy="2441944"/>
          </a:xfrm>
          <a:solidFill>
            <a:schemeClr val="accent1"/>
          </a:solidFill>
        </p:grpSpPr>
        <p:sp>
          <p:nvSpPr>
            <p:cNvPr id="1048601" name="Google Shape;1102;p53"/>
            <p:cNvSpPr/>
            <p:nvPr/>
          </p:nvSpPr>
          <p:spPr>
            <a:xfrm>
              <a:off x="9172576" y="2921247"/>
              <a:ext cx="897004" cy="895196"/>
            </a:xfrm>
            <a:custGeom>
              <a:avLst/>
              <a:gdLst/>
              <a:ahLst/>
              <a:cxnLst/>
              <a:rect l="l" t="t" r="r" b="b"/>
              <a:pathLst>
                <a:path w="120000" h="120000" extrusionOk="0">
                  <a:moveTo>
                    <a:pt x="60000" y="0"/>
                  </a:moveTo>
                  <a:lnTo>
                    <a:pt x="68070" y="637"/>
                  </a:lnTo>
                  <a:lnTo>
                    <a:pt x="76035" y="2123"/>
                  </a:lnTo>
                  <a:lnTo>
                    <a:pt x="83362" y="4672"/>
                  </a:lnTo>
                  <a:lnTo>
                    <a:pt x="90371" y="8176"/>
                  </a:lnTo>
                  <a:lnTo>
                    <a:pt x="96743" y="12637"/>
                  </a:lnTo>
                  <a:lnTo>
                    <a:pt x="102371" y="17628"/>
                  </a:lnTo>
                  <a:lnTo>
                    <a:pt x="107575" y="23469"/>
                  </a:lnTo>
                  <a:lnTo>
                    <a:pt x="111823" y="29628"/>
                  </a:lnTo>
                  <a:lnTo>
                    <a:pt x="115327" y="36637"/>
                  </a:lnTo>
                  <a:lnTo>
                    <a:pt x="117876" y="44176"/>
                  </a:lnTo>
                  <a:lnTo>
                    <a:pt x="119362" y="51823"/>
                  </a:lnTo>
                  <a:lnTo>
                    <a:pt x="120000" y="60000"/>
                  </a:lnTo>
                  <a:lnTo>
                    <a:pt x="119362" y="68070"/>
                  </a:lnTo>
                  <a:lnTo>
                    <a:pt x="117876" y="75823"/>
                  </a:lnTo>
                  <a:lnTo>
                    <a:pt x="115327" y="83362"/>
                  </a:lnTo>
                  <a:lnTo>
                    <a:pt x="111823" y="90159"/>
                  </a:lnTo>
                  <a:lnTo>
                    <a:pt x="107575" y="96530"/>
                  </a:lnTo>
                  <a:lnTo>
                    <a:pt x="102371" y="102371"/>
                  </a:lnTo>
                  <a:lnTo>
                    <a:pt x="96743" y="107362"/>
                  </a:lnTo>
                  <a:lnTo>
                    <a:pt x="90371" y="111610"/>
                  </a:lnTo>
                  <a:lnTo>
                    <a:pt x="83362" y="115115"/>
                  </a:lnTo>
                  <a:lnTo>
                    <a:pt x="76035" y="117876"/>
                  </a:lnTo>
                  <a:lnTo>
                    <a:pt x="68070" y="119362"/>
                  </a:lnTo>
                  <a:lnTo>
                    <a:pt x="60000" y="120000"/>
                  </a:lnTo>
                  <a:lnTo>
                    <a:pt x="51823" y="119362"/>
                  </a:lnTo>
                  <a:lnTo>
                    <a:pt x="44070" y="117876"/>
                  </a:lnTo>
                  <a:lnTo>
                    <a:pt x="36743" y="115115"/>
                  </a:lnTo>
                  <a:lnTo>
                    <a:pt x="29840" y="111610"/>
                  </a:lnTo>
                  <a:lnTo>
                    <a:pt x="23469" y="107362"/>
                  </a:lnTo>
                  <a:lnTo>
                    <a:pt x="17628" y="102371"/>
                  </a:lnTo>
                  <a:lnTo>
                    <a:pt x="12637" y="96530"/>
                  </a:lnTo>
                  <a:lnTo>
                    <a:pt x="8283" y="90159"/>
                  </a:lnTo>
                  <a:lnTo>
                    <a:pt x="4884" y="83362"/>
                  </a:lnTo>
                  <a:lnTo>
                    <a:pt x="2123" y="75823"/>
                  </a:lnTo>
                  <a:lnTo>
                    <a:pt x="637" y="68070"/>
                  </a:lnTo>
                  <a:lnTo>
                    <a:pt x="0" y="60000"/>
                  </a:lnTo>
                  <a:lnTo>
                    <a:pt x="637" y="51823"/>
                  </a:lnTo>
                  <a:lnTo>
                    <a:pt x="2123" y="44176"/>
                  </a:lnTo>
                  <a:lnTo>
                    <a:pt x="4884" y="36637"/>
                  </a:lnTo>
                  <a:lnTo>
                    <a:pt x="8283" y="29628"/>
                  </a:lnTo>
                  <a:lnTo>
                    <a:pt x="12637" y="23469"/>
                  </a:lnTo>
                  <a:lnTo>
                    <a:pt x="17628" y="17628"/>
                  </a:lnTo>
                  <a:lnTo>
                    <a:pt x="23469" y="12637"/>
                  </a:lnTo>
                  <a:lnTo>
                    <a:pt x="29840" y="8176"/>
                  </a:lnTo>
                  <a:lnTo>
                    <a:pt x="36743" y="4672"/>
                  </a:lnTo>
                  <a:lnTo>
                    <a:pt x="44070" y="2123"/>
                  </a:lnTo>
                  <a:lnTo>
                    <a:pt x="51823" y="637"/>
                  </a:lnTo>
                  <a:lnTo>
                    <a:pt x="60000" y="0"/>
                  </a:lnTo>
                  <a:close/>
                </a:path>
              </a:pathLst>
            </a:custGeom>
            <a:gr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dirty="0">
                <a:solidFill>
                  <a:schemeClr val="tx1">
                    <a:lumMod val="85000"/>
                    <a:lumOff val="15000"/>
                  </a:schemeClr>
                </a:solidFill>
                <a:latin typeface="Times New Roman" panose="02020603050405020304" pitchFamily="18" charset="0"/>
                <a:ea typeface="Calibri"/>
                <a:cs typeface="Times New Roman" panose="02020603050405020304" pitchFamily="18" charset="0"/>
                <a:sym typeface="Calibri"/>
              </a:endParaRPr>
            </a:p>
          </p:txBody>
        </p:sp>
        <p:sp>
          <p:nvSpPr>
            <p:cNvPr id="1048602" name="Google Shape;1103;p53"/>
            <p:cNvSpPr/>
            <p:nvPr/>
          </p:nvSpPr>
          <p:spPr>
            <a:xfrm>
              <a:off x="6032498" y="2921247"/>
              <a:ext cx="895197" cy="895196"/>
            </a:xfrm>
            <a:custGeom>
              <a:avLst/>
              <a:gdLst/>
              <a:ahLst/>
              <a:cxnLst/>
              <a:rect l="l" t="t" r="r" b="b"/>
              <a:pathLst>
                <a:path w="120000" h="120000" extrusionOk="0">
                  <a:moveTo>
                    <a:pt x="60000" y="0"/>
                  </a:moveTo>
                  <a:lnTo>
                    <a:pt x="68070" y="637"/>
                  </a:lnTo>
                  <a:lnTo>
                    <a:pt x="75823" y="2123"/>
                  </a:lnTo>
                  <a:lnTo>
                    <a:pt x="83150" y="4672"/>
                  </a:lnTo>
                  <a:lnTo>
                    <a:pt x="90159" y="8176"/>
                  </a:lnTo>
                  <a:lnTo>
                    <a:pt x="96530" y="12637"/>
                  </a:lnTo>
                  <a:lnTo>
                    <a:pt x="102371" y="17628"/>
                  </a:lnTo>
                  <a:lnTo>
                    <a:pt x="107362" y="23469"/>
                  </a:lnTo>
                  <a:lnTo>
                    <a:pt x="111610" y="29628"/>
                  </a:lnTo>
                  <a:lnTo>
                    <a:pt x="115115" y="36637"/>
                  </a:lnTo>
                  <a:lnTo>
                    <a:pt x="117876" y="44176"/>
                  </a:lnTo>
                  <a:lnTo>
                    <a:pt x="119362" y="51823"/>
                  </a:lnTo>
                  <a:lnTo>
                    <a:pt x="120000" y="60000"/>
                  </a:lnTo>
                  <a:lnTo>
                    <a:pt x="119362" y="68070"/>
                  </a:lnTo>
                  <a:lnTo>
                    <a:pt x="117876" y="75823"/>
                  </a:lnTo>
                  <a:lnTo>
                    <a:pt x="115115" y="83362"/>
                  </a:lnTo>
                  <a:lnTo>
                    <a:pt x="111610" y="90159"/>
                  </a:lnTo>
                  <a:lnTo>
                    <a:pt x="107362" y="96530"/>
                  </a:lnTo>
                  <a:lnTo>
                    <a:pt x="102371" y="102371"/>
                  </a:lnTo>
                  <a:lnTo>
                    <a:pt x="96530" y="107362"/>
                  </a:lnTo>
                  <a:lnTo>
                    <a:pt x="90159" y="111610"/>
                  </a:lnTo>
                  <a:lnTo>
                    <a:pt x="83150" y="115115"/>
                  </a:lnTo>
                  <a:lnTo>
                    <a:pt x="75823" y="117876"/>
                  </a:lnTo>
                  <a:lnTo>
                    <a:pt x="68070" y="119362"/>
                  </a:lnTo>
                  <a:lnTo>
                    <a:pt x="60000" y="120000"/>
                  </a:lnTo>
                  <a:lnTo>
                    <a:pt x="51823" y="119362"/>
                  </a:lnTo>
                  <a:lnTo>
                    <a:pt x="43964" y="117876"/>
                  </a:lnTo>
                  <a:lnTo>
                    <a:pt x="36530" y="115115"/>
                  </a:lnTo>
                  <a:lnTo>
                    <a:pt x="29628" y="111610"/>
                  </a:lnTo>
                  <a:lnTo>
                    <a:pt x="23256" y="107362"/>
                  </a:lnTo>
                  <a:lnTo>
                    <a:pt x="17628" y="102371"/>
                  </a:lnTo>
                  <a:lnTo>
                    <a:pt x="12424" y="96530"/>
                  </a:lnTo>
                  <a:lnTo>
                    <a:pt x="8176" y="90159"/>
                  </a:lnTo>
                  <a:lnTo>
                    <a:pt x="4672" y="83362"/>
                  </a:lnTo>
                  <a:lnTo>
                    <a:pt x="2123" y="75823"/>
                  </a:lnTo>
                  <a:lnTo>
                    <a:pt x="637" y="68070"/>
                  </a:lnTo>
                  <a:lnTo>
                    <a:pt x="0" y="60000"/>
                  </a:lnTo>
                  <a:lnTo>
                    <a:pt x="637" y="51823"/>
                  </a:lnTo>
                  <a:lnTo>
                    <a:pt x="2123" y="44176"/>
                  </a:lnTo>
                  <a:lnTo>
                    <a:pt x="4672" y="36637"/>
                  </a:lnTo>
                  <a:lnTo>
                    <a:pt x="8176" y="29628"/>
                  </a:lnTo>
                  <a:lnTo>
                    <a:pt x="12424" y="23469"/>
                  </a:lnTo>
                  <a:lnTo>
                    <a:pt x="17628" y="17628"/>
                  </a:lnTo>
                  <a:lnTo>
                    <a:pt x="23256" y="12637"/>
                  </a:lnTo>
                  <a:lnTo>
                    <a:pt x="29628" y="8176"/>
                  </a:lnTo>
                  <a:lnTo>
                    <a:pt x="36530" y="4672"/>
                  </a:lnTo>
                  <a:lnTo>
                    <a:pt x="43964" y="2123"/>
                  </a:lnTo>
                  <a:lnTo>
                    <a:pt x="51823" y="637"/>
                  </a:lnTo>
                  <a:lnTo>
                    <a:pt x="60000" y="0"/>
                  </a:lnTo>
                  <a:close/>
                </a:path>
              </a:pathLst>
            </a:custGeom>
            <a:gr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dirty="0">
                <a:solidFill>
                  <a:schemeClr val="tx1">
                    <a:lumMod val="85000"/>
                    <a:lumOff val="15000"/>
                  </a:schemeClr>
                </a:solidFill>
                <a:latin typeface="Times New Roman" panose="02020603050405020304" pitchFamily="18" charset="0"/>
                <a:ea typeface="Calibri"/>
                <a:cs typeface="Times New Roman" panose="02020603050405020304" pitchFamily="18" charset="0"/>
                <a:sym typeface="Calibri"/>
              </a:endParaRPr>
            </a:p>
          </p:txBody>
        </p:sp>
        <p:sp>
          <p:nvSpPr>
            <p:cNvPr id="1048603" name="Google Shape;1104;p53"/>
            <p:cNvSpPr/>
            <p:nvPr/>
          </p:nvSpPr>
          <p:spPr>
            <a:xfrm>
              <a:off x="8978758" y="3936024"/>
              <a:ext cx="1341303" cy="811200"/>
            </a:xfrm>
            <a:custGeom>
              <a:avLst/>
              <a:gdLst/>
              <a:ahLst/>
              <a:cxnLst/>
              <a:rect l="l" t="t" r="r" b="b"/>
              <a:pathLst>
                <a:path w="120000" h="120000" extrusionOk="0">
                  <a:moveTo>
                    <a:pt x="47332" y="0"/>
                  </a:moveTo>
                  <a:lnTo>
                    <a:pt x="54855" y="703"/>
                  </a:lnTo>
                  <a:lnTo>
                    <a:pt x="61951" y="2578"/>
                  </a:lnTo>
                  <a:lnTo>
                    <a:pt x="68905" y="5507"/>
                  </a:lnTo>
                  <a:lnTo>
                    <a:pt x="75647" y="9609"/>
                  </a:lnTo>
                  <a:lnTo>
                    <a:pt x="81963" y="14531"/>
                  </a:lnTo>
                  <a:lnTo>
                    <a:pt x="87924" y="20507"/>
                  </a:lnTo>
                  <a:lnTo>
                    <a:pt x="93601" y="27539"/>
                  </a:lnTo>
                  <a:lnTo>
                    <a:pt x="98639" y="35273"/>
                  </a:lnTo>
                  <a:lnTo>
                    <a:pt x="103465" y="43710"/>
                  </a:lnTo>
                  <a:lnTo>
                    <a:pt x="107581" y="52968"/>
                  </a:lnTo>
                  <a:lnTo>
                    <a:pt x="111200" y="62812"/>
                  </a:lnTo>
                  <a:lnTo>
                    <a:pt x="114322" y="73242"/>
                  </a:lnTo>
                  <a:lnTo>
                    <a:pt x="116735" y="84375"/>
                  </a:lnTo>
                  <a:lnTo>
                    <a:pt x="118580" y="95859"/>
                  </a:lnTo>
                  <a:lnTo>
                    <a:pt x="119574" y="107812"/>
                  </a:lnTo>
                  <a:lnTo>
                    <a:pt x="120000" y="120000"/>
                  </a:lnTo>
                  <a:lnTo>
                    <a:pt x="29379" y="120000"/>
                  </a:lnTo>
                  <a:lnTo>
                    <a:pt x="26895" y="105703"/>
                  </a:lnTo>
                  <a:lnTo>
                    <a:pt x="23914" y="91757"/>
                  </a:lnTo>
                  <a:lnTo>
                    <a:pt x="20295" y="78398"/>
                  </a:lnTo>
                  <a:lnTo>
                    <a:pt x="16037" y="65156"/>
                  </a:lnTo>
                  <a:lnTo>
                    <a:pt x="11283" y="52500"/>
                  </a:lnTo>
                  <a:lnTo>
                    <a:pt x="5960" y="40546"/>
                  </a:lnTo>
                  <a:lnTo>
                    <a:pt x="0" y="29062"/>
                  </a:lnTo>
                  <a:lnTo>
                    <a:pt x="5677" y="21796"/>
                  </a:lnTo>
                  <a:lnTo>
                    <a:pt x="11780" y="15351"/>
                  </a:lnTo>
                  <a:lnTo>
                    <a:pt x="18379" y="10078"/>
                  </a:lnTo>
                  <a:lnTo>
                    <a:pt x="25050" y="5742"/>
                  </a:lnTo>
                  <a:lnTo>
                    <a:pt x="32359" y="2812"/>
                  </a:lnTo>
                  <a:lnTo>
                    <a:pt x="39668" y="820"/>
                  </a:lnTo>
                  <a:lnTo>
                    <a:pt x="47332" y="0"/>
                  </a:lnTo>
                  <a:close/>
                </a:path>
              </a:pathLst>
            </a:custGeom>
            <a:gr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dirty="0">
                <a:solidFill>
                  <a:schemeClr val="tx1">
                    <a:lumMod val="85000"/>
                    <a:lumOff val="15000"/>
                  </a:schemeClr>
                </a:solidFill>
                <a:latin typeface="Times New Roman" panose="02020603050405020304" pitchFamily="18" charset="0"/>
                <a:ea typeface="Calibri"/>
                <a:cs typeface="Times New Roman" panose="02020603050405020304" pitchFamily="18" charset="0"/>
                <a:sym typeface="Calibri"/>
              </a:endParaRPr>
            </a:p>
          </p:txBody>
        </p:sp>
        <p:sp>
          <p:nvSpPr>
            <p:cNvPr id="1048604" name="Google Shape;1105;p53"/>
            <p:cNvSpPr/>
            <p:nvPr/>
          </p:nvSpPr>
          <p:spPr>
            <a:xfrm>
              <a:off x="6945316" y="3883027"/>
              <a:ext cx="2209798" cy="1104898"/>
            </a:xfrm>
            <a:custGeom>
              <a:avLst/>
              <a:gdLst/>
              <a:ahLst/>
              <a:cxnLst/>
              <a:rect l="l" t="t" r="r" b="b"/>
              <a:pathLst>
                <a:path w="120000" h="120000" extrusionOk="0">
                  <a:moveTo>
                    <a:pt x="60000" y="0"/>
                  </a:moveTo>
                  <a:lnTo>
                    <a:pt x="65431" y="603"/>
                  </a:lnTo>
                  <a:lnTo>
                    <a:pt x="70775" y="2068"/>
                  </a:lnTo>
                  <a:lnTo>
                    <a:pt x="75948" y="4396"/>
                  </a:lnTo>
                  <a:lnTo>
                    <a:pt x="80905" y="7586"/>
                  </a:lnTo>
                  <a:lnTo>
                    <a:pt x="85689" y="11637"/>
                  </a:lnTo>
                  <a:lnTo>
                    <a:pt x="90258" y="16465"/>
                  </a:lnTo>
                  <a:lnTo>
                    <a:pt x="94568" y="21982"/>
                  </a:lnTo>
                  <a:lnTo>
                    <a:pt x="98663" y="28275"/>
                  </a:lnTo>
                  <a:lnTo>
                    <a:pt x="102413" y="35172"/>
                  </a:lnTo>
                  <a:lnTo>
                    <a:pt x="105862" y="42672"/>
                  </a:lnTo>
                  <a:lnTo>
                    <a:pt x="109008" y="50862"/>
                  </a:lnTo>
                  <a:lnTo>
                    <a:pt x="111767" y="59482"/>
                  </a:lnTo>
                  <a:lnTo>
                    <a:pt x="114181" y="68620"/>
                  </a:lnTo>
                  <a:lnTo>
                    <a:pt x="116250" y="78189"/>
                  </a:lnTo>
                  <a:lnTo>
                    <a:pt x="117801" y="88103"/>
                  </a:lnTo>
                  <a:lnTo>
                    <a:pt x="119008" y="98448"/>
                  </a:lnTo>
                  <a:lnTo>
                    <a:pt x="119698" y="108965"/>
                  </a:lnTo>
                  <a:lnTo>
                    <a:pt x="120000" y="120000"/>
                  </a:lnTo>
                  <a:lnTo>
                    <a:pt x="0" y="120000"/>
                  </a:lnTo>
                  <a:lnTo>
                    <a:pt x="344" y="108965"/>
                  </a:lnTo>
                  <a:lnTo>
                    <a:pt x="1034" y="98448"/>
                  </a:lnTo>
                  <a:lnTo>
                    <a:pt x="2198" y="88103"/>
                  </a:lnTo>
                  <a:lnTo>
                    <a:pt x="3793" y="78189"/>
                  </a:lnTo>
                  <a:lnTo>
                    <a:pt x="5818" y="68620"/>
                  </a:lnTo>
                  <a:lnTo>
                    <a:pt x="8275" y="59482"/>
                  </a:lnTo>
                  <a:lnTo>
                    <a:pt x="11034" y="50862"/>
                  </a:lnTo>
                  <a:lnTo>
                    <a:pt x="14137" y="42672"/>
                  </a:lnTo>
                  <a:lnTo>
                    <a:pt x="17629" y="35172"/>
                  </a:lnTo>
                  <a:lnTo>
                    <a:pt x="21379" y="28275"/>
                  </a:lnTo>
                  <a:lnTo>
                    <a:pt x="25474" y="21982"/>
                  </a:lnTo>
                  <a:lnTo>
                    <a:pt x="29784" y="16465"/>
                  </a:lnTo>
                  <a:lnTo>
                    <a:pt x="34353" y="11637"/>
                  </a:lnTo>
                  <a:lnTo>
                    <a:pt x="39137" y="7586"/>
                  </a:lnTo>
                  <a:lnTo>
                    <a:pt x="44094" y="4396"/>
                  </a:lnTo>
                  <a:lnTo>
                    <a:pt x="49267" y="2068"/>
                  </a:lnTo>
                  <a:lnTo>
                    <a:pt x="54525" y="603"/>
                  </a:lnTo>
                  <a:lnTo>
                    <a:pt x="60000" y="0"/>
                  </a:lnTo>
                  <a:close/>
                </a:path>
              </a:pathLst>
            </a:custGeom>
            <a:gr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dirty="0">
                <a:solidFill>
                  <a:schemeClr val="tx1">
                    <a:lumMod val="85000"/>
                    <a:lumOff val="15000"/>
                  </a:schemeClr>
                </a:solidFill>
                <a:latin typeface="Times New Roman" panose="02020603050405020304" pitchFamily="18" charset="0"/>
                <a:ea typeface="Calibri"/>
                <a:cs typeface="Times New Roman" panose="02020603050405020304" pitchFamily="18" charset="0"/>
                <a:sym typeface="Calibri"/>
              </a:endParaRPr>
            </a:p>
          </p:txBody>
        </p:sp>
        <p:sp>
          <p:nvSpPr>
            <p:cNvPr id="1048605" name="Google Shape;1106;p53"/>
            <p:cNvSpPr/>
            <p:nvPr/>
          </p:nvSpPr>
          <p:spPr>
            <a:xfrm>
              <a:off x="5780226" y="3936024"/>
              <a:ext cx="1341303" cy="811200"/>
            </a:xfrm>
            <a:custGeom>
              <a:avLst/>
              <a:gdLst/>
              <a:ahLst/>
              <a:cxnLst/>
              <a:rect l="l" t="t" r="r" b="b"/>
              <a:pathLst>
                <a:path w="120000" h="120000" extrusionOk="0">
                  <a:moveTo>
                    <a:pt x="72667" y="0"/>
                  </a:moveTo>
                  <a:lnTo>
                    <a:pt x="80260" y="820"/>
                  </a:lnTo>
                  <a:lnTo>
                    <a:pt x="87640" y="2812"/>
                  </a:lnTo>
                  <a:lnTo>
                    <a:pt x="94736" y="5742"/>
                  </a:lnTo>
                  <a:lnTo>
                    <a:pt x="101620" y="10078"/>
                  </a:lnTo>
                  <a:lnTo>
                    <a:pt x="108219" y="15351"/>
                  </a:lnTo>
                  <a:lnTo>
                    <a:pt x="114251" y="21796"/>
                  </a:lnTo>
                  <a:lnTo>
                    <a:pt x="120000" y="29062"/>
                  </a:lnTo>
                  <a:lnTo>
                    <a:pt x="114039" y="40546"/>
                  </a:lnTo>
                  <a:lnTo>
                    <a:pt x="108716" y="52500"/>
                  </a:lnTo>
                  <a:lnTo>
                    <a:pt x="103962" y="65156"/>
                  </a:lnTo>
                  <a:lnTo>
                    <a:pt x="99704" y="78398"/>
                  </a:lnTo>
                  <a:lnTo>
                    <a:pt x="96085" y="91757"/>
                  </a:lnTo>
                  <a:lnTo>
                    <a:pt x="93104" y="105703"/>
                  </a:lnTo>
                  <a:lnTo>
                    <a:pt x="90620" y="120000"/>
                  </a:lnTo>
                  <a:lnTo>
                    <a:pt x="0" y="120000"/>
                  </a:lnTo>
                  <a:lnTo>
                    <a:pt x="354" y="107812"/>
                  </a:lnTo>
                  <a:lnTo>
                    <a:pt x="1419" y="95859"/>
                  </a:lnTo>
                  <a:lnTo>
                    <a:pt x="3264" y="84375"/>
                  </a:lnTo>
                  <a:lnTo>
                    <a:pt x="5677" y="73242"/>
                  </a:lnTo>
                  <a:lnTo>
                    <a:pt x="8799" y="62812"/>
                  </a:lnTo>
                  <a:lnTo>
                    <a:pt x="12418" y="52968"/>
                  </a:lnTo>
                  <a:lnTo>
                    <a:pt x="16534" y="43710"/>
                  </a:lnTo>
                  <a:lnTo>
                    <a:pt x="21360" y="35273"/>
                  </a:lnTo>
                  <a:lnTo>
                    <a:pt x="26398" y="27539"/>
                  </a:lnTo>
                  <a:lnTo>
                    <a:pt x="32075" y="20507"/>
                  </a:lnTo>
                  <a:lnTo>
                    <a:pt x="38036" y="14531"/>
                  </a:lnTo>
                  <a:lnTo>
                    <a:pt x="44352" y="9609"/>
                  </a:lnTo>
                  <a:lnTo>
                    <a:pt x="51094" y="5507"/>
                  </a:lnTo>
                  <a:lnTo>
                    <a:pt x="57906" y="2578"/>
                  </a:lnTo>
                  <a:lnTo>
                    <a:pt x="65144" y="703"/>
                  </a:lnTo>
                  <a:lnTo>
                    <a:pt x="72667" y="0"/>
                  </a:lnTo>
                  <a:close/>
                </a:path>
              </a:pathLst>
            </a:custGeom>
            <a:gr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dirty="0">
                <a:solidFill>
                  <a:schemeClr val="tx1">
                    <a:lumMod val="85000"/>
                    <a:lumOff val="15000"/>
                  </a:schemeClr>
                </a:solidFill>
                <a:latin typeface="Times New Roman" panose="02020603050405020304" pitchFamily="18" charset="0"/>
                <a:ea typeface="Calibri"/>
                <a:cs typeface="Times New Roman" panose="02020603050405020304" pitchFamily="18" charset="0"/>
                <a:sym typeface="Calibri"/>
              </a:endParaRPr>
            </a:p>
          </p:txBody>
        </p:sp>
        <p:sp>
          <p:nvSpPr>
            <p:cNvPr id="1048606" name="Google Shape;1107;p53"/>
            <p:cNvSpPr/>
            <p:nvPr/>
          </p:nvSpPr>
          <p:spPr>
            <a:xfrm>
              <a:off x="7442201" y="2545981"/>
              <a:ext cx="1217693" cy="1219195"/>
            </a:xfrm>
            <a:custGeom>
              <a:avLst/>
              <a:gdLst/>
              <a:ahLst/>
              <a:cxnLst/>
              <a:rect l="l" t="t" r="r" b="b"/>
              <a:pathLst>
                <a:path w="120000" h="120000" extrusionOk="0">
                  <a:moveTo>
                    <a:pt x="60000" y="0"/>
                  </a:moveTo>
                  <a:lnTo>
                    <a:pt x="67040" y="468"/>
                  </a:lnTo>
                  <a:lnTo>
                    <a:pt x="73846" y="1562"/>
                  </a:lnTo>
                  <a:lnTo>
                    <a:pt x="80260" y="3593"/>
                  </a:lnTo>
                  <a:lnTo>
                    <a:pt x="86362" y="6093"/>
                  </a:lnTo>
                  <a:lnTo>
                    <a:pt x="92229" y="9375"/>
                  </a:lnTo>
                  <a:lnTo>
                    <a:pt x="97470" y="13281"/>
                  </a:lnTo>
                  <a:lnTo>
                    <a:pt x="102477" y="17656"/>
                  </a:lnTo>
                  <a:lnTo>
                    <a:pt x="106936" y="22500"/>
                  </a:lnTo>
                  <a:lnTo>
                    <a:pt x="110769" y="27890"/>
                  </a:lnTo>
                  <a:lnTo>
                    <a:pt x="113898" y="33593"/>
                  </a:lnTo>
                  <a:lnTo>
                    <a:pt x="116636" y="39687"/>
                  </a:lnTo>
                  <a:lnTo>
                    <a:pt x="118435" y="46250"/>
                  </a:lnTo>
                  <a:lnTo>
                    <a:pt x="119608" y="52968"/>
                  </a:lnTo>
                  <a:lnTo>
                    <a:pt x="120000" y="60078"/>
                  </a:lnTo>
                  <a:lnTo>
                    <a:pt x="119608" y="67031"/>
                  </a:lnTo>
                  <a:lnTo>
                    <a:pt x="118435" y="73750"/>
                  </a:lnTo>
                  <a:lnTo>
                    <a:pt x="116636" y="80234"/>
                  </a:lnTo>
                  <a:lnTo>
                    <a:pt x="113898" y="86406"/>
                  </a:lnTo>
                  <a:lnTo>
                    <a:pt x="110769" y="92109"/>
                  </a:lnTo>
                  <a:lnTo>
                    <a:pt x="106936" y="97500"/>
                  </a:lnTo>
                  <a:lnTo>
                    <a:pt x="102477" y="102343"/>
                  </a:lnTo>
                  <a:lnTo>
                    <a:pt x="97470" y="106718"/>
                  </a:lnTo>
                  <a:lnTo>
                    <a:pt x="92229" y="110546"/>
                  </a:lnTo>
                  <a:lnTo>
                    <a:pt x="86362" y="113828"/>
                  </a:lnTo>
                  <a:lnTo>
                    <a:pt x="80260" y="116406"/>
                  </a:lnTo>
                  <a:lnTo>
                    <a:pt x="73846" y="118437"/>
                  </a:lnTo>
                  <a:lnTo>
                    <a:pt x="67040" y="119531"/>
                  </a:lnTo>
                  <a:lnTo>
                    <a:pt x="60000" y="120000"/>
                  </a:lnTo>
                  <a:lnTo>
                    <a:pt x="53037" y="119531"/>
                  </a:lnTo>
                  <a:lnTo>
                    <a:pt x="46232" y="118437"/>
                  </a:lnTo>
                  <a:lnTo>
                    <a:pt x="39817" y="116406"/>
                  </a:lnTo>
                  <a:lnTo>
                    <a:pt x="33637" y="113828"/>
                  </a:lnTo>
                  <a:lnTo>
                    <a:pt x="27848" y="110546"/>
                  </a:lnTo>
                  <a:lnTo>
                    <a:pt x="22372" y="106718"/>
                  </a:lnTo>
                  <a:lnTo>
                    <a:pt x="17522" y="102343"/>
                  </a:lnTo>
                  <a:lnTo>
                    <a:pt x="13142" y="97500"/>
                  </a:lnTo>
                  <a:lnTo>
                    <a:pt x="9308" y="92109"/>
                  </a:lnTo>
                  <a:lnTo>
                    <a:pt x="6179" y="86406"/>
                  </a:lnTo>
                  <a:lnTo>
                    <a:pt x="3441" y="80234"/>
                  </a:lnTo>
                  <a:lnTo>
                    <a:pt x="1564" y="73750"/>
                  </a:lnTo>
                  <a:lnTo>
                    <a:pt x="469" y="67031"/>
                  </a:lnTo>
                  <a:lnTo>
                    <a:pt x="0" y="60078"/>
                  </a:lnTo>
                  <a:lnTo>
                    <a:pt x="469" y="52968"/>
                  </a:lnTo>
                  <a:lnTo>
                    <a:pt x="1564" y="46250"/>
                  </a:lnTo>
                  <a:lnTo>
                    <a:pt x="3441" y="39687"/>
                  </a:lnTo>
                  <a:lnTo>
                    <a:pt x="6179" y="33593"/>
                  </a:lnTo>
                  <a:lnTo>
                    <a:pt x="9308" y="27890"/>
                  </a:lnTo>
                  <a:lnTo>
                    <a:pt x="13142" y="22500"/>
                  </a:lnTo>
                  <a:lnTo>
                    <a:pt x="17522" y="17656"/>
                  </a:lnTo>
                  <a:lnTo>
                    <a:pt x="22372" y="13281"/>
                  </a:lnTo>
                  <a:lnTo>
                    <a:pt x="27848" y="9375"/>
                  </a:lnTo>
                  <a:lnTo>
                    <a:pt x="33637" y="6093"/>
                  </a:lnTo>
                  <a:lnTo>
                    <a:pt x="39817" y="3593"/>
                  </a:lnTo>
                  <a:lnTo>
                    <a:pt x="46232" y="1562"/>
                  </a:lnTo>
                  <a:lnTo>
                    <a:pt x="53037" y="468"/>
                  </a:lnTo>
                  <a:lnTo>
                    <a:pt x="60000" y="0"/>
                  </a:lnTo>
                  <a:close/>
                </a:path>
              </a:pathLst>
            </a:custGeom>
            <a:gr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dirty="0">
                <a:solidFill>
                  <a:schemeClr val="tx1">
                    <a:lumMod val="85000"/>
                    <a:lumOff val="15000"/>
                  </a:schemeClr>
                </a:solidFill>
                <a:latin typeface="Times New Roman" panose="02020603050405020304" pitchFamily="18" charset="0"/>
                <a:ea typeface="Calibri"/>
                <a:cs typeface="Times New Roman" panose="02020603050405020304" pitchFamily="18" charset="0"/>
                <a:sym typeface="Calibri"/>
              </a:endParaRPr>
            </a:p>
          </p:txBody>
        </p:sp>
      </p:grpSp>
      <p:sp>
        <p:nvSpPr>
          <p:cNvPr id="1048607" name="Rounded Rectangle 25"/>
          <p:cNvSpPr/>
          <p:nvPr/>
        </p:nvSpPr>
        <p:spPr>
          <a:xfrm>
            <a:off x="4661447" y="5210786"/>
            <a:ext cx="360000" cy="360000"/>
          </a:xfrm>
          <a:custGeom>
            <a:avLst/>
            <a:gdLst/>
            <a:ahLst/>
            <a:cxnLst/>
            <a:rect l="l" t="t" r="r" b="b"/>
            <a:pathLst>
              <a:path w="3248842" h="2380886">
                <a:moveTo>
                  <a:pt x="1194785" y="1472263"/>
                </a:moveTo>
                <a:cubicBezTo>
                  <a:pt x="1150014" y="1472263"/>
                  <a:pt x="1113720" y="1508557"/>
                  <a:pt x="1113720" y="1553328"/>
                </a:cubicBezTo>
                <a:lnTo>
                  <a:pt x="1113720" y="1600880"/>
                </a:lnTo>
                <a:cubicBezTo>
                  <a:pt x="1113720" y="1645651"/>
                  <a:pt x="1150014" y="1681945"/>
                  <a:pt x="1194785" y="1681945"/>
                </a:cubicBezTo>
                <a:lnTo>
                  <a:pt x="2067186" y="1681945"/>
                </a:lnTo>
                <a:cubicBezTo>
                  <a:pt x="2111957" y="1681945"/>
                  <a:pt x="2148251" y="1645651"/>
                  <a:pt x="2148251" y="1600880"/>
                </a:cubicBezTo>
                <a:lnTo>
                  <a:pt x="2148251" y="1553328"/>
                </a:lnTo>
                <a:cubicBezTo>
                  <a:pt x="2148251" y="1508557"/>
                  <a:pt x="2111957" y="1472263"/>
                  <a:pt x="2067186" y="1472263"/>
                </a:cubicBezTo>
                <a:close/>
                <a:moveTo>
                  <a:pt x="2582402" y="986449"/>
                </a:moveTo>
                <a:cubicBezTo>
                  <a:pt x="2477247" y="986449"/>
                  <a:pt x="2392002" y="1071694"/>
                  <a:pt x="2392002" y="1176848"/>
                </a:cubicBezTo>
                <a:cubicBezTo>
                  <a:pt x="2392002" y="1282003"/>
                  <a:pt x="2477247" y="1367248"/>
                  <a:pt x="2582402" y="1367248"/>
                </a:cubicBezTo>
                <a:cubicBezTo>
                  <a:pt x="2687557" y="1367248"/>
                  <a:pt x="2772801" y="1282003"/>
                  <a:pt x="2772801" y="1176848"/>
                </a:cubicBezTo>
                <a:cubicBezTo>
                  <a:pt x="2772801" y="1071694"/>
                  <a:pt x="2687557" y="986449"/>
                  <a:pt x="2582402" y="986449"/>
                </a:cubicBezTo>
                <a:close/>
                <a:moveTo>
                  <a:pt x="679570" y="986449"/>
                </a:moveTo>
                <a:cubicBezTo>
                  <a:pt x="574415" y="986449"/>
                  <a:pt x="489171" y="1071694"/>
                  <a:pt x="489171" y="1176848"/>
                </a:cubicBezTo>
                <a:cubicBezTo>
                  <a:pt x="489171" y="1282003"/>
                  <a:pt x="574415" y="1367248"/>
                  <a:pt x="679570" y="1367248"/>
                </a:cubicBezTo>
                <a:cubicBezTo>
                  <a:pt x="784725" y="1367248"/>
                  <a:pt x="869970" y="1282003"/>
                  <a:pt x="869970" y="1176848"/>
                </a:cubicBezTo>
                <a:cubicBezTo>
                  <a:pt x="869970" y="1071694"/>
                  <a:pt x="784725" y="986449"/>
                  <a:pt x="679570" y="986449"/>
                </a:cubicBezTo>
                <a:close/>
                <a:moveTo>
                  <a:pt x="867954" y="155801"/>
                </a:moveTo>
                <a:lnTo>
                  <a:pt x="726849" y="858549"/>
                </a:lnTo>
                <a:lnTo>
                  <a:pt x="2535122" y="858549"/>
                </a:lnTo>
                <a:lnTo>
                  <a:pt x="2394017" y="155801"/>
                </a:lnTo>
                <a:close/>
                <a:moveTo>
                  <a:pt x="677268" y="0"/>
                </a:moveTo>
                <a:lnTo>
                  <a:pt x="2584703" y="0"/>
                </a:lnTo>
                <a:lnTo>
                  <a:pt x="2736658" y="607820"/>
                </a:lnTo>
                <a:cubicBezTo>
                  <a:pt x="2766265" y="579906"/>
                  <a:pt x="2806392" y="564164"/>
                  <a:pt x="2850195" y="564164"/>
                </a:cubicBezTo>
                <a:lnTo>
                  <a:pt x="3069929" y="564164"/>
                </a:lnTo>
                <a:cubicBezTo>
                  <a:pt x="3168740" y="564164"/>
                  <a:pt x="3248842" y="644266"/>
                  <a:pt x="3248842" y="743077"/>
                </a:cubicBezTo>
                <a:lnTo>
                  <a:pt x="3248842" y="792706"/>
                </a:lnTo>
                <a:cubicBezTo>
                  <a:pt x="3248842" y="891517"/>
                  <a:pt x="3168740" y="971619"/>
                  <a:pt x="3069929" y="971619"/>
                </a:cubicBezTo>
                <a:lnTo>
                  <a:pt x="3054536" y="971619"/>
                </a:lnTo>
                <a:cubicBezTo>
                  <a:pt x="3060628" y="989042"/>
                  <a:pt x="3063411" y="1007758"/>
                  <a:pt x="3063411" y="1027125"/>
                </a:cubicBezTo>
                <a:lnTo>
                  <a:pt x="3063411" y="2015961"/>
                </a:lnTo>
                <a:lnTo>
                  <a:pt x="2889080" y="2015961"/>
                </a:lnTo>
                <a:lnTo>
                  <a:pt x="2889080" y="2260325"/>
                </a:lnTo>
                <a:cubicBezTo>
                  <a:pt x="2889080" y="2326909"/>
                  <a:pt x="2835102" y="2380886"/>
                  <a:pt x="2768518" y="2380886"/>
                </a:cubicBezTo>
                <a:lnTo>
                  <a:pt x="2286284" y="2380886"/>
                </a:lnTo>
                <a:cubicBezTo>
                  <a:pt x="2219700" y="2380886"/>
                  <a:pt x="2165723" y="2326909"/>
                  <a:pt x="2165723" y="2260325"/>
                </a:cubicBezTo>
                <a:lnTo>
                  <a:pt x="2165723" y="2015961"/>
                </a:lnTo>
                <a:lnTo>
                  <a:pt x="1096248" y="2015961"/>
                </a:lnTo>
                <a:lnTo>
                  <a:pt x="1096248" y="2260325"/>
                </a:lnTo>
                <a:cubicBezTo>
                  <a:pt x="1096248" y="2326909"/>
                  <a:pt x="1042270" y="2380886"/>
                  <a:pt x="975686" y="2380886"/>
                </a:cubicBezTo>
                <a:lnTo>
                  <a:pt x="493453" y="2380886"/>
                </a:lnTo>
                <a:cubicBezTo>
                  <a:pt x="426869" y="2380886"/>
                  <a:pt x="372891" y="2326909"/>
                  <a:pt x="372891" y="2260325"/>
                </a:cubicBezTo>
                <a:lnTo>
                  <a:pt x="372891" y="2015961"/>
                </a:lnTo>
                <a:lnTo>
                  <a:pt x="198560" y="2015961"/>
                </a:lnTo>
                <a:lnTo>
                  <a:pt x="198560" y="1027125"/>
                </a:lnTo>
                <a:cubicBezTo>
                  <a:pt x="198560" y="1007758"/>
                  <a:pt x="201343" y="989042"/>
                  <a:pt x="207435" y="971619"/>
                </a:cubicBezTo>
                <a:lnTo>
                  <a:pt x="178913" y="971619"/>
                </a:lnTo>
                <a:cubicBezTo>
                  <a:pt x="80102" y="971619"/>
                  <a:pt x="0" y="891517"/>
                  <a:pt x="0" y="792706"/>
                </a:cubicBezTo>
                <a:lnTo>
                  <a:pt x="0" y="743077"/>
                </a:lnTo>
                <a:cubicBezTo>
                  <a:pt x="0" y="644266"/>
                  <a:pt x="80102" y="564164"/>
                  <a:pt x="178913" y="564164"/>
                </a:cubicBezTo>
                <a:lnTo>
                  <a:pt x="398647" y="564164"/>
                </a:lnTo>
                <a:cubicBezTo>
                  <a:pt x="447310" y="564164"/>
                  <a:pt x="491436" y="583593"/>
                  <a:pt x="523419" y="615395"/>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tx1">
                  <a:lumMod val="85000"/>
                  <a:lumOff val="15000"/>
                </a:schemeClr>
              </a:solidFill>
              <a:latin typeface="Times New Roman" panose="02020603050405020304" pitchFamily="18" charset="0"/>
              <a:cs typeface="Times New Roman" panose="02020603050405020304" pitchFamily="18" charset="0"/>
            </a:endParaRPr>
          </a:p>
        </p:txBody>
      </p:sp>
      <p:sp>
        <p:nvSpPr>
          <p:cNvPr id="1048608" name="TextBox 63"/>
          <p:cNvSpPr txBox="1"/>
          <p:nvPr/>
        </p:nvSpPr>
        <p:spPr>
          <a:xfrm>
            <a:off x="5523626" y="1473793"/>
            <a:ext cx="1847056" cy="292388"/>
          </a:xfrm>
          <a:prstGeom prst="rect">
            <a:avLst/>
          </a:prstGeom>
          <a:noFill/>
        </p:spPr>
        <p:txBody>
          <a:bodyPr wrap="square" rtlCol="0">
            <a:spAutoFit/>
          </a:bodyPr>
          <a:lstStyle/>
          <a:p>
            <a:pPr algn="r"/>
            <a:r>
              <a:rPr lang="ru-RU" sz="1300" b="1" dirty="0">
                <a:solidFill>
                  <a:schemeClr val="accent1">
                    <a:lumMod val="75000"/>
                  </a:schemeClr>
                </a:solidFill>
                <a:latin typeface="Times New Roman" panose="02020603050405020304" pitchFamily="18" charset="0"/>
                <a:cs typeface="Times New Roman" panose="02020603050405020304" pitchFamily="18" charset="0"/>
              </a:rPr>
              <a:t>ОБРАЗОВАНИЕ</a:t>
            </a:r>
            <a:endParaRPr lang="id-ID" sz="1300" b="1"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1048609" name="TextBox 64"/>
          <p:cNvSpPr txBox="1"/>
          <p:nvPr/>
        </p:nvSpPr>
        <p:spPr>
          <a:xfrm>
            <a:off x="1960839" y="2629060"/>
            <a:ext cx="1847056" cy="292388"/>
          </a:xfrm>
          <a:prstGeom prst="rect">
            <a:avLst/>
          </a:prstGeom>
          <a:noFill/>
        </p:spPr>
        <p:txBody>
          <a:bodyPr wrap="square" rtlCol="0">
            <a:spAutoFit/>
          </a:bodyPr>
          <a:lstStyle/>
          <a:p>
            <a:pPr algn="r"/>
            <a:r>
              <a:rPr lang="ru-RU" sz="1300" b="1" dirty="0">
                <a:solidFill>
                  <a:schemeClr val="accent1">
                    <a:lumMod val="75000"/>
                  </a:schemeClr>
                </a:solidFill>
                <a:latin typeface="Times New Roman" panose="02020603050405020304" pitchFamily="18" charset="0"/>
                <a:cs typeface="Times New Roman" panose="02020603050405020304" pitchFamily="18" charset="0"/>
              </a:rPr>
              <a:t>КУЛЬТУРА</a:t>
            </a:r>
            <a:endParaRPr lang="id-ID" sz="1300" b="1"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1048610" name="TextBox 66"/>
          <p:cNvSpPr txBox="1"/>
          <p:nvPr/>
        </p:nvSpPr>
        <p:spPr>
          <a:xfrm>
            <a:off x="1609071" y="3534622"/>
            <a:ext cx="2068309" cy="292388"/>
          </a:xfrm>
          <a:prstGeom prst="rect">
            <a:avLst/>
          </a:prstGeom>
          <a:noFill/>
        </p:spPr>
        <p:txBody>
          <a:bodyPr wrap="square" rtlCol="0">
            <a:spAutoFit/>
          </a:bodyPr>
          <a:lstStyle/>
          <a:p>
            <a:pPr algn="r"/>
            <a:r>
              <a:rPr lang="ru-RU" sz="1300" b="1" dirty="0">
                <a:solidFill>
                  <a:schemeClr val="accent1">
                    <a:lumMod val="75000"/>
                  </a:schemeClr>
                </a:solidFill>
                <a:latin typeface="Times New Roman" panose="02020603050405020304" pitchFamily="18" charset="0"/>
                <a:cs typeface="Times New Roman" panose="02020603050405020304" pitchFamily="18" charset="0"/>
              </a:rPr>
              <a:t>ЗДРАВООХРАНЕНИЕ</a:t>
            </a:r>
            <a:endParaRPr lang="id-ID" sz="1300" b="1"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1048611" name="TextBox 67"/>
          <p:cNvSpPr txBox="1"/>
          <p:nvPr/>
        </p:nvSpPr>
        <p:spPr>
          <a:xfrm>
            <a:off x="1837472" y="4475061"/>
            <a:ext cx="1847056" cy="292388"/>
          </a:xfrm>
          <a:prstGeom prst="rect">
            <a:avLst/>
          </a:prstGeom>
          <a:noFill/>
        </p:spPr>
        <p:txBody>
          <a:bodyPr wrap="square" rtlCol="0">
            <a:spAutoFit/>
          </a:bodyPr>
          <a:lstStyle/>
          <a:p>
            <a:pPr algn="r"/>
            <a:r>
              <a:rPr lang="ru-RU" sz="1300" b="1" dirty="0">
                <a:solidFill>
                  <a:schemeClr val="accent1">
                    <a:lumMod val="75000"/>
                  </a:schemeClr>
                </a:solidFill>
                <a:latin typeface="Times New Roman" panose="02020603050405020304" pitchFamily="18" charset="0"/>
                <a:cs typeface="Times New Roman" panose="02020603050405020304" pitchFamily="18" charset="0"/>
              </a:rPr>
              <a:t>ДЕМОГРАФИЯ</a:t>
            </a:r>
            <a:endParaRPr lang="id-ID" sz="1300" b="1"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1048612" name="TextBox 68"/>
          <p:cNvSpPr txBox="1"/>
          <p:nvPr/>
        </p:nvSpPr>
        <p:spPr>
          <a:xfrm>
            <a:off x="7337219" y="1990165"/>
            <a:ext cx="2985318" cy="292388"/>
          </a:xfrm>
          <a:prstGeom prst="rect">
            <a:avLst/>
          </a:prstGeom>
          <a:noFill/>
        </p:spPr>
        <p:txBody>
          <a:bodyPr wrap="square" rtlCol="0">
            <a:spAutoFit/>
          </a:bodyPr>
          <a:lstStyle/>
          <a:p>
            <a:r>
              <a:rPr lang="ru-RU" sz="1300" b="1" dirty="0">
                <a:solidFill>
                  <a:schemeClr val="accent1">
                    <a:lumMod val="75000"/>
                  </a:schemeClr>
                </a:solidFill>
                <a:latin typeface="Times New Roman" panose="02020603050405020304" pitchFamily="18" charset="0"/>
                <a:cs typeface="Times New Roman" panose="02020603050405020304" pitchFamily="18" charset="0"/>
              </a:rPr>
              <a:t>ЦИФРОВАЯ ЭКОНОМИКА</a:t>
            </a:r>
            <a:endParaRPr lang="id-ID" sz="1300" b="1"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1048613" name="TextBox 69"/>
          <p:cNvSpPr txBox="1"/>
          <p:nvPr/>
        </p:nvSpPr>
        <p:spPr>
          <a:xfrm>
            <a:off x="7877512" y="2534852"/>
            <a:ext cx="2717713" cy="492443"/>
          </a:xfrm>
          <a:prstGeom prst="rect">
            <a:avLst/>
          </a:prstGeom>
          <a:noFill/>
        </p:spPr>
        <p:txBody>
          <a:bodyPr wrap="square" rtlCol="0">
            <a:spAutoFit/>
          </a:bodyPr>
          <a:lstStyle/>
          <a:p>
            <a:r>
              <a:rPr lang="ru-RU" sz="1300" b="1" dirty="0">
                <a:solidFill>
                  <a:schemeClr val="accent1">
                    <a:lumMod val="75000"/>
                  </a:schemeClr>
                </a:solidFill>
                <a:latin typeface="Times New Roman" panose="02020603050405020304" pitchFamily="18" charset="0"/>
                <a:cs typeface="Times New Roman" panose="02020603050405020304" pitchFamily="18" charset="0"/>
              </a:rPr>
              <a:t>МАЛОЕ И СРЕДНЕЕ ПРЕДПРИНИМАТЕЛЬСТВО</a:t>
            </a:r>
            <a:endParaRPr lang="id-ID" sz="1300" b="1"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1048614" name="TextBox 70"/>
          <p:cNvSpPr txBox="1"/>
          <p:nvPr/>
        </p:nvSpPr>
        <p:spPr>
          <a:xfrm>
            <a:off x="8186257" y="3475106"/>
            <a:ext cx="2839558" cy="492443"/>
          </a:xfrm>
          <a:prstGeom prst="rect">
            <a:avLst/>
          </a:prstGeom>
          <a:noFill/>
        </p:spPr>
        <p:txBody>
          <a:bodyPr wrap="square" rtlCol="0">
            <a:spAutoFit/>
          </a:bodyPr>
          <a:lstStyle/>
          <a:p>
            <a:r>
              <a:rPr lang="ru-RU" sz="1300" b="1" dirty="0">
                <a:solidFill>
                  <a:schemeClr val="accent1">
                    <a:lumMod val="75000"/>
                  </a:schemeClr>
                </a:solidFill>
                <a:latin typeface="Times New Roman" panose="02020603050405020304" pitchFamily="18" charset="0"/>
                <a:cs typeface="Times New Roman" panose="02020603050405020304" pitchFamily="18" charset="0"/>
              </a:rPr>
              <a:t>МЕЖДУНАРОДНАЯ КООПЕРАЦИЯ И ЭКСПОРТ</a:t>
            </a:r>
            <a:endParaRPr lang="id-ID" sz="1300" b="1"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1048615" name="TextBox 71"/>
          <p:cNvSpPr txBox="1"/>
          <p:nvPr/>
        </p:nvSpPr>
        <p:spPr>
          <a:xfrm>
            <a:off x="8186257" y="4330225"/>
            <a:ext cx="2321827" cy="492443"/>
          </a:xfrm>
          <a:prstGeom prst="rect">
            <a:avLst/>
          </a:prstGeom>
          <a:noFill/>
        </p:spPr>
        <p:txBody>
          <a:bodyPr wrap="square" rtlCol="0">
            <a:spAutoFit/>
          </a:bodyPr>
          <a:lstStyle/>
          <a:p>
            <a:r>
              <a:rPr lang="ru-RU" sz="1300" b="1" dirty="0">
                <a:solidFill>
                  <a:schemeClr val="accent1">
                    <a:lumMod val="75000"/>
                  </a:schemeClr>
                </a:solidFill>
                <a:latin typeface="Times New Roman" panose="02020603050405020304" pitchFamily="18" charset="0"/>
                <a:cs typeface="Times New Roman" panose="02020603050405020304" pitchFamily="18" charset="0"/>
              </a:rPr>
              <a:t>ЖИЛЬЕ И ГОРОДСКАЯ СРЕДА</a:t>
            </a:r>
            <a:endParaRPr lang="id-ID" sz="1300" b="1"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1048616" name="TextBox 72"/>
          <p:cNvSpPr txBox="1"/>
          <p:nvPr/>
        </p:nvSpPr>
        <p:spPr>
          <a:xfrm>
            <a:off x="1026627" y="5151880"/>
            <a:ext cx="3338117" cy="492443"/>
          </a:xfrm>
          <a:prstGeom prst="rect">
            <a:avLst/>
          </a:prstGeom>
          <a:noFill/>
        </p:spPr>
        <p:txBody>
          <a:bodyPr wrap="square" rtlCol="0">
            <a:spAutoFit/>
          </a:bodyPr>
          <a:lstStyle/>
          <a:p>
            <a:pPr algn="r"/>
            <a:r>
              <a:rPr lang="ru-RU" sz="1300" b="1" dirty="0">
                <a:solidFill>
                  <a:schemeClr val="accent1">
                    <a:lumMod val="75000"/>
                  </a:schemeClr>
                </a:solidFill>
                <a:latin typeface="Times New Roman" panose="02020603050405020304" pitchFamily="18" charset="0"/>
                <a:cs typeface="Times New Roman" panose="02020603050405020304" pitchFamily="18" charset="0"/>
              </a:rPr>
              <a:t>БЕЗОПАСНЫЕ И </a:t>
            </a:r>
          </a:p>
          <a:p>
            <a:pPr algn="r"/>
            <a:r>
              <a:rPr lang="ru-RU" sz="1300" b="1" dirty="0">
                <a:solidFill>
                  <a:schemeClr val="accent1">
                    <a:lumMod val="75000"/>
                  </a:schemeClr>
                </a:solidFill>
                <a:latin typeface="Times New Roman" panose="02020603050405020304" pitchFamily="18" charset="0"/>
                <a:cs typeface="Times New Roman" panose="02020603050405020304" pitchFamily="18" charset="0"/>
              </a:rPr>
              <a:t>КАЧЕСТВЕННЫЕ АВТОДОРОГИ</a:t>
            </a:r>
            <a:endParaRPr lang="id-ID" sz="1300" b="1" dirty="0">
              <a:solidFill>
                <a:schemeClr val="accent1">
                  <a:lumMod val="75000"/>
                </a:schemeClr>
              </a:solidFill>
              <a:latin typeface="Times New Roman" panose="02020603050405020304" pitchFamily="18" charset="0"/>
              <a:cs typeface="Times New Roman" panose="02020603050405020304" pitchFamily="18" charset="0"/>
            </a:endParaRPr>
          </a:p>
        </p:txBody>
      </p:sp>
      <p:grpSp>
        <p:nvGrpSpPr>
          <p:cNvPr id="39" name="Google Shape;1206;p53"/>
          <p:cNvGrpSpPr/>
          <p:nvPr/>
        </p:nvGrpSpPr>
        <p:grpSpPr>
          <a:xfrm>
            <a:off x="5693308" y="5345896"/>
            <a:ext cx="434644" cy="449780"/>
            <a:chOff x="5448302" y="2757488"/>
            <a:chExt cx="3643285" cy="3770163"/>
          </a:xfrm>
          <a:solidFill>
            <a:schemeClr val="accent5"/>
          </a:solidFill>
        </p:grpSpPr>
        <p:sp>
          <p:nvSpPr>
            <p:cNvPr id="1048617" name="Google Shape;1207;p53"/>
            <p:cNvSpPr/>
            <p:nvPr/>
          </p:nvSpPr>
          <p:spPr>
            <a:xfrm>
              <a:off x="6299199" y="3609978"/>
              <a:ext cx="1944601" cy="2354403"/>
            </a:xfrm>
            <a:custGeom>
              <a:avLst/>
              <a:gdLst/>
              <a:ahLst/>
              <a:cxnLst/>
              <a:rect l="l" t="t" r="r" b="b"/>
              <a:pathLst>
                <a:path w="120000" h="120000" extrusionOk="0">
                  <a:moveTo>
                    <a:pt x="59951" y="12574"/>
                  </a:moveTo>
                  <a:lnTo>
                    <a:pt x="55738" y="12776"/>
                  </a:lnTo>
                  <a:lnTo>
                    <a:pt x="51526" y="13301"/>
                  </a:lnTo>
                  <a:lnTo>
                    <a:pt x="47412" y="14110"/>
                  </a:lnTo>
                  <a:lnTo>
                    <a:pt x="43493" y="15242"/>
                  </a:lnTo>
                  <a:lnTo>
                    <a:pt x="39820" y="16576"/>
                  </a:lnTo>
                  <a:lnTo>
                    <a:pt x="36293" y="18274"/>
                  </a:lnTo>
                  <a:lnTo>
                    <a:pt x="32914" y="20175"/>
                  </a:lnTo>
                  <a:lnTo>
                    <a:pt x="29828" y="22358"/>
                  </a:lnTo>
                  <a:lnTo>
                    <a:pt x="26889" y="24703"/>
                  </a:lnTo>
                  <a:lnTo>
                    <a:pt x="24342" y="27291"/>
                  </a:lnTo>
                  <a:lnTo>
                    <a:pt x="21991" y="30040"/>
                  </a:lnTo>
                  <a:lnTo>
                    <a:pt x="20032" y="32991"/>
                  </a:lnTo>
                  <a:lnTo>
                    <a:pt x="18318" y="36105"/>
                  </a:lnTo>
                  <a:lnTo>
                    <a:pt x="16946" y="39299"/>
                  </a:lnTo>
                  <a:lnTo>
                    <a:pt x="15967" y="42654"/>
                  </a:lnTo>
                  <a:lnTo>
                    <a:pt x="15428" y="46132"/>
                  </a:lnTo>
                  <a:lnTo>
                    <a:pt x="15183" y="49730"/>
                  </a:lnTo>
                  <a:lnTo>
                    <a:pt x="15428" y="53247"/>
                  </a:lnTo>
                  <a:lnTo>
                    <a:pt x="15967" y="56765"/>
                  </a:lnTo>
                  <a:lnTo>
                    <a:pt x="16946" y="60121"/>
                  </a:lnTo>
                  <a:lnTo>
                    <a:pt x="18367" y="63396"/>
                  </a:lnTo>
                  <a:lnTo>
                    <a:pt x="20179" y="66630"/>
                  </a:lnTo>
                  <a:lnTo>
                    <a:pt x="22285" y="69622"/>
                  </a:lnTo>
                  <a:lnTo>
                    <a:pt x="24783" y="72574"/>
                  </a:lnTo>
                  <a:lnTo>
                    <a:pt x="27036" y="74878"/>
                  </a:lnTo>
                  <a:lnTo>
                    <a:pt x="29583" y="77345"/>
                  </a:lnTo>
                  <a:lnTo>
                    <a:pt x="29681" y="77385"/>
                  </a:lnTo>
                  <a:lnTo>
                    <a:pt x="31738" y="79447"/>
                  </a:lnTo>
                  <a:lnTo>
                    <a:pt x="33942" y="81549"/>
                  </a:lnTo>
                  <a:lnTo>
                    <a:pt x="36048" y="83814"/>
                  </a:lnTo>
                  <a:lnTo>
                    <a:pt x="38204" y="86159"/>
                  </a:lnTo>
                  <a:lnTo>
                    <a:pt x="40261" y="88625"/>
                  </a:lnTo>
                  <a:lnTo>
                    <a:pt x="42073" y="91253"/>
                  </a:lnTo>
                  <a:lnTo>
                    <a:pt x="43787" y="94002"/>
                  </a:lnTo>
                  <a:lnTo>
                    <a:pt x="45306" y="96913"/>
                  </a:lnTo>
                  <a:lnTo>
                    <a:pt x="46481" y="99946"/>
                  </a:lnTo>
                  <a:lnTo>
                    <a:pt x="46726" y="100714"/>
                  </a:lnTo>
                  <a:lnTo>
                    <a:pt x="46922" y="101603"/>
                  </a:lnTo>
                  <a:lnTo>
                    <a:pt x="47118" y="102654"/>
                  </a:lnTo>
                  <a:lnTo>
                    <a:pt x="47363" y="103989"/>
                  </a:lnTo>
                  <a:lnTo>
                    <a:pt x="47412" y="105525"/>
                  </a:lnTo>
                  <a:lnTo>
                    <a:pt x="47559" y="107425"/>
                  </a:lnTo>
                  <a:lnTo>
                    <a:pt x="72195" y="107425"/>
                  </a:lnTo>
                  <a:lnTo>
                    <a:pt x="72244" y="105646"/>
                  </a:lnTo>
                  <a:lnTo>
                    <a:pt x="72391" y="104191"/>
                  </a:lnTo>
                  <a:lnTo>
                    <a:pt x="72538" y="102938"/>
                  </a:lnTo>
                  <a:lnTo>
                    <a:pt x="72734" y="101886"/>
                  </a:lnTo>
                  <a:lnTo>
                    <a:pt x="72979" y="101078"/>
                  </a:lnTo>
                  <a:lnTo>
                    <a:pt x="73175" y="100350"/>
                  </a:lnTo>
                  <a:lnTo>
                    <a:pt x="74400" y="97318"/>
                  </a:lnTo>
                  <a:lnTo>
                    <a:pt x="75869" y="94447"/>
                  </a:lnTo>
                  <a:lnTo>
                    <a:pt x="77583" y="91657"/>
                  </a:lnTo>
                  <a:lnTo>
                    <a:pt x="79493" y="89029"/>
                  </a:lnTo>
                  <a:lnTo>
                    <a:pt x="81600" y="86482"/>
                  </a:lnTo>
                  <a:lnTo>
                    <a:pt x="83804" y="84016"/>
                  </a:lnTo>
                  <a:lnTo>
                    <a:pt x="86106" y="81630"/>
                  </a:lnTo>
                  <a:lnTo>
                    <a:pt x="88359" y="79326"/>
                  </a:lnTo>
                  <a:lnTo>
                    <a:pt x="90612" y="77142"/>
                  </a:lnTo>
                  <a:lnTo>
                    <a:pt x="90906" y="76859"/>
                  </a:lnTo>
                  <a:lnTo>
                    <a:pt x="93208" y="74636"/>
                  </a:lnTo>
                  <a:lnTo>
                    <a:pt x="95167" y="72574"/>
                  </a:lnTo>
                  <a:lnTo>
                    <a:pt x="97714" y="69703"/>
                  </a:lnTo>
                  <a:lnTo>
                    <a:pt x="99869" y="66630"/>
                  </a:lnTo>
                  <a:lnTo>
                    <a:pt x="101632" y="63477"/>
                  </a:lnTo>
                  <a:lnTo>
                    <a:pt x="102955" y="60161"/>
                  </a:lnTo>
                  <a:lnTo>
                    <a:pt x="103983" y="56765"/>
                  </a:lnTo>
                  <a:lnTo>
                    <a:pt x="104620" y="53247"/>
                  </a:lnTo>
                  <a:lnTo>
                    <a:pt x="104816" y="49730"/>
                  </a:lnTo>
                  <a:lnTo>
                    <a:pt x="104620" y="46132"/>
                  </a:lnTo>
                  <a:lnTo>
                    <a:pt x="103983" y="42654"/>
                  </a:lnTo>
                  <a:lnTo>
                    <a:pt x="102955" y="39299"/>
                  </a:lnTo>
                  <a:lnTo>
                    <a:pt x="101632" y="36105"/>
                  </a:lnTo>
                  <a:lnTo>
                    <a:pt x="100016" y="32991"/>
                  </a:lnTo>
                  <a:lnTo>
                    <a:pt x="97959" y="30040"/>
                  </a:lnTo>
                  <a:lnTo>
                    <a:pt x="95657" y="27291"/>
                  </a:lnTo>
                  <a:lnTo>
                    <a:pt x="93061" y="24703"/>
                  </a:lnTo>
                  <a:lnTo>
                    <a:pt x="90220" y="22358"/>
                  </a:lnTo>
                  <a:lnTo>
                    <a:pt x="87085" y="20175"/>
                  </a:lnTo>
                  <a:lnTo>
                    <a:pt x="83755" y="18274"/>
                  </a:lnTo>
                  <a:lnTo>
                    <a:pt x="80179" y="16576"/>
                  </a:lnTo>
                  <a:lnTo>
                    <a:pt x="76457" y="15242"/>
                  </a:lnTo>
                  <a:lnTo>
                    <a:pt x="72538" y="14110"/>
                  </a:lnTo>
                  <a:lnTo>
                    <a:pt x="68473" y="13301"/>
                  </a:lnTo>
                  <a:lnTo>
                    <a:pt x="64310" y="12776"/>
                  </a:lnTo>
                  <a:lnTo>
                    <a:pt x="59951" y="12574"/>
                  </a:lnTo>
                  <a:close/>
                  <a:moveTo>
                    <a:pt x="59951" y="0"/>
                  </a:moveTo>
                  <a:lnTo>
                    <a:pt x="65142" y="242"/>
                  </a:lnTo>
                  <a:lnTo>
                    <a:pt x="70187" y="768"/>
                  </a:lnTo>
                  <a:lnTo>
                    <a:pt x="75183" y="1657"/>
                  </a:lnTo>
                  <a:lnTo>
                    <a:pt x="79934" y="2830"/>
                  </a:lnTo>
                  <a:lnTo>
                    <a:pt x="84440" y="4366"/>
                  </a:lnTo>
                  <a:lnTo>
                    <a:pt x="88848" y="6185"/>
                  </a:lnTo>
                  <a:lnTo>
                    <a:pt x="93061" y="8247"/>
                  </a:lnTo>
                  <a:lnTo>
                    <a:pt x="96930" y="10592"/>
                  </a:lnTo>
                  <a:lnTo>
                    <a:pt x="100653" y="13221"/>
                  </a:lnTo>
                  <a:lnTo>
                    <a:pt x="104130" y="16051"/>
                  </a:lnTo>
                  <a:lnTo>
                    <a:pt x="107216" y="19123"/>
                  </a:lnTo>
                  <a:lnTo>
                    <a:pt x="110057" y="22398"/>
                  </a:lnTo>
                  <a:lnTo>
                    <a:pt x="112653" y="25795"/>
                  </a:lnTo>
                  <a:lnTo>
                    <a:pt x="114759" y="29433"/>
                  </a:lnTo>
                  <a:lnTo>
                    <a:pt x="116620" y="33274"/>
                  </a:lnTo>
                  <a:lnTo>
                    <a:pt x="118089" y="37196"/>
                  </a:lnTo>
                  <a:lnTo>
                    <a:pt x="119167" y="41239"/>
                  </a:lnTo>
                  <a:lnTo>
                    <a:pt x="119804" y="45444"/>
                  </a:lnTo>
                  <a:lnTo>
                    <a:pt x="120000" y="49730"/>
                  </a:lnTo>
                  <a:lnTo>
                    <a:pt x="119804" y="53409"/>
                  </a:lnTo>
                  <a:lnTo>
                    <a:pt x="119363" y="57048"/>
                  </a:lnTo>
                  <a:lnTo>
                    <a:pt x="118530" y="60687"/>
                  </a:lnTo>
                  <a:lnTo>
                    <a:pt x="117404" y="64245"/>
                  </a:lnTo>
                  <a:lnTo>
                    <a:pt x="115983" y="67641"/>
                  </a:lnTo>
                  <a:lnTo>
                    <a:pt x="114171" y="70997"/>
                  </a:lnTo>
                  <a:lnTo>
                    <a:pt x="112114" y="74231"/>
                  </a:lnTo>
                  <a:lnTo>
                    <a:pt x="109812" y="77345"/>
                  </a:lnTo>
                  <a:lnTo>
                    <a:pt x="107167" y="80377"/>
                  </a:lnTo>
                  <a:lnTo>
                    <a:pt x="104914" y="82601"/>
                  </a:lnTo>
                  <a:lnTo>
                    <a:pt x="102465" y="85026"/>
                  </a:lnTo>
                  <a:lnTo>
                    <a:pt x="102269" y="85269"/>
                  </a:lnTo>
                  <a:lnTo>
                    <a:pt x="99722" y="87654"/>
                  </a:lnTo>
                  <a:lnTo>
                    <a:pt x="97224" y="90202"/>
                  </a:lnTo>
                  <a:lnTo>
                    <a:pt x="94824" y="92789"/>
                  </a:lnTo>
                  <a:lnTo>
                    <a:pt x="92620" y="95417"/>
                  </a:lnTo>
                  <a:lnTo>
                    <a:pt x="90612" y="98126"/>
                  </a:lnTo>
                  <a:lnTo>
                    <a:pt x="88995" y="100876"/>
                  </a:lnTo>
                  <a:lnTo>
                    <a:pt x="87869" y="103706"/>
                  </a:lnTo>
                  <a:lnTo>
                    <a:pt x="87575" y="104716"/>
                  </a:lnTo>
                  <a:lnTo>
                    <a:pt x="87428" y="106051"/>
                  </a:lnTo>
                  <a:lnTo>
                    <a:pt x="87379" y="107830"/>
                  </a:lnTo>
                  <a:lnTo>
                    <a:pt x="87281" y="109811"/>
                  </a:lnTo>
                  <a:lnTo>
                    <a:pt x="87281" y="113692"/>
                  </a:lnTo>
                  <a:lnTo>
                    <a:pt x="87085" y="115107"/>
                  </a:lnTo>
                  <a:lnTo>
                    <a:pt x="86497" y="116482"/>
                  </a:lnTo>
                  <a:lnTo>
                    <a:pt x="85665" y="117574"/>
                  </a:lnTo>
                  <a:lnTo>
                    <a:pt x="84440" y="118584"/>
                  </a:lnTo>
                  <a:lnTo>
                    <a:pt x="83020" y="119353"/>
                  </a:lnTo>
                  <a:lnTo>
                    <a:pt x="81453" y="119797"/>
                  </a:lnTo>
                  <a:lnTo>
                    <a:pt x="79689" y="119999"/>
                  </a:lnTo>
                  <a:lnTo>
                    <a:pt x="39967" y="119999"/>
                  </a:lnTo>
                  <a:lnTo>
                    <a:pt x="38204" y="119797"/>
                  </a:lnTo>
                  <a:lnTo>
                    <a:pt x="36636" y="119353"/>
                  </a:lnTo>
                  <a:lnTo>
                    <a:pt x="35216" y="118584"/>
                  </a:lnTo>
                  <a:lnTo>
                    <a:pt x="33991" y="117574"/>
                  </a:lnTo>
                  <a:lnTo>
                    <a:pt x="33159" y="116482"/>
                  </a:lnTo>
                  <a:lnTo>
                    <a:pt x="32571" y="115107"/>
                  </a:lnTo>
                  <a:lnTo>
                    <a:pt x="32375" y="113692"/>
                  </a:lnTo>
                  <a:lnTo>
                    <a:pt x="32375" y="109892"/>
                  </a:lnTo>
                  <a:lnTo>
                    <a:pt x="32375" y="108477"/>
                  </a:lnTo>
                  <a:lnTo>
                    <a:pt x="32277" y="107021"/>
                  </a:lnTo>
                  <a:lnTo>
                    <a:pt x="32228" y="105606"/>
                  </a:lnTo>
                  <a:lnTo>
                    <a:pt x="32081" y="104312"/>
                  </a:lnTo>
                  <a:lnTo>
                    <a:pt x="31787" y="103261"/>
                  </a:lnTo>
                  <a:lnTo>
                    <a:pt x="30808" y="100835"/>
                  </a:lnTo>
                  <a:lnTo>
                    <a:pt x="29534" y="98490"/>
                  </a:lnTo>
                  <a:lnTo>
                    <a:pt x="28065" y="96185"/>
                  </a:lnTo>
                  <a:lnTo>
                    <a:pt x="26253" y="93962"/>
                  </a:lnTo>
                  <a:lnTo>
                    <a:pt x="24440" y="91859"/>
                  </a:lnTo>
                  <a:lnTo>
                    <a:pt x="22383" y="89716"/>
                  </a:lnTo>
                  <a:lnTo>
                    <a:pt x="20326" y="87654"/>
                  </a:lnTo>
                  <a:lnTo>
                    <a:pt x="18171" y="85633"/>
                  </a:lnTo>
                  <a:lnTo>
                    <a:pt x="18122" y="85512"/>
                  </a:lnTo>
                  <a:lnTo>
                    <a:pt x="15428" y="82924"/>
                  </a:lnTo>
                  <a:lnTo>
                    <a:pt x="12832" y="80336"/>
                  </a:lnTo>
                  <a:lnTo>
                    <a:pt x="10138" y="77345"/>
                  </a:lnTo>
                  <a:lnTo>
                    <a:pt x="7836" y="74231"/>
                  </a:lnTo>
                  <a:lnTo>
                    <a:pt x="5779" y="70997"/>
                  </a:lnTo>
                  <a:lnTo>
                    <a:pt x="4065" y="67641"/>
                  </a:lnTo>
                  <a:lnTo>
                    <a:pt x="2546" y="64164"/>
                  </a:lnTo>
                  <a:lnTo>
                    <a:pt x="1420" y="60646"/>
                  </a:lnTo>
                  <a:lnTo>
                    <a:pt x="636" y="57048"/>
                  </a:lnTo>
                  <a:lnTo>
                    <a:pt x="146" y="53409"/>
                  </a:lnTo>
                  <a:lnTo>
                    <a:pt x="0" y="49730"/>
                  </a:lnTo>
                  <a:lnTo>
                    <a:pt x="244" y="45444"/>
                  </a:lnTo>
                  <a:lnTo>
                    <a:pt x="881" y="41239"/>
                  </a:lnTo>
                  <a:lnTo>
                    <a:pt x="1910" y="37196"/>
                  </a:lnTo>
                  <a:lnTo>
                    <a:pt x="3428" y="33274"/>
                  </a:lnTo>
                  <a:lnTo>
                    <a:pt x="5191" y="29433"/>
                  </a:lnTo>
                  <a:lnTo>
                    <a:pt x="7395" y="25795"/>
                  </a:lnTo>
                  <a:lnTo>
                    <a:pt x="9942" y="22398"/>
                  </a:lnTo>
                  <a:lnTo>
                    <a:pt x="12783" y="19123"/>
                  </a:lnTo>
                  <a:lnTo>
                    <a:pt x="15918" y="16051"/>
                  </a:lnTo>
                  <a:lnTo>
                    <a:pt x="19297" y="13221"/>
                  </a:lnTo>
                  <a:lnTo>
                    <a:pt x="23069" y="10592"/>
                  </a:lnTo>
                  <a:lnTo>
                    <a:pt x="26987" y="8247"/>
                  </a:lnTo>
                  <a:lnTo>
                    <a:pt x="31151" y="6185"/>
                  </a:lnTo>
                  <a:lnTo>
                    <a:pt x="35559" y="4366"/>
                  </a:lnTo>
                  <a:lnTo>
                    <a:pt x="40114" y="2830"/>
                  </a:lnTo>
                  <a:lnTo>
                    <a:pt x="44865" y="1657"/>
                  </a:lnTo>
                  <a:lnTo>
                    <a:pt x="49763" y="768"/>
                  </a:lnTo>
                  <a:lnTo>
                    <a:pt x="54857" y="242"/>
                  </a:lnTo>
                  <a:lnTo>
                    <a:pt x="59951" y="0"/>
                  </a:lnTo>
                  <a:close/>
                </a:path>
              </a:pathLst>
            </a:cu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dirty="0">
                <a:ln>
                  <a:solidFill>
                    <a:schemeClr val="accent1"/>
                  </a:solidFill>
                </a:ln>
                <a:solidFill>
                  <a:schemeClr val="accent1">
                    <a:lumMod val="75000"/>
                  </a:schemeClr>
                </a:solidFill>
                <a:latin typeface="Times New Roman" panose="02020603050405020304" pitchFamily="18" charset="0"/>
                <a:ea typeface="Calibri"/>
                <a:cs typeface="Times New Roman" panose="02020603050405020304" pitchFamily="18" charset="0"/>
                <a:sym typeface="Calibri"/>
              </a:endParaRPr>
            </a:p>
          </p:txBody>
        </p:sp>
        <p:sp>
          <p:nvSpPr>
            <p:cNvPr id="1048618" name="Google Shape;1208;p53"/>
            <p:cNvSpPr/>
            <p:nvPr/>
          </p:nvSpPr>
          <p:spPr>
            <a:xfrm>
              <a:off x="6823080" y="5999168"/>
              <a:ext cx="890696" cy="247502"/>
            </a:xfrm>
            <a:custGeom>
              <a:avLst/>
              <a:gdLst/>
              <a:ahLst/>
              <a:cxnLst/>
              <a:rect l="l" t="t" r="r" b="b"/>
              <a:pathLst>
                <a:path w="120000" h="120000" extrusionOk="0">
                  <a:moveTo>
                    <a:pt x="16592" y="0"/>
                  </a:moveTo>
                  <a:lnTo>
                    <a:pt x="103407" y="0"/>
                  </a:lnTo>
                  <a:lnTo>
                    <a:pt x="107261" y="1929"/>
                  </a:lnTo>
                  <a:lnTo>
                    <a:pt x="110686" y="6173"/>
                  </a:lnTo>
                  <a:lnTo>
                    <a:pt x="113791" y="13118"/>
                  </a:lnTo>
                  <a:lnTo>
                    <a:pt x="116467" y="22379"/>
                  </a:lnTo>
                  <a:lnTo>
                    <a:pt x="118287" y="33569"/>
                  </a:lnTo>
                  <a:lnTo>
                    <a:pt x="119571" y="45916"/>
                  </a:lnTo>
                  <a:lnTo>
                    <a:pt x="120000" y="60192"/>
                  </a:lnTo>
                  <a:lnTo>
                    <a:pt x="119571" y="74083"/>
                  </a:lnTo>
                  <a:lnTo>
                    <a:pt x="118287" y="86430"/>
                  </a:lnTo>
                  <a:lnTo>
                    <a:pt x="116467" y="97620"/>
                  </a:lnTo>
                  <a:lnTo>
                    <a:pt x="113791" y="106495"/>
                  </a:lnTo>
                  <a:lnTo>
                    <a:pt x="110686" y="113826"/>
                  </a:lnTo>
                  <a:lnTo>
                    <a:pt x="107261" y="118456"/>
                  </a:lnTo>
                  <a:lnTo>
                    <a:pt x="103407" y="120000"/>
                  </a:lnTo>
                  <a:lnTo>
                    <a:pt x="16592" y="120000"/>
                  </a:lnTo>
                  <a:lnTo>
                    <a:pt x="12738" y="118456"/>
                  </a:lnTo>
                  <a:lnTo>
                    <a:pt x="9313" y="113826"/>
                  </a:lnTo>
                  <a:lnTo>
                    <a:pt x="6208" y="106495"/>
                  </a:lnTo>
                  <a:lnTo>
                    <a:pt x="3532" y="97620"/>
                  </a:lnTo>
                  <a:lnTo>
                    <a:pt x="1712" y="86430"/>
                  </a:lnTo>
                  <a:lnTo>
                    <a:pt x="428" y="74083"/>
                  </a:lnTo>
                  <a:lnTo>
                    <a:pt x="0" y="60192"/>
                  </a:lnTo>
                  <a:lnTo>
                    <a:pt x="428" y="45916"/>
                  </a:lnTo>
                  <a:lnTo>
                    <a:pt x="1712" y="33569"/>
                  </a:lnTo>
                  <a:lnTo>
                    <a:pt x="3532" y="22379"/>
                  </a:lnTo>
                  <a:lnTo>
                    <a:pt x="6208" y="13118"/>
                  </a:lnTo>
                  <a:lnTo>
                    <a:pt x="9313" y="6173"/>
                  </a:lnTo>
                  <a:lnTo>
                    <a:pt x="12738" y="1929"/>
                  </a:lnTo>
                  <a:lnTo>
                    <a:pt x="16592" y="0"/>
                  </a:lnTo>
                  <a:close/>
                </a:path>
              </a:pathLst>
            </a:custGeom>
            <a:gr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dirty="0">
                <a:ln>
                  <a:solidFill>
                    <a:schemeClr val="accent1"/>
                  </a:solidFill>
                </a:ln>
                <a:solidFill>
                  <a:schemeClr val="accent1"/>
                </a:solidFill>
                <a:latin typeface="Times New Roman" panose="02020603050405020304" pitchFamily="18" charset="0"/>
                <a:ea typeface="Calibri"/>
                <a:cs typeface="Times New Roman" panose="02020603050405020304" pitchFamily="18" charset="0"/>
                <a:sym typeface="Calibri"/>
              </a:endParaRPr>
            </a:p>
          </p:txBody>
        </p:sp>
        <p:sp>
          <p:nvSpPr>
            <p:cNvPr id="1048619" name="Google Shape;1209;p53"/>
            <p:cNvSpPr/>
            <p:nvPr/>
          </p:nvSpPr>
          <p:spPr>
            <a:xfrm>
              <a:off x="6983415" y="6280149"/>
              <a:ext cx="568198" cy="247502"/>
            </a:xfrm>
            <a:custGeom>
              <a:avLst/>
              <a:gdLst/>
              <a:ahLst/>
              <a:cxnLst/>
              <a:rect l="l" t="t" r="r" b="b"/>
              <a:pathLst>
                <a:path w="120000" h="120000" extrusionOk="0">
                  <a:moveTo>
                    <a:pt x="26013" y="0"/>
                  </a:moveTo>
                  <a:lnTo>
                    <a:pt x="93986" y="0"/>
                  </a:lnTo>
                  <a:lnTo>
                    <a:pt x="100195" y="1543"/>
                  </a:lnTo>
                  <a:lnTo>
                    <a:pt x="105566" y="6173"/>
                  </a:lnTo>
                  <a:lnTo>
                    <a:pt x="110265" y="13504"/>
                  </a:lnTo>
                  <a:lnTo>
                    <a:pt x="114461" y="22379"/>
                  </a:lnTo>
                  <a:lnTo>
                    <a:pt x="117482" y="33569"/>
                  </a:lnTo>
                  <a:lnTo>
                    <a:pt x="119328" y="46302"/>
                  </a:lnTo>
                  <a:lnTo>
                    <a:pt x="120000" y="59807"/>
                  </a:lnTo>
                  <a:lnTo>
                    <a:pt x="119328" y="74083"/>
                  </a:lnTo>
                  <a:lnTo>
                    <a:pt x="117482" y="86430"/>
                  </a:lnTo>
                  <a:lnTo>
                    <a:pt x="114461" y="97620"/>
                  </a:lnTo>
                  <a:lnTo>
                    <a:pt x="110265" y="106881"/>
                  </a:lnTo>
                  <a:lnTo>
                    <a:pt x="105566" y="113826"/>
                  </a:lnTo>
                  <a:lnTo>
                    <a:pt x="100195" y="118070"/>
                  </a:lnTo>
                  <a:lnTo>
                    <a:pt x="93986" y="120000"/>
                  </a:lnTo>
                  <a:lnTo>
                    <a:pt x="26013" y="120000"/>
                  </a:lnTo>
                  <a:lnTo>
                    <a:pt x="19972" y="118070"/>
                  </a:lnTo>
                  <a:lnTo>
                    <a:pt x="14601" y="113826"/>
                  </a:lnTo>
                  <a:lnTo>
                    <a:pt x="9734" y="106881"/>
                  </a:lnTo>
                  <a:lnTo>
                    <a:pt x="5538" y="97620"/>
                  </a:lnTo>
                  <a:lnTo>
                    <a:pt x="2685" y="86430"/>
                  </a:lnTo>
                  <a:lnTo>
                    <a:pt x="671" y="74083"/>
                  </a:lnTo>
                  <a:lnTo>
                    <a:pt x="0" y="59807"/>
                  </a:lnTo>
                  <a:lnTo>
                    <a:pt x="671" y="46302"/>
                  </a:lnTo>
                  <a:lnTo>
                    <a:pt x="2685" y="33569"/>
                  </a:lnTo>
                  <a:lnTo>
                    <a:pt x="5538" y="22379"/>
                  </a:lnTo>
                  <a:lnTo>
                    <a:pt x="9734" y="13504"/>
                  </a:lnTo>
                  <a:lnTo>
                    <a:pt x="14601" y="6173"/>
                  </a:lnTo>
                  <a:lnTo>
                    <a:pt x="19972" y="1543"/>
                  </a:lnTo>
                  <a:lnTo>
                    <a:pt x="26013" y="0"/>
                  </a:lnTo>
                  <a:close/>
                </a:path>
              </a:pathLst>
            </a:custGeom>
            <a:gr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dirty="0">
                <a:ln>
                  <a:solidFill>
                    <a:schemeClr val="accent1"/>
                  </a:solidFill>
                </a:ln>
                <a:solidFill>
                  <a:schemeClr val="accent1"/>
                </a:solidFill>
                <a:latin typeface="Times New Roman" panose="02020603050405020304" pitchFamily="18" charset="0"/>
                <a:ea typeface="Calibri"/>
                <a:cs typeface="Times New Roman" panose="02020603050405020304" pitchFamily="18" charset="0"/>
                <a:sym typeface="Calibri"/>
              </a:endParaRPr>
            </a:p>
          </p:txBody>
        </p:sp>
        <p:sp>
          <p:nvSpPr>
            <p:cNvPr id="1048620" name="Google Shape;1210;p53"/>
            <p:cNvSpPr/>
            <p:nvPr/>
          </p:nvSpPr>
          <p:spPr>
            <a:xfrm>
              <a:off x="8421688" y="4462460"/>
              <a:ext cx="669899" cy="246002"/>
            </a:xfrm>
            <a:custGeom>
              <a:avLst/>
              <a:gdLst/>
              <a:ahLst/>
              <a:cxnLst/>
              <a:rect l="l" t="t" r="r" b="b"/>
              <a:pathLst>
                <a:path w="120000" h="120000" extrusionOk="0">
                  <a:moveTo>
                    <a:pt x="22037" y="0"/>
                  </a:moveTo>
                  <a:lnTo>
                    <a:pt x="97962" y="0"/>
                  </a:lnTo>
                  <a:lnTo>
                    <a:pt x="103222" y="1929"/>
                  </a:lnTo>
                  <a:lnTo>
                    <a:pt x="107630" y="6173"/>
                  </a:lnTo>
                  <a:lnTo>
                    <a:pt x="111753" y="13118"/>
                  </a:lnTo>
                  <a:lnTo>
                    <a:pt x="115308" y="22379"/>
                  </a:lnTo>
                  <a:lnTo>
                    <a:pt x="117725" y="33569"/>
                  </a:lnTo>
                  <a:lnTo>
                    <a:pt x="119431" y="45916"/>
                  </a:lnTo>
                  <a:lnTo>
                    <a:pt x="120000" y="60192"/>
                  </a:lnTo>
                  <a:lnTo>
                    <a:pt x="119431" y="73697"/>
                  </a:lnTo>
                  <a:lnTo>
                    <a:pt x="117725" y="86430"/>
                  </a:lnTo>
                  <a:lnTo>
                    <a:pt x="115308" y="97620"/>
                  </a:lnTo>
                  <a:lnTo>
                    <a:pt x="111753" y="106495"/>
                  </a:lnTo>
                  <a:lnTo>
                    <a:pt x="107630" y="113826"/>
                  </a:lnTo>
                  <a:lnTo>
                    <a:pt x="103222" y="118456"/>
                  </a:lnTo>
                  <a:lnTo>
                    <a:pt x="97962" y="120000"/>
                  </a:lnTo>
                  <a:lnTo>
                    <a:pt x="22037" y="120000"/>
                  </a:lnTo>
                  <a:lnTo>
                    <a:pt x="16919" y="118456"/>
                  </a:lnTo>
                  <a:lnTo>
                    <a:pt x="12369" y="113826"/>
                  </a:lnTo>
                  <a:lnTo>
                    <a:pt x="8246" y="106495"/>
                  </a:lnTo>
                  <a:lnTo>
                    <a:pt x="4691" y="97620"/>
                  </a:lnTo>
                  <a:lnTo>
                    <a:pt x="2274" y="86430"/>
                  </a:lnTo>
                  <a:lnTo>
                    <a:pt x="568" y="73697"/>
                  </a:lnTo>
                  <a:lnTo>
                    <a:pt x="0" y="60192"/>
                  </a:lnTo>
                  <a:lnTo>
                    <a:pt x="568" y="45916"/>
                  </a:lnTo>
                  <a:lnTo>
                    <a:pt x="2274" y="33569"/>
                  </a:lnTo>
                  <a:lnTo>
                    <a:pt x="4691" y="22379"/>
                  </a:lnTo>
                  <a:lnTo>
                    <a:pt x="8246" y="13118"/>
                  </a:lnTo>
                  <a:lnTo>
                    <a:pt x="12369" y="6173"/>
                  </a:lnTo>
                  <a:lnTo>
                    <a:pt x="16919" y="1929"/>
                  </a:lnTo>
                  <a:lnTo>
                    <a:pt x="22037" y="0"/>
                  </a:lnTo>
                  <a:close/>
                </a:path>
              </a:pathLst>
            </a:custGeom>
            <a:gr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dirty="0">
                <a:ln>
                  <a:solidFill>
                    <a:schemeClr val="accent1"/>
                  </a:solidFill>
                </a:ln>
                <a:solidFill>
                  <a:schemeClr val="accent1"/>
                </a:solidFill>
                <a:latin typeface="Times New Roman" panose="02020603050405020304" pitchFamily="18" charset="0"/>
                <a:ea typeface="Calibri"/>
                <a:cs typeface="Times New Roman" panose="02020603050405020304" pitchFamily="18" charset="0"/>
                <a:sym typeface="Calibri"/>
              </a:endParaRPr>
            </a:p>
          </p:txBody>
        </p:sp>
        <p:sp>
          <p:nvSpPr>
            <p:cNvPr id="1048621" name="Google Shape;1211;p53"/>
            <p:cNvSpPr/>
            <p:nvPr/>
          </p:nvSpPr>
          <p:spPr>
            <a:xfrm>
              <a:off x="5448302" y="4462460"/>
              <a:ext cx="671400" cy="246002"/>
            </a:xfrm>
            <a:custGeom>
              <a:avLst/>
              <a:gdLst/>
              <a:ahLst/>
              <a:cxnLst/>
              <a:rect l="l" t="t" r="r" b="b"/>
              <a:pathLst>
                <a:path w="120000" h="120000" extrusionOk="0">
                  <a:moveTo>
                    <a:pt x="21985" y="0"/>
                  </a:moveTo>
                  <a:lnTo>
                    <a:pt x="98014" y="0"/>
                  </a:lnTo>
                  <a:lnTo>
                    <a:pt x="102836" y="1929"/>
                  </a:lnTo>
                  <a:lnTo>
                    <a:pt x="107659" y="6173"/>
                  </a:lnTo>
                  <a:lnTo>
                    <a:pt x="111773" y="13118"/>
                  </a:lnTo>
                  <a:lnTo>
                    <a:pt x="115035" y="22379"/>
                  </a:lnTo>
                  <a:lnTo>
                    <a:pt x="117730" y="33569"/>
                  </a:lnTo>
                  <a:lnTo>
                    <a:pt x="119290" y="45916"/>
                  </a:lnTo>
                  <a:lnTo>
                    <a:pt x="120000" y="60192"/>
                  </a:lnTo>
                  <a:lnTo>
                    <a:pt x="119290" y="73697"/>
                  </a:lnTo>
                  <a:lnTo>
                    <a:pt x="117730" y="86430"/>
                  </a:lnTo>
                  <a:lnTo>
                    <a:pt x="115035" y="97620"/>
                  </a:lnTo>
                  <a:lnTo>
                    <a:pt x="111773" y="106495"/>
                  </a:lnTo>
                  <a:lnTo>
                    <a:pt x="107659" y="113826"/>
                  </a:lnTo>
                  <a:lnTo>
                    <a:pt x="102836" y="118456"/>
                  </a:lnTo>
                  <a:lnTo>
                    <a:pt x="98014" y="120000"/>
                  </a:lnTo>
                  <a:lnTo>
                    <a:pt x="21985" y="120000"/>
                  </a:lnTo>
                  <a:lnTo>
                    <a:pt x="17021" y="118456"/>
                  </a:lnTo>
                  <a:lnTo>
                    <a:pt x="12198" y="113826"/>
                  </a:lnTo>
                  <a:lnTo>
                    <a:pt x="8368" y="106495"/>
                  </a:lnTo>
                  <a:lnTo>
                    <a:pt x="4822" y="97620"/>
                  </a:lnTo>
                  <a:lnTo>
                    <a:pt x="2127" y="86430"/>
                  </a:lnTo>
                  <a:lnTo>
                    <a:pt x="567" y="73697"/>
                  </a:lnTo>
                  <a:lnTo>
                    <a:pt x="0" y="60192"/>
                  </a:lnTo>
                  <a:lnTo>
                    <a:pt x="567" y="45916"/>
                  </a:lnTo>
                  <a:lnTo>
                    <a:pt x="2127" y="33569"/>
                  </a:lnTo>
                  <a:lnTo>
                    <a:pt x="4822" y="22379"/>
                  </a:lnTo>
                  <a:lnTo>
                    <a:pt x="8368" y="13118"/>
                  </a:lnTo>
                  <a:lnTo>
                    <a:pt x="12198" y="6173"/>
                  </a:lnTo>
                  <a:lnTo>
                    <a:pt x="17021" y="1929"/>
                  </a:lnTo>
                  <a:lnTo>
                    <a:pt x="21985" y="0"/>
                  </a:lnTo>
                  <a:close/>
                </a:path>
              </a:pathLst>
            </a:custGeom>
            <a:gr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dirty="0">
                <a:ln>
                  <a:solidFill>
                    <a:schemeClr val="accent1"/>
                  </a:solidFill>
                </a:ln>
                <a:solidFill>
                  <a:schemeClr val="accent1"/>
                </a:solidFill>
                <a:latin typeface="Times New Roman" panose="02020603050405020304" pitchFamily="18" charset="0"/>
                <a:ea typeface="Calibri"/>
                <a:cs typeface="Times New Roman" panose="02020603050405020304" pitchFamily="18" charset="0"/>
                <a:sym typeface="Calibri"/>
              </a:endParaRPr>
            </a:p>
          </p:txBody>
        </p:sp>
        <p:sp>
          <p:nvSpPr>
            <p:cNvPr id="1048622" name="Google Shape;1212;p53"/>
            <p:cNvSpPr/>
            <p:nvPr/>
          </p:nvSpPr>
          <p:spPr>
            <a:xfrm>
              <a:off x="7146927" y="2757488"/>
              <a:ext cx="246002" cy="673203"/>
            </a:xfrm>
            <a:custGeom>
              <a:avLst/>
              <a:gdLst/>
              <a:ahLst/>
              <a:cxnLst/>
              <a:rect l="l" t="t" r="r" b="b"/>
              <a:pathLst>
                <a:path w="120000" h="120000" extrusionOk="0">
                  <a:moveTo>
                    <a:pt x="59807" y="0"/>
                  </a:moveTo>
                  <a:lnTo>
                    <a:pt x="74083" y="566"/>
                  </a:lnTo>
                  <a:lnTo>
                    <a:pt x="86430" y="2266"/>
                  </a:lnTo>
                  <a:lnTo>
                    <a:pt x="97620" y="4958"/>
                  </a:lnTo>
                  <a:lnTo>
                    <a:pt x="106881" y="8217"/>
                  </a:lnTo>
                  <a:lnTo>
                    <a:pt x="113826" y="12325"/>
                  </a:lnTo>
                  <a:lnTo>
                    <a:pt x="118842" y="17142"/>
                  </a:lnTo>
                  <a:lnTo>
                    <a:pt x="120000" y="21959"/>
                  </a:lnTo>
                  <a:lnTo>
                    <a:pt x="120000" y="98040"/>
                  </a:lnTo>
                  <a:lnTo>
                    <a:pt x="118842" y="103140"/>
                  </a:lnTo>
                  <a:lnTo>
                    <a:pt x="113826" y="107674"/>
                  </a:lnTo>
                  <a:lnTo>
                    <a:pt x="106881" y="111782"/>
                  </a:lnTo>
                  <a:lnTo>
                    <a:pt x="97620" y="115324"/>
                  </a:lnTo>
                  <a:lnTo>
                    <a:pt x="86430" y="118016"/>
                  </a:lnTo>
                  <a:lnTo>
                    <a:pt x="74083" y="119574"/>
                  </a:lnTo>
                  <a:lnTo>
                    <a:pt x="59807" y="120000"/>
                  </a:lnTo>
                  <a:lnTo>
                    <a:pt x="46688" y="119574"/>
                  </a:lnTo>
                  <a:lnTo>
                    <a:pt x="33569" y="118016"/>
                  </a:lnTo>
                  <a:lnTo>
                    <a:pt x="22379" y="115324"/>
                  </a:lnTo>
                  <a:lnTo>
                    <a:pt x="13504" y="111782"/>
                  </a:lnTo>
                  <a:lnTo>
                    <a:pt x="6173" y="107674"/>
                  </a:lnTo>
                  <a:lnTo>
                    <a:pt x="1929" y="103140"/>
                  </a:lnTo>
                  <a:lnTo>
                    <a:pt x="0" y="98040"/>
                  </a:lnTo>
                  <a:lnTo>
                    <a:pt x="0" y="21959"/>
                  </a:lnTo>
                  <a:lnTo>
                    <a:pt x="1929" y="17142"/>
                  </a:lnTo>
                  <a:lnTo>
                    <a:pt x="6173" y="12325"/>
                  </a:lnTo>
                  <a:lnTo>
                    <a:pt x="13504" y="8217"/>
                  </a:lnTo>
                  <a:lnTo>
                    <a:pt x="22379" y="4958"/>
                  </a:lnTo>
                  <a:lnTo>
                    <a:pt x="33569" y="2266"/>
                  </a:lnTo>
                  <a:lnTo>
                    <a:pt x="46688" y="566"/>
                  </a:lnTo>
                  <a:lnTo>
                    <a:pt x="59807" y="0"/>
                  </a:lnTo>
                  <a:close/>
                </a:path>
              </a:pathLst>
            </a:custGeom>
            <a:gr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dirty="0">
                <a:ln>
                  <a:solidFill>
                    <a:schemeClr val="accent1"/>
                  </a:solidFill>
                </a:ln>
                <a:solidFill>
                  <a:schemeClr val="accent1"/>
                </a:solidFill>
                <a:latin typeface="Times New Roman" panose="02020603050405020304" pitchFamily="18" charset="0"/>
                <a:ea typeface="Calibri"/>
                <a:cs typeface="Times New Roman" panose="02020603050405020304" pitchFamily="18" charset="0"/>
                <a:sym typeface="Calibri"/>
              </a:endParaRPr>
            </a:p>
          </p:txBody>
        </p:sp>
        <p:sp>
          <p:nvSpPr>
            <p:cNvPr id="1048623" name="Google Shape;1213;p53"/>
            <p:cNvSpPr/>
            <p:nvPr/>
          </p:nvSpPr>
          <p:spPr>
            <a:xfrm>
              <a:off x="8047036" y="5365747"/>
              <a:ext cx="547804" cy="547796"/>
            </a:xfrm>
            <a:custGeom>
              <a:avLst/>
              <a:gdLst/>
              <a:ahLst/>
              <a:cxnLst/>
              <a:rect l="l" t="t" r="r" b="b"/>
              <a:pathLst>
                <a:path w="120000" h="120000" extrusionOk="0">
                  <a:moveTo>
                    <a:pt x="26956" y="0"/>
                  </a:moveTo>
                  <a:lnTo>
                    <a:pt x="32173" y="521"/>
                  </a:lnTo>
                  <a:lnTo>
                    <a:pt x="37217" y="2086"/>
                  </a:lnTo>
                  <a:lnTo>
                    <a:pt x="41739" y="4521"/>
                  </a:lnTo>
                  <a:lnTo>
                    <a:pt x="46086" y="7826"/>
                  </a:lnTo>
                  <a:lnTo>
                    <a:pt x="111826" y="74086"/>
                  </a:lnTo>
                  <a:lnTo>
                    <a:pt x="115304" y="78086"/>
                  </a:lnTo>
                  <a:lnTo>
                    <a:pt x="117913" y="82956"/>
                  </a:lnTo>
                  <a:lnTo>
                    <a:pt x="119478" y="88000"/>
                  </a:lnTo>
                  <a:lnTo>
                    <a:pt x="120000" y="93043"/>
                  </a:lnTo>
                  <a:lnTo>
                    <a:pt x="119478" y="98260"/>
                  </a:lnTo>
                  <a:lnTo>
                    <a:pt x="117913" y="103304"/>
                  </a:lnTo>
                  <a:lnTo>
                    <a:pt x="115304" y="108000"/>
                  </a:lnTo>
                  <a:lnTo>
                    <a:pt x="111826" y="112173"/>
                  </a:lnTo>
                  <a:lnTo>
                    <a:pt x="107652" y="115826"/>
                  </a:lnTo>
                  <a:lnTo>
                    <a:pt x="102956" y="118086"/>
                  </a:lnTo>
                  <a:lnTo>
                    <a:pt x="97913" y="119478"/>
                  </a:lnTo>
                  <a:lnTo>
                    <a:pt x="92869" y="120000"/>
                  </a:lnTo>
                  <a:lnTo>
                    <a:pt x="87652" y="119478"/>
                  </a:lnTo>
                  <a:lnTo>
                    <a:pt x="82608" y="118086"/>
                  </a:lnTo>
                  <a:lnTo>
                    <a:pt x="78086" y="115826"/>
                  </a:lnTo>
                  <a:lnTo>
                    <a:pt x="73739" y="112173"/>
                  </a:lnTo>
                  <a:lnTo>
                    <a:pt x="8000" y="46260"/>
                  </a:lnTo>
                  <a:lnTo>
                    <a:pt x="4521" y="41913"/>
                  </a:lnTo>
                  <a:lnTo>
                    <a:pt x="1913" y="37217"/>
                  </a:lnTo>
                  <a:lnTo>
                    <a:pt x="521" y="32173"/>
                  </a:lnTo>
                  <a:lnTo>
                    <a:pt x="0" y="27130"/>
                  </a:lnTo>
                  <a:lnTo>
                    <a:pt x="521" y="21913"/>
                  </a:lnTo>
                  <a:lnTo>
                    <a:pt x="1913" y="16869"/>
                  </a:lnTo>
                  <a:lnTo>
                    <a:pt x="4521" y="12173"/>
                  </a:lnTo>
                  <a:lnTo>
                    <a:pt x="8000" y="7826"/>
                  </a:lnTo>
                  <a:lnTo>
                    <a:pt x="12347" y="4521"/>
                  </a:lnTo>
                  <a:lnTo>
                    <a:pt x="16869" y="2086"/>
                  </a:lnTo>
                  <a:lnTo>
                    <a:pt x="21913" y="521"/>
                  </a:lnTo>
                  <a:lnTo>
                    <a:pt x="26956" y="0"/>
                  </a:lnTo>
                  <a:close/>
                </a:path>
              </a:pathLst>
            </a:custGeom>
            <a:gr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dirty="0">
                <a:ln>
                  <a:solidFill>
                    <a:schemeClr val="accent1"/>
                  </a:solidFill>
                </a:ln>
                <a:solidFill>
                  <a:schemeClr val="accent1"/>
                </a:solidFill>
                <a:latin typeface="Times New Roman" panose="02020603050405020304" pitchFamily="18" charset="0"/>
                <a:ea typeface="Calibri"/>
                <a:cs typeface="Times New Roman" panose="02020603050405020304" pitchFamily="18" charset="0"/>
                <a:sym typeface="Calibri"/>
              </a:endParaRPr>
            </a:p>
          </p:txBody>
        </p:sp>
        <p:sp>
          <p:nvSpPr>
            <p:cNvPr id="1048624" name="Google Shape;1214;p53"/>
            <p:cNvSpPr/>
            <p:nvPr/>
          </p:nvSpPr>
          <p:spPr>
            <a:xfrm>
              <a:off x="5946776" y="3257547"/>
              <a:ext cx="546002" cy="547796"/>
            </a:xfrm>
            <a:custGeom>
              <a:avLst/>
              <a:gdLst/>
              <a:ahLst/>
              <a:cxnLst/>
              <a:rect l="l" t="t" r="r" b="b"/>
              <a:pathLst>
                <a:path w="120000" h="120000" extrusionOk="0">
                  <a:moveTo>
                    <a:pt x="27034" y="0"/>
                  </a:moveTo>
                  <a:lnTo>
                    <a:pt x="32267" y="521"/>
                  </a:lnTo>
                  <a:lnTo>
                    <a:pt x="37151" y="1739"/>
                  </a:lnTo>
                  <a:lnTo>
                    <a:pt x="41860" y="4347"/>
                  </a:lnTo>
                  <a:lnTo>
                    <a:pt x="46220" y="7826"/>
                  </a:lnTo>
                  <a:lnTo>
                    <a:pt x="112151" y="73739"/>
                  </a:lnTo>
                  <a:lnTo>
                    <a:pt x="115465" y="78086"/>
                  </a:lnTo>
                  <a:lnTo>
                    <a:pt x="117906" y="82608"/>
                  </a:lnTo>
                  <a:lnTo>
                    <a:pt x="119476" y="87652"/>
                  </a:lnTo>
                  <a:lnTo>
                    <a:pt x="120000" y="93043"/>
                  </a:lnTo>
                  <a:lnTo>
                    <a:pt x="119476" y="98086"/>
                  </a:lnTo>
                  <a:lnTo>
                    <a:pt x="117906" y="103130"/>
                  </a:lnTo>
                  <a:lnTo>
                    <a:pt x="115465" y="108000"/>
                  </a:lnTo>
                  <a:lnTo>
                    <a:pt x="112151" y="112000"/>
                  </a:lnTo>
                  <a:lnTo>
                    <a:pt x="107965" y="115478"/>
                  </a:lnTo>
                  <a:lnTo>
                    <a:pt x="103081" y="118086"/>
                  </a:lnTo>
                  <a:lnTo>
                    <a:pt x="98023" y="119478"/>
                  </a:lnTo>
                  <a:lnTo>
                    <a:pt x="92965" y="120000"/>
                  </a:lnTo>
                  <a:lnTo>
                    <a:pt x="87906" y="119478"/>
                  </a:lnTo>
                  <a:lnTo>
                    <a:pt x="82848" y="118086"/>
                  </a:lnTo>
                  <a:lnTo>
                    <a:pt x="78139" y="115478"/>
                  </a:lnTo>
                  <a:lnTo>
                    <a:pt x="73779" y="112000"/>
                  </a:lnTo>
                  <a:lnTo>
                    <a:pt x="7848" y="46086"/>
                  </a:lnTo>
                  <a:lnTo>
                    <a:pt x="4534" y="41739"/>
                  </a:lnTo>
                  <a:lnTo>
                    <a:pt x="1918" y="37217"/>
                  </a:lnTo>
                  <a:lnTo>
                    <a:pt x="523" y="32173"/>
                  </a:lnTo>
                  <a:lnTo>
                    <a:pt x="0" y="27130"/>
                  </a:lnTo>
                  <a:lnTo>
                    <a:pt x="523" y="21739"/>
                  </a:lnTo>
                  <a:lnTo>
                    <a:pt x="1918" y="16695"/>
                  </a:lnTo>
                  <a:lnTo>
                    <a:pt x="4534" y="12173"/>
                  </a:lnTo>
                  <a:lnTo>
                    <a:pt x="7848" y="7826"/>
                  </a:lnTo>
                  <a:lnTo>
                    <a:pt x="12034" y="4347"/>
                  </a:lnTo>
                  <a:lnTo>
                    <a:pt x="16918" y="1739"/>
                  </a:lnTo>
                  <a:lnTo>
                    <a:pt x="21976" y="521"/>
                  </a:lnTo>
                  <a:lnTo>
                    <a:pt x="27034" y="0"/>
                  </a:lnTo>
                  <a:close/>
                </a:path>
              </a:pathLst>
            </a:custGeom>
            <a:gr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dirty="0">
                <a:ln>
                  <a:solidFill>
                    <a:schemeClr val="accent1"/>
                  </a:solidFill>
                </a:ln>
                <a:solidFill>
                  <a:schemeClr val="accent1"/>
                </a:solidFill>
                <a:latin typeface="Times New Roman" panose="02020603050405020304" pitchFamily="18" charset="0"/>
                <a:ea typeface="Calibri"/>
                <a:cs typeface="Times New Roman" panose="02020603050405020304" pitchFamily="18" charset="0"/>
                <a:sym typeface="Calibri"/>
              </a:endParaRPr>
            </a:p>
          </p:txBody>
        </p:sp>
        <p:sp>
          <p:nvSpPr>
            <p:cNvPr id="1048625" name="Google Shape;1215;p53"/>
            <p:cNvSpPr/>
            <p:nvPr/>
          </p:nvSpPr>
          <p:spPr>
            <a:xfrm>
              <a:off x="5946776" y="5365747"/>
              <a:ext cx="546002" cy="547796"/>
            </a:xfrm>
            <a:custGeom>
              <a:avLst/>
              <a:gdLst/>
              <a:ahLst/>
              <a:cxnLst/>
              <a:rect l="l" t="t" r="r" b="b"/>
              <a:pathLst>
                <a:path w="120000" h="120000" extrusionOk="0">
                  <a:moveTo>
                    <a:pt x="92965" y="0"/>
                  </a:moveTo>
                  <a:lnTo>
                    <a:pt x="98197" y="521"/>
                  </a:lnTo>
                  <a:lnTo>
                    <a:pt x="103081" y="2086"/>
                  </a:lnTo>
                  <a:lnTo>
                    <a:pt x="107965" y="4521"/>
                  </a:lnTo>
                  <a:lnTo>
                    <a:pt x="112151" y="7826"/>
                  </a:lnTo>
                  <a:lnTo>
                    <a:pt x="115639" y="12173"/>
                  </a:lnTo>
                  <a:lnTo>
                    <a:pt x="117906" y="16869"/>
                  </a:lnTo>
                  <a:lnTo>
                    <a:pt x="119476" y="21913"/>
                  </a:lnTo>
                  <a:lnTo>
                    <a:pt x="120000" y="27130"/>
                  </a:lnTo>
                  <a:lnTo>
                    <a:pt x="119476" y="32173"/>
                  </a:lnTo>
                  <a:lnTo>
                    <a:pt x="117906" y="37217"/>
                  </a:lnTo>
                  <a:lnTo>
                    <a:pt x="115639" y="41913"/>
                  </a:lnTo>
                  <a:lnTo>
                    <a:pt x="112151" y="46260"/>
                  </a:lnTo>
                  <a:lnTo>
                    <a:pt x="46220" y="112173"/>
                  </a:lnTo>
                  <a:lnTo>
                    <a:pt x="41860" y="115826"/>
                  </a:lnTo>
                  <a:lnTo>
                    <a:pt x="37151" y="118086"/>
                  </a:lnTo>
                  <a:lnTo>
                    <a:pt x="32093" y="119478"/>
                  </a:lnTo>
                  <a:lnTo>
                    <a:pt x="27034" y="120000"/>
                  </a:lnTo>
                  <a:lnTo>
                    <a:pt x="21976" y="119478"/>
                  </a:lnTo>
                  <a:lnTo>
                    <a:pt x="16918" y="118086"/>
                  </a:lnTo>
                  <a:lnTo>
                    <a:pt x="12034" y="115826"/>
                  </a:lnTo>
                  <a:lnTo>
                    <a:pt x="7848" y="112173"/>
                  </a:lnTo>
                  <a:lnTo>
                    <a:pt x="4534" y="108000"/>
                  </a:lnTo>
                  <a:lnTo>
                    <a:pt x="1918" y="103130"/>
                  </a:lnTo>
                  <a:lnTo>
                    <a:pt x="523" y="98260"/>
                  </a:lnTo>
                  <a:lnTo>
                    <a:pt x="0" y="93043"/>
                  </a:lnTo>
                  <a:lnTo>
                    <a:pt x="523" y="88000"/>
                  </a:lnTo>
                  <a:lnTo>
                    <a:pt x="1918" y="82956"/>
                  </a:lnTo>
                  <a:lnTo>
                    <a:pt x="4534" y="78086"/>
                  </a:lnTo>
                  <a:lnTo>
                    <a:pt x="7848" y="74086"/>
                  </a:lnTo>
                  <a:lnTo>
                    <a:pt x="73779" y="7826"/>
                  </a:lnTo>
                  <a:lnTo>
                    <a:pt x="78139" y="4521"/>
                  </a:lnTo>
                  <a:lnTo>
                    <a:pt x="82848" y="2086"/>
                  </a:lnTo>
                  <a:lnTo>
                    <a:pt x="87906" y="521"/>
                  </a:lnTo>
                  <a:lnTo>
                    <a:pt x="92965" y="0"/>
                  </a:lnTo>
                  <a:close/>
                </a:path>
              </a:pathLst>
            </a:custGeom>
            <a:gr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dirty="0">
                <a:ln>
                  <a:solidFill>
                    <a:schemeClr val="accent1"/>
                  </a:solidFill>
                </a:ln>
                <a:solidFill>
                  <a:schemeClr val="accent1"/>
                </a:solidFill>
                <a:latin typeface="Times New Roman" panose="02020603050405020304" pitchFamily="18" charset="0"/>
                <a:ea typeface="Calibri"/>
                <a:cs typeface="Times New Roman" panose="02020603050405020304" pitchFamily="18" charset="0"/>
                <a:sym typeface="Calibri"/>
              </a:endParaRPr>
            </a:p>
          </p:txBody>
        </p:sp>
        <p:sp>
          <p:nvSpPr>
            <p:cNvPr id="1048626" name="Google Shape;1216;p53"/>
            <p:cNvSpPr/>
            <p:nvPr/>
          </p:nvSpPr>
          <p:spPr>
            <a:xfrm>
              <a:off x="8047036" y="3257547"/>
              <a:ext cx="547804" cy="547796"/>
            </a:xfrm>
            <a:custGeom>
              <a:avLst/>
              <a:gdLst/>
              <a:ahLst/>
              <a:cxnLst/>
              <a:rect l="l" t="t" r="r" b="b"/>
              <a:pathLst>
                <a:path w="120000" h="120000" extrusionOk="0">
                  <a:moveTo>
                    <a:pt x="92869" y="0"/>
                  </a:moveTo>
                  <a:lnTo>
                    <a:pt x="97913" y="521"/>
                  </a:lnTo>
                  <a:lnTo>
                    <a:pt x="102956" y="1739"/>
                  </a:lnTo>
                  <a:lnTo>
                    <a:pt x="107652" y="4347"/>
                  </a:lnTo>
                  <a:lnTo>
                    <a:pt x="111826" y="7826"/>
                  </a:lnTo>
                  <a:lnTo>
                    <a:pt x="115304" y="12173"/>
                  </a:lnTo>
                  <a:lnTo>
                    <a:pt x="117913" y="16695"/>
                  </a:lnTo>
                  <a:lnTo>
                    <a:pt x="119478" y="21739"/>
                  </a:lnTo>
                  <a:lnTo>
                    <a:pt x="120000" y="27130"/>
                  </a:lnTo>
                  <a:lnTo>
                    <a:pt x="119478" y="32173"/>
                  </a:lnTo>
                  <a:lnTo>
                    <a:pt x="117913" y="37217"/>
                  </a:lnTo>
                  <a:lnTo>
                    <a:pt x="115304" y="41739"/>
                  </a:lnTo>
                  <a:lnTo>
                    <a:pt x="111826" y="46086"/>
                  </a:lnTo>
                  <a:lnTo>
                    <a:pt x="46086" y="112000"/>
                  </a:lnTo>
                  <a:lnTo>
                    <a:pt x="41739" y="115478"/>
                  </a:lnTo>
                  <a:lnTo>
                    <a:pt x="37217" y="118086"/>
                  </a:lnTo>
                  <a:lnTo>
                    <a:pt x="32173" y="119478"/>
                  </a:lnTo>
                  <a:lnTo>
                    <a:pt x="26956" y="120000"/>
                  </a:lnTo>
                  <a:lnTo>
                    <a:pt x="21913" y="119478"/>
                  </a:lnTo>
                  <a:lnTo>
                    <a:pt x="16869" y="118086"/>
                  </a:lnTo>
                  <a:lnTo>
                    <a:pt x="12347" y="115478"/>
                  </a:lnTo>
                  <a:lnTo>
                    <a:pt x="8000" y="112000"/>
                  </a:lnTo>
                  <a:lnTo>
                    <a:pt x="4521" y="108000"/>
                  </a:lnTo>
                  <a:lnTo>
                    <a:pt x="1913" y="103130"/>
                  </a:lnTo>
                  <a:lnTo>
                    <a:pt x="521" y="98086"/>
                  </a:lnTo>
                  <a:lnTo>
                    <a:pt x="0" y="93043"/>
                  </a:lnTo>
                  <a:lnTo>
                    <a:pt x="521" y="87652"/>
                  </a:lnTo>
                  <a:lnTo>
                    <a:pt x="1913" y="82608"/>
                  </a:lnTo>
                  <a:lnTo>
                    <a:pt x="4521" y="78086"/>
                  </a:lnTo>
                  <a:lnTo>
                    <a:pt x="8000" y="73739"/>
                  </a:lnTo>
                  <a:lnTo>
                    <a:pt x="73739" y="7826"/>
                  </a:lnTo>
                  <a:lnTo>
                    <a:pt x="78086" y="4347"/>
                  </a:lnTo>
                  <a:lnTo>
                    <a:pt x="82608" y="1739"/>
                  </a:lnTo>
                  <a:lnTo>
                    <a:pt x="87652" y="521"/>
                  </a:lnTo>
                  <a:lnTo>
                    <a:pt x="92869" y="0"/>
                  </a:lnTo>
                  <a:close/>
                </a:path>
              </a:pathLst>
            </a:custGeom>
            <a:gr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dirty="0">
                <a:ln>
                  <a:solidFill>
                    <a:schemeClr val="accent1"/>
                  </a:solidFill>
                </a:ln>
                <a:solidFill>
                  <a:schemeClr val="accent1"/>
                </a:solidFill>
                <a:latin typeface="Times New Roman" panose="02020603050405020304" pitchFamily="18" charset="0"/>
                <a:ea typeface="Calibri"/>
                <a:cs typeface="Times New Roman" panose="02020603050405020304" pitchFamily="18" charset="0"/>
                <a:sym typeface="Calibri"/>
              </a:endParaRPr>
            </a:p>
          </p:txBody>
        </p:sp>
      </p:grpSp>
      <p:grpSp>
        <p:nvGrpSpPr>
          <p:cNvPr id="40" name="Google Shape;1268;p53"/>
          <p:cNvGrpSpPr/>
          <p:nvPr/>
        </p:nvGrpSpPr>
        <p:grpSpPr>
          <a:xfrm>
            <a:off x="6735992" y="5233085"/>
            <a:ext cx="360000" cy="360000"/>
            <a:chOff x="1901825" y="3711575"/>
            <a:chExt cx="1666763" cy="1677875"/>
          </a:xfrm>
          <a:solidFill>
            <a:schemeClr val="accent1"/>
          </a:solidFill>
        </p:grpSpPr>
        <p:sp>
          <p:nvSpPr>
            <p:cNvPr id="1048627" name="Google Shape;1269;p53"/>
            <p:cNvSpPr/>
            <p:nvPr/>
          </p:nvSpPr>
          <p:spPr>
            <a:xfrm>
              <a:off x="1901825" y="3711575"/>
              <a:ext cx="833400" cy="833400"/>
            </a:xfrm>
            <a:custGeom>
              <a:avLst/>
              <a:gdLst/>
              <a:ahLst/>
              <a:cxnLst/>
              <a:rect l="l" t="t" r="r" b="b"/>
              <a:pathLst>
                <a:path w="120000" h="120000" extrusionOk="0">
                  <a:moveTo>
                    <a:pt x="52000" y="0"/>
                  </a:moveTo>
                  <a:lnTo>
                    <a:pt x="56285" y="285"/>
                  </a:lnTo>
                  <a:lnTo>
                    <a:pt x="60514" y="857"/>
                  </a:lnTo>
                  <a:lnTo>
                    <a:pt x="64685" y="1829"/>
                  </a:lnTo>
                  <a:lnTo>
                    <a:pt x="68800" y="3144"/>
                  </a:lnTo>
                  <a:lnTo>
                    <a:pt x="72742" y="4802"/>
                  </a:lnTo>
                  <a:lnTo>
                    <a:pt x="76628" y="6860"/>
                  </a:lnTo>
                  <a:lnTo>
                    <a:pt x="80342" y="9204"/>
                  </a:lnTo>
                  <a:lnTo>
                    <a:pt x="83885" y="11948"/>
                  </a:lnTo>
                  <a:lnTo>
                    <a:pt x="87257" y="15035"/>
                  </a:lnTo>
                  <a:lnTo>
                    <a:pt x="90285" y="18237"/>
                  </a:lnTo>
                  <a:lnTo>
                    <a:pt x="92914" y="21781"/>
                  </a:lnTo>
                  <a:lnTo>
                    <a:pt x="95257" y="25383"/>
                  </a:lnTo>
                  <a:lnTo>
                    <a:pt x="97257" y="29213"/>
                  </a:lnTo>
                  <a:lnTo>
                    <a:pt x="98971" y="33101"/>
                  </a:lnTo>
                  <a:lnTo>
                    <a:pt x="100285" y="37103"/>
                  </a:lnTo>
                  <a:lnTo>
                    <a:pt x="101200" y="41219"/>
                  </a:lnTo>
                  <a:lnTo>
                    <a:pt x="101885" y="45335"/>
                  </a:lnTo>
                  <a:lnTo>
                    <a:pt x="102171" y="49566"/>
                  </a:lnTo>
                  <a:lnTo>
                    <a:pt x="102171" y="53682"/>
                  </a:lnTo>
                  <a:lnTo>
                    <a:pt x="101714" y="57856"/>
                  </a:lnTo>
                  <a:lnTo>
                    <a:pt x="101600" y="60714"/>
                  </a:lnTo>
                  <a:lnTo>
                    <a:pt x="101714" y="63515"/>
                  </a:lnTo>
                  <a:lnTo>
                    <a:pt x="102342" y="66317"/>
                  </a:lnTo>
                  <a:lnTo>
                    <a:pt x="103200" y="69004"/>
                  </a:lnTo>
                  <a:lnTo>
                    <a:pt x="104457" y="71576"/>
                  </a:lnTo>
                  <a:lnTo>
                    <a:pt x="106000" y="73920"/>
                  </a:lnTo>
                  <a:lnTo>
                    <a:pt x="107942" y="76036"/>
                  </a:lnTo>
                  <a:lnTo>
                    <a:pt x="120000" y="88099"/>
                  </a:lnTo>
                  <a:lnTo>
                    <a:pt x="108628" y="99475"/>
                  </a:lnTo>
                  <a:lnTo>
                    <a:pt x="92171" y="83010"/>
                  </a:lnTo>
                  <a:lnTo>
                    <a:pt x="90971" y="82096"/>
                  </a:lnTo>
                  <a:lnTo>
                    <a:pt x="89657" y="81410"/>
                  </a:lnTo>
                  <a:lnTo>
                    <a:pt x="88285" y="81124"/>
                  </a:lnTo>
                  <a:lnTo>
                    <a:pt x="86857" y="81124"/>
                  </a:lnTo>
                  <a:lnTo>
                    <a:pt x="85485" y="81410"/>
                  </a:lnTo>
                  <a:lnTo>
                    <a:pt x="84171" y="82096"/>
                  </a:lnTo>
                  <a:lnTo>
                    <a:pt x="82971" y="83010"/>
                  </a:lnTo>
                  <a:lnTo>
                    <a:pt x="82000" y="84211"/>
                  </a:lnTo>
                  <a:lnTo>
                    <a:pt x="81371" y="85526"/>
                  </a:lnTo>
                  <a:lnTo>
                    <a:pt x="81085" y="86955"/>
                  </a:lnTo>
                  <a:lnTo>
                    <a:pt x="81085" y="88327"/>
                  </a:lnTo>
                  <a:lnTo>
                    <a:pt x="81371" y="89757"/>
                  </a:lnTo>
                  <a:lnTo>
                    <a:pt x="82000" y="91071"/>
                  </a:lnTo>
                  <a:lnTo>
                    <a:pt x="82971" y="92215"/>
                  </a:lnTo>
                  <a:lnTo>
                    <a:pt x="99371" y="108680"/>
                  </a:lnTo>
                  <a:lnTo>
                    <a:pt x="88000" y="120000"/>
                  </a:lnTo>
                  <a:lnTo>
                    <a:pt x="76000" y="107937"/>
                  </a:lnTo>
                  <a:lnTo>
                    <a:pt x="73828" y="106107"/>
                  </a:lnTo>
                  <a:lnTo>
                    <a:pt x="71485" y="104449"/>
                  </a:lnTo>
                  <a:lnTo>
                    <a:pt x="68914" y="103306"/>
                  </a:lnTo>
                  <a:lnTo>
                    <a:pt x="66285" y="102334"/>
                  </a:lnTo>
                  <a:lnTo>
                    <a:pt x="63542" y="101819"/>
                  </a:lnTo>
                  <a:lnTo>
                    <a:pt x="60685" y="101591"/>
                  </a:lnTo>
                  <a:lnTo>
                    <a:pt x="57828" y="101819"/>
                  </a:lnTo>
                  <a:lnTo>
                    <a:pt x="53600" y="102162"/>
                  </a:lnTo>
                  <a:lnTo>
                    <a:pt x="49485" y="102162"/>
                  </a:lnTo>
                  <a:lnTo>
                    <a:pt x="45314" y="101877"/>
                  </a:lnTo>
                  <a:lnTo>
                    <a:pt x="41200" y="101305"/>
                  </a:lnTo>
                  <a:lnTo>
                    <a:pt x="37085" y="100276"/>
                  </a:lnTo>
                  <a:lnTo>
                    <a:pt x="33085" y="98961"/>
                  </a:lnTo>
                  <a:lnTo>
                    <a:pt x="29200" y="97303"/>
                  </a:lnTo>
                  <a:lnTo>
                    <a:pt x="25371" y="95359"/>
                  </a:lnTo>
                  <a:lnTo>
                    <a:pt x="21771" y="92958"/>
                  </a:lnTo>
                  <a:lnTo>
                    <a:pt x="18228" y="90271"/>
                  </a:lnTo>
                  <a:lnTo>
                    <a:pt x="14971" y="87241"/>
                  </a:lnTo>
                  <a:lnTo>
                    <a:pt x="11885" y="83925"/>
                  </a:lnTo>
                  <a:lnTo>
                    <a:pt x="9200" y="80381"/>
                  </a:lnTo>
                  <a:lnTo>
                    <a:pt x="6800" y="76607"/>
                  </a:lnTo>
                  <a:lnTo>
                    <a:pt x="4742" y="72720"/>
                  </a:lnTo>
                  <a:lnTo>
                    <a:pt x="3142" y="68775"/>
                  </a:lnTo>
                  <a:lnTo>
                    <a:pt x="1828" y="64716"/>
                  </a:lnTo>
                  <a:lnTo>
                    <a:pt x="857" y="60485"/>
                  </a:lnTo>
                  <a:lnTo>
                    <a:pt x="285" y="56312"/>
                  </a:lnTo>
                  <a:lnTo>
                    <a:pt x="0" y="52024"/>
                  </a:lnTo>
                  <a:lnTo>
                    <a:pt x="57" y="47794"/>
                  </a:lnTo>
                  <a:lnTo>
                    <a:pt x="571" y="43506"/>
                  </a:lnTo>
                  <a:lnTo>
                    <a:pt x="857" y="42534"/>
                  </a:lnTo>
                  <a:lnTo>
                    <a:pt x="1428" y="41791"/>
                  </a:lnTo>
                  <a:lnTo>
                    <a:pt x="2171" y="41276"/>
                  </a:lnTo>
                  <a:lnTo>
                    <a:pt x="3085" y="40990"/>
                  </a:lnTo>
                  <a:lnTo>
                    <a:pt x="3942" y="40990"/>
                  </a:lnTo>
                  <a:lnTo>
                    <a:pt x="4914" y="41219"/>
                  </a:lnTo>
                  <a:lnTo>
                    <a:pt x="5714" y="41791"/>
                  </a:lnTo>
                  <a:lnTo>
                    <a:pt x="21257" y="57341"/>
                  </a:lnTo>
                  <a:lnTo>
                    <a:pt x="23142" y="58942"/>
                  </a:lnTo>
                  <a:lnTo>
                    <a:pt x="25200" y="60371"/>
                  </a:lnTo>
                  <a:lnTo>
                    <a:pt x="27428" y="61457"/>
                  </a:lnTo>
                  <a:lnTo>
                    <a:pt x="29714" y="62201"/>
                  </a:lnTo>
                  <a:lnTo>
                    <a:pt x="32057" y="62658"/>
                  </a:lnTo>
                  <a:lnTo>
                    <a:pt x="34514" y="62887"/>
                  </a:lnTo>
                  <a:lnTo>
                    <a:pt x="36914" y="62658"/>
                  </a:lnTo>
                  <a:lnTo>
                    <a:pt x="39257" y="62201"/>
                  </a:lnTo>
                  <a:lnTo>
                    <a:pt x="41542" y="61457"/>
                  </a:lnTo>
                  <a:lnTo>
                    <a:pt x="43771" y="60371"/>
                  </a:lnTo>
                  <a:lnTo>
                    <a:pt x="45885" y="58942"/>
                  </a:lnTo>
                  <a:lnTo>
                    <a:pt x="47828" y="57341"/>
                  </a:lnTo>
                  <a:lnTo>
                    <a:pt x="57314" y="47794"/>
                  </a:lnTo>
                  <a:lnTo>
                    <a:pt x="58971" y="45850"/>
                  </a:lnTo>
                  <a:lnTo>
                    <a:pt x="60400" y="43792"/>
                  </a:lnTo>
                  <a:lnTo>
                    <a:pt x="61428" y="41619"/>
                  </a:lnTo>
                  <a:lnTo>
                    <a:pt x="62228" y="39333"/>
                  </a:lnTo>
                  <a:lnTo>
                    <a:pt x="62685" y="36931"/>
                  </a:lnTo>
                  <a:lnTo>
                    <a:pt x="62800" y="34530"/>
                  </a:lnTo>
                  <a:lnTo>
                    <a:pt x="62685" y="32072"/>
                  </a:lnTo>
                  <a:lnTo>
                    <a:pt x="62228" y="29728"/>
                  </a:lnTo>
                  <a:lnTo>
                    <a:pt x="61428" y="27441"/>
                  </a:lnTo>
                  <a:lnTo>
                    <a:pt x="60400" y="25269"/>
                  </a:lnTo>
                  <a:lnTo>
                    <a:pt x="58971" y="23096"/>
                  </a:lnTo>
                  <a:lnTo>
                    <a:pt x="57314" y="21210"/>
                  </a:lnTo>
                  <a:lnTo>
                    <a:pt x="41828" y="5717"/>
                  </a:lnTo>
                  <a:lnTo>
                    <a:pt x="41257" y="4916"/>
                  </a:lnTo>
                  <a:lnTo>
                    <a:pt x="40971" y="4001"/>
                  </a:lnTo>
                  <a:lnTo>
                    <a:pt x="41028" y="3087"/>
                  </a:lnTo>
                  <a:lnTo>
                    <a:pt x="41257" y="2229"/>
                  </a:lnTo>
                  <a:lnTo>
                    <a:pt x="41828" y="1372"/>
                  </a:lnTo>
                  <a:lnTo>
                    <a:pt x="42571" y="857"/>
                  </a:lnTo>
                  <a:lnTo>
                    <a:pt x="43542" y="571"/>
                  </a:lnTo>
                  <a:lnTo>
                    <a:pt x="47828" y="171"/>
                  </a:lnTo>
                  <a:lnTo>
                    <a:pt x="52000" y="0"/>
                  </a:lnTo>
                  <a:close/>
                </a:path>
              </a:pathLst>
            </a:custGeom>
            <a:gr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dirty="0">
                <a:solidFill>
                  <a:schemeClr val="accent1"/>
                </a:solidFill>
                <a:latin typeface="Times New Roman" panose="02020603050405020304" pitchFamily="18" charset="0"/>
                <a:ea typeface="Calibri"/>
                <a:cs typeface="Times New Roman" panose="02020603050405020304" pitchFamily="18" charset="0"/>
                <a:sym typeface="Calibri"/>
              </a:endParaRPr>
            </a:p>
          </p:txBody>
        </p:sp>
        <p:sp>
          <p:nvSpPr>
            <p:cNvPr id="1048628" name="Google Shape;1270;p53"/>
            <p:cNvSpPr/>
            <p:nvPr/>
          </p:nvSpPr>
          <p:spPr>
            <a:xfrm>
              <a:off x="2749550" y="4560888"/>
              <a:ext cx="749400" cy="749399"/>
            </a:xfrm>
            <a:custGeom>
              <a:avLst/>
              <a:gdLst/>
              <a:ahLst/>
              <a:cxnLst/>
              <a:rect l="l" t="t" r="r" b="b"/>
              <a:pathLst>
                <a:path w="120000" h="120000" extrusionOk="0">
                  <a:moveTo>
                    <a:pt x="35555" y="0"/>
                  </a:moveTo>
                  <a:lnTo>
                    <a:pt x="112698" y="77183"/>
                  </a:lnTo>
                  <a:lnTo>
                    <a:pt x="114857" y="79534"/>
                  </a:lnTo>
                  <a:lnTo>
                    <a:pt x="116571" y="82075"/>
                  </a:lnTo>
                  <a:lnTo>
                    <a:pt x="117968" y="84806"/>
                  </a:lnTo>
                  <a:lnTo>
                    <a:pt x="118920" y="87601"/>
                  </a:lnTo>
                  <a:lnTo>
                    <a:pt x="119682" y="90524"/>
                  </a:lnTo>
                  <a:lnTo>
                    <a:pt x="120000" y="93446"/>
                  </a:lnTo>
                  <a:lnTo>
                    <a:pt x="120000" y="96431"/>
                  </a:lnTo>
                  <a:lnTo>
                    <a:pt x="119682" y="99354"/>
                  </a:lnTo>
                  <a:lnTo>
                    <a:pt x="118920" y="102212"/>
                  </a:lnTo>
                  <a:lnTo>
                    <a:pt x="117904" y="105071"/>
                  </a:lnTo>
                  <a:lnTo>
                    <a:pt x="116507" y="107803"/>
                  </a:lnTo>
                  <a:lnTo>
                    <a:pt x="114793" y="110344"/>
                  </a:lnTo>
                  <a:lnTo>
                    <a:pt x="112634" y="112694"/>
                  </a:lnTo>
                  <a:lnTo>
                    <a:pt x="110349" y="114727"/>
                  </a:lnTo>
                  <a:lnTo>
                    <a:pt x="107746" y="116442"/>
                  </a:lnTo>
                  <a:lnTo>
                    <a:pt x="105142" y="117840"/>
                  </a:lnTo>
                  <a:lnTo>
                    <a:pt x="102285" y="118920"/>
                  </a:lnTo>
                  <a:lnTo>
                    <a:pt x="99428" y="119618"/>
                  </a:lnTo>
                  <a:lnTo>
                    <a:pt x="96444" y="120000"/>
                  </a:lnTo>
                  <a:lnTo>
                    <a:pt x="93523" y="120000"/>
                  </a:lnTo>
                  <a:lnTo>
                    <a:pt x="90539" y="119618"/>
                  </a:lnTo>
                  <a:lnTo>
                    <a:pt x="87619" y="118983"/>
                  </a:lnTo>
                  <a:lnTo>
                    <a:pt x="84825" y="117903"/>
                  </a:lnTo>
                  <a:lnTo>
                    <a:pt x="82158" y="116506"/>
                  </a:lnTo>
                  <a:lnTo>
                    <a:pt x="79619" y="114790"/>
                  </a:lnTo>
                  <a:lnTo>
                    <a:pt x="77269" y="112694"/>
                  </a:lnTo>
                  <a:lnTo>
                    <a:pt x="0" y="35383"/>
                  </a:lnTo>
                  <a:lnTo>
                    <a:pt x="12571" y="22805"/>
                  </a:lnTo>
                  <a:lnTo>
                    <a:pt x="87619" y="97893"/>
                  </a:lnTo>
                  <a:lnTo>
                    <a:pt x="88952" y="98845"/>
                  </a:lnTo>
                  <a:lnTo>
                    <a:pt x="90412" y="99608"/>
                  </a:lnTo>
                  <a:lnTo>
                    <a:pt x="91936" y="99925"/>
                  </a:lnTo>
                  <a:lnTo>
                    <a:pt x="93523" y="99925"/>
                  </a:lnTo>
                  <a:lnTo>
                    <a:pt x="95047" y="99608"/>
                  </a:lnTo>
                  <a:lnTo>
                    <a:pt x="96507" y="98845"/>
                  </a:lnTo>
                  <a:lnTo>
                    <a:pt x="97904" y="97893"/>
                  </a:lnTo>
                  <a:lnTo>
                    <a:pt x="98920" y="96495"/>
                  </a:lnTo>
                  <a:lnTo>
                    <a:pt x="99619" y="95034"/>
                  </a:lnTo>
                  <a:lnTo>
                    <a:pt x="100000" y="93446"/>
                  </a:lnTo>
                  <a:lnTo>
                    <a:pt x="100000" y="91921"/>
                  </a:lnTo>
                  <a:lnTo>
                    <a:pt x="99619" y="90333"/>
                  </a:lnTo>
                  <a:lnTo>
                    <a:pt x="98920" y="88872"/>
                  </a:lnTo>
                  <a:lnTo>
                    <a:pt x="97904" y="87601"/>
                  </a:lnTo>
                  <a:lnTo>
                    <a:pt x="22857" y="12514"/>
                  </a:lnTo>
                  <a:lnTo>
                    <a:pt x="35555" y="0"/>
                  </a:lnTo>
                  <a:close/>
                </a:path>
              </a:pathLst>
            </a:custGeom>
            <a:gr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dirty="0">
                <a:solidFill>
                  <a:schemeClr val="accent1"/>
                </a:solidFill>
                <a:latin typeface="Times New Roman" panose="02020603050405020304" pitchFamily="18" charset="0"/>
                <a:ea typeface="Calibri"/>
                <a:cs typeface="Times New Roman" panose="02020603050405020304" pitchFamily="18" charset="0"/>
                <a:sym typeface="Calibri"/>
              </a:endParaRPr>
            </a:p>
          </p:txBody>
        </p:sp>
        <p:sp>
          <p:nvSpPr>
            <p:cNvPr id="1048629" name="Google Shape;1271;p53"/>
            <p:cNvSpPr/>
            <p:nvPr/>
          </p:nvSpPr>
          <p:spPr>
            <a:xfrm>
              <a:off x="1906589" y="3727450"/>
              <a:ext cx="1661999" cy="1662000"/>
            </a:xfrm>
            <a:custGeom>
              <a:avLst/>
              <a:gdLst/>
              <a:ahLst/>
              <a:cxnLst/>
              <a:rect l="l" t="t" r="r" b="b"/>
              <a:pathLst>
                <a:path w="120000" h="120000" extrusionOk="0">
                  <a:moveTo>
                    <a:pt x="112521" y="0"/>
                  </a:moveTo>
                  <a:lnTo>
                    <a:pt x="120000" y="7532"/>
                  </a:lnTo>
                  <a:lnTo>
                    <a:pt x="104985" y="37546"/>
                  </a:lnTo>
                  <a:lnTo>
                    <a:pt x="89942" y="37546"/>
                  </a:lnTo>
                  <a:lnTo>
                    <a:pt x="49054" y="78300"/>
                  </a:lnTo>
                  <a:lnTo>
                    <a:pt x="56532" y="85775"/>
                  </a:lnTo>
                  <a:lnTo>
                    <a:pt x="26934" y="115389"/>
                  </a:lnTo>
                  <a:lnTo>
                    <a:pt x="25673" y="116534"/>
                  </a:lnTo>
                  <a:lnTo>
                    <a:pt x="24269" y="117536"/>
                  </a:lnTo>
                  <a:lnTo>
                    <a:pt x="22836" y="118338"/>
                  </a:lnTo>
                  <a:lnTo>
                    <a:pt x="21318" y="119026"/>
                  </a:lnTo>
                  <a:lnTo>
                    <a:pt x="19770" y="119541"/>
                  </a:lnTo>
                  <a:lnTo>
                    <a:pt x="18166" y="119828"/>
                  </a:lnTo>
                  <a:lnTo>
                    <a:pt x="16590" y="120000"/>
                  </a:lnTo>
                  <a:lnTo>
                    <a:pt x="14957" y="120000"/>
                  </a:lnTo>
                  <a:lnTo>
                    <a:pt x="13352" y="119828"/>
                  </a:lnTo>
                  <a:lnTo>
                    <a:pt x="11747" y="119541"/>
                  </a:lnTo>
                  <a:lnTo>
                    <a:pt x="10200" y="119026"/>
                  </a:lnTo>
                  <a:lnTo>
                    <a:pt x="8681" y="118338"/>
                  </a:lnTo>
                  <a:lnTo>
                    <a:pt x="7249" y="117536"/>
                  </a:lnTo>
                  <a:lnTo>
                    <a:pt x="5902" y="116534"/>
                  </a:lnTo>
                  <a:lnTo>
                    <a:pt x="4613" y="115389"/>
                  </a:lnTo>
                  <a:lnTo>
                    <a:pt x="3467" y="114100"/>
                  </a:lnTo>
                  <a:lnTo>
                    <a:pt x="2464" y="112754"/>
                  </a:lnTo>
                  <a:lnTo>
                    <a:pt x="1661" y="111322"/>
                  </a:lnTo>
                  <a:lnTo>
                    <a:pt x="974" y="109804"/>
                  </a:lnTo>
                  <a:lnTo>
                    <a:pt x="458" y="108257"/>
                  </a:lnTo>
                  <a:lnTo>
                    <a:pt x="143" y="106653"/>
                  </a:lnTo>
                  <a:lnTo>
                    <a:pt x="0" y="105050"/>
                  </a:lnTo>
                  <a:lnTo>
                    <a:pt x="0" y="103417"/>
                  </a:lnTo>
                  <a:lnTo>
                    <a:pt x="143" y="101842"/>
                  </a:lnTo>
                  <a:lnTo>
                    <a:pt x="458" y="100238"/>
                  </a:lnTo>
                  <a:lnTo>
                    <a:pt x="974" y="98663"/>
                  </a:lnTo>
                  <a:lnTo>
                    <a:pt x="1661" y="97174"/>
                  </a:lnTo>
                  <a:lnTo>
                    <a:pt x="2464" y="95713"/>
                  </a:lnTo>
                  <a:lnTo>
                    <a:pt x="3467" y="94338"/>
                  </a:lnTo>
                  <a:lnTo>
                    <a:pt x="4613" y="93050"/>
                  </a:lnTo>
                  <a:lnTo>
                    <a:pt x="34212" y="63465"/>
                  </a:lnTo>
                  <a:lnTo>
                    <a:pt x="41575" y="70768"/>
                  </a:lnTo>
                  <a:lnTo>
                    <a:pt x="82435" y="30071"/>
                  </a:lnTo>
                  <a:lnTo>
                    <a:pt x="82435" y="15007"/>
                  </a:lnTo>
                  <a:lnTo>
                    <a:pt x="112521" y="0"/>
                  </a:lnTo>
                  <a:close/>
                </a:path>
              </a:pathLst>
            </a:custGeom>
            <a:gr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dirty="0">
                <a:solidFill>
                  <a:schemeClr val="accent1"/>
                </a:solidFill>
                <a:latin typeface="Times New Roman" panose="02020603050405020304" pitchFamily="18" charset="0"/>
                <a:ea typeface="Calibri"/>
                <a:cs typeface="Times New Roman" panose="02020603050405020304" pitchFamily="18" charset="0"/>
                <a:sym typeface="Calibri"/>
              </a:endParaRPr>
            </a:p>
          </p:txBody>
        </p:sp>
      </p:grpSp>
      <p:sp>
        <p:nvSpPr>
          <p:cNvPr id="1048630" name="TextBox 88"/>
          <p:cNvSpPr txBox="1"/>
          <p:nvPr/>
        </p:nvSpPr>
        <p:spPr>
          <a:xfrm>
            <a:off x="5502061" y="5866349"/>
            <a:ext cx="817507" cy="292388"/>
          </a:xfrm>
          <a:prstGeom prst="rect">
            <a:avLst/>
          </a:prstGeom>
          <a:noFill/>
        </p:spPr>
        <p:txBody>
          <a:bodyPr wrap="square" rtlCol="0">
            <a:spAutoFit/>
          </a:bodyPr>
          <a:lstStyle/>
          <a:p>
            <a:r>
              <a:rPr lang="ru-RU" sz="1300" b="1" dirty="0">
                <a:solidFill>
                  <a:schemeClr val="accent1">
                    <a:lumMod val="75000"/>
                  </a:schemeClr>
                </a:solidFill>
                <a:latin typeface="Times New Roman" panose="02020603050405020304" pitchFamily="18" charset="0"/>
                <a:cs typeface="Times New Roman" panose="02020603050405020304" pitchFamily="18" charset="0"/>
              </a:rPr>
              <a:t>НАУКА</a:t>
            </a:r>
            <a:endParaRPr lang="id-ID" sz="1300" b="1"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1048631" name="TextBox 89"/>
          <p:cNvSpPr txBox="1"/>
          <p:nvPr/>
        </p:nvSpPr>
        <p:spPr>
          <a:xfrm>
            <a:off x="7278061" y="5195729"/>
            <a:ext cx="3528159" cy="492443"/>
          </a:xfrm>
          <a:prstGeom prst="rect">
            <a:avLst/>
          </a:prstGeom>
          <a:noFill/>
        </p:spPr>
        <p:txBody>
          <a:bodyPr wrap="square" rtlCol="0">
            <a:spAutoFit/>
          </a:bodyPr>
          <a:lstStyle/>
          <a:p>
            <a:r>
              <a:rPr lang="ru-RU" sz="1300" b="1" dirty="0">
                <a:solidFill>
                  <a:schemeClr val="accent1">
                    <a:lumMod val="75000"/>
                  </a:schemeClr>
                </a:solidFill>
                <a:latin typeface="Times New Roman" panose="02020603050405020304" pitchFamily="18" charset="0"/>
                <a:cs typeface="Times New Roman" panose="02020603050405020304" pitchFamily="18" charset="0"/>
              </a:rPr>
              <a:t>ПРОИЗВОДИТЕЛЬНОСТЬ ТРУДА И ПОДДЕРЖКА ЗАНЯТОСТИ</a:t>
            </a:r>
            <a:endParaRPr lang="id-ID" sz="1300" b="1" dirty="0">
              <a:solidFill>
                <a:schemeClr val="accent1">
                  <a:lumMod val="75000"/>
                </a:schemeClr>
              </a:solidFill>
              <a:latin typeface="Times New Roman" panose="02020603050405020304" pitchFamily="18" charset="0"/>
              <a:cs typeface="Times New Roman" panose="02020603050405020304" pitchFamily="18" charset="0"/>
            </a:endParaRPr>
          </a:p>
        </p:txBody>
      </p:sp>
      <p:pic>
        <p:nvPicPr>
          <p:cNvPr id="2097154" name="Picture 1" descr="D:\Документы\Мои документы\_ОРГАНИЗАЦИЯ РАБОТЫ\Для сведения\Медиа материалы\Нац проекты\Герб России.png"/>
          <p:cNvPicPr>
            <a:picLocks noChangeAspect="1" noChangeArrowheads="1"/>
          </p:cNvPicPr>
          <p:nvPr/>
        </p:nvPicPr>
        <p:blipFill>
          <a:blip r:embed="rId3" cstate="print"/>
          <a:srcRect/>
          <a:stretch>
            <a:fillRect/>
          </a:stretch>
        </p:blipFill>
        <p:spPr bwMode="auto">
          <a:xfrm>
            <a:off x="4973924" y="2703697"/>
            <a:ext cx="1942068" cy="2103323"/>
          </a:xfrm>
          <a:prstGeom prst="rect">
            <a:avLst/>
          </a:prstGeom>
          <a:noFill/>
        </p:spPr>
      </p:pic>
      <p:sp>
        <p:nvSpPr>
          <p:cNvPr id="1048632" name="TextBox 91"/>
          <p:cNvSpPr txBox="1"/>
          <p:nvPr/>
        </p:nvSpPr>
        <p:spPr>
          <a:xfrm>
            <a:off x="3287605" y="1986352"/>
            <a:ext cx="1270614" cy="292388"/>
          </a:xfrm>
          <a:prstGeom prst="rect">
            <a:avLst/>
          </a:prstGeom>
          <a:noFill/>
        </p:spPr>
        <p:txBody>
          <a:bodyPr wrap="square" rtlCol="0">
            <a:spAutoFit/>
          </a:bodyPr>
          <a:lstStyle/>
          <a:p>
            <a:r>
              <a:rPr lang="ru-RU" sz="1300" b="1" dirty="0">
                <a:solidFill>
                  <a:schemeClr val="accent1">
                    <a:lumMod val="75000"/>
                  </a:schemeClr>
                </a:solidFill>
                <a:latin typeface="Times New Roman" panose="02020603050405020304" pitchFamily="18" charset="0"/>
                <a:cs typeface="Times New Roman" panose="02020603050405020304" pitchFamily="18" charset="0"/>
              </a:rPr>
              <a:t>ЭКОЛОГИЯ</a:t>
            </a:r>
            <a:endParaRPr lang="id-ID" sz="1300" b="1" dirty="0">
              <a:solidFill>
                <a:schemeClr val="accent1">
                  <a:lumMod val="75000"/>
                </a:schemeClr>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175" name="Picture 2"/>
          <p:cNvPicPr>
            <a:picLocks noChangeAspect="1"/>
          </p:cNvPicPr>
          <p:nvPr/>
        </p:nvPicPr>
        <p:blipFill>
          <a:blip r:embed="rId2"/>
          <a:stretch>
            <a:fillRect/>
          </a:stretch>
        </p:blipFill>
        <p:spPr>
          <a:xfrm>
            <a:off x="0" y="1752600"/>
            <a:ext cx="2774325" cy="5105400"/>
          </a:xfrm>
          <a:prstGeom prst="rect">
            <a:avLst/>
          </a:prstGeom>
        </p:spPr>
      </p:pic>
      <p:pic>
        <p:nvPicPr>
          <p:cNvPr id="2097176" name="Picture 4"/>
          <p:cNvPicPr>
            <a:picLocks noChangeAspect="1"/>
          </p:cNvPicPr>
          <p:nvPr/>
        </p:nvPicPr>
        <p:blipFill>
          <a:blip r:embed="rId3" cstate="print"/>
          <a:stretch>
            <a:fillRect/>
          </a:stretch>
        </p:blipFill>
        <p:spPr>
          <a:xfrm>
            <a:off x="0" y="0"/>
            <a:ext cx="2774325" cy="2790825"/>
          </a:xfrm>
          <a:prstGeom prst="rect">
            <a:avLst/>
          </a:prstGeom>
        </p:spPr>
      </p:pic>
      <p:sp>
        <p:nvSpPr>
          <p:cNvPr id="1048825" name="Rectangle 2"/>
          <p:cNvSpPr/>
          <p:nvPr/>
        </p:nvSpPr>
        <p:spPr>
          <a:xfrm>
            <a:off x="0" y="178939"/>
            <a:ext cx="12192000" cy="263612"/>
          </a:xfrm>
          <a:prstGeom prst="rect">
            <a:avLst/>
          </a:prstGeom>
          <a:gradFill flip="none" rotWithShape="1">
            <a:gsLst>
              <a:gs pos="0">
                <a:srgbClr val="F5821F"/>
              </a:gs>
              <a:gs pos="91000">
                <a:schemeClr val="accent1">
                  <a:lumMod val="60000"/>
                  <a:lumOff val="40000"/>
                  <a:alpha val="41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pPr>
            <a:endParaRPr lang="en-US" dirty="0"/>
          </a:p>
        </p:txBody>
      </p:sp>
      <p:pic>
        <p:nvPicPr>
          <p:cNvPr id="2097177" name="Picture 4" descr="https://xn--80aafjcthgy6bd.xn--p1ai/templates/mun46/images/gerb.png"/>
          <p:cNvPicPr>
            <a:picLocks noChangeAspect="1" noChangeArrowheads="1"/>
          </p:cNvPicPr>
          <p:nvPr/>
        </p:nvPicPr>
        <p:blipFill>
          <a:blip r:embed="rId4" cstate="print"/>
          <a:srcRect/>
          <a:stretch>
            <a:fillRect/>
          </a:stretch>
        </p:blipFill>
        <p:spPr bwMode="auto">
          <a:xfrm>
            <a:off x="11350831" y="40745"/>
            <a:ext cx="518834" cy="540000"/>
          </a:xfrm>
          <a:prstGeom prst="rect">
            <a:avLst/>
          </a:prstGeom>
          <a:noFill/>
        </p:spPr>
      </p:pic>
      <p:sp>
        <p:nvSpPr>
          <p:cNvPr id="1048830" name="TextBox 29"/>
          <p:cNvSpPr txBox="1"/>
          <p:nvPr/>
        </p:nvSpPr>
        <p:spPr>
          <a:xfrm>
            <a:off x="9978871" y="3581494"/>
            <a:ext cx="946608" cy="400110"/>
          </a:xfrm>
          <a:prstGeom prst="rect">
            <a:avLst/>
          </a:prstGeom>
          <a:noFill/>
        </p:spPr>
        <p:txBody>
          <a:bodyPr wrap="square" rtlCol="0">
            <a:spAutoFit/>
          </a:bodyPr>
          <a:lstStyle/>
          <a:p>
            <a:r>
              <a:rPr lang="en-US" sz="2000" b="1" dirty="0">
                <a:solidFill>
                  <a:schemeClr val="accent2"/>
                </a:solidFill>
                <a:latin typeface="Times New Roman" panose="02020603050405020304" pitchFamily="18" charset="0"/>
                <a:cs typeface="Times New Roman" panose="02020603050405020304" pitchFamily="18" charset="0"/>
              </a:rPr>
              <a:t>100</a:t>
            </a:r>
            <a:r>
              <a:rPr lang="id-ID" sz="2000" b="1" dirty="0">
                <a:solidFill>
                  <a:schemeClr val="accent2"/>
                </a:solidFill>
                <a:latin typeface="Times New Roman" panose="02020603050405020304" pitchFamily="18" charset="0"/>
                <a:cs typeface="Times New Roman" panose="02020603050405020304" pitchFamily="18" charset="0"/>
              </a:rPr>
              <a:t>%</a:t>
            </a:r>
            <a:endParaRPr lang="id-ID" sz="2400" b="1" dirty="0">
              <a:solidFill>
                <a:schemeClr val="accent2"/>
              </a:solidFill>
              <a:latin typeface="Times New Roman" panose="02020603050405020304" pitchFamily="18" charset="0"/>
              <a:cs typeface="Times New Roman" panose="02020603050405020304" pitchFamily="18" charset="0"/>
            </a:endParaRPr>
          </a:p>
        </p:txBody>
      </p:sp>
      <p:sp>
        <p:nvSpPr>
          <p:cNvPr id="1048831" name="TextBox 30"/>
          <p:cNvSpPr txBox="1"/>
          <p:nvPr/>
        </p:nvSpPr>
        <p:spPr>
          <a:xfrm>
            <a:off x="3265407" y="3386410"/>
            <a:ext cx="4007163" cy="1056640"/>
          </a:xfrm>
          <a:prstGeom prst="rect">
            <a:avLst/>
          </a:prstGeom>
          <a:noFill/>
        </p:spPr>
        <p:txBody>
          <a:bodyPr wrap="square" rtlCol="0">
            <a:spAutoFit/>
          </a:bodyPr>
          <a:lstStyle/>
          <a:p>
            <a:r>
              <a:rPr lang="ru-RU" sz="1600" b="1" dirty="0">
                <a:solidFill>
                  <a:schemeClr val="accent1"/>
                </a:solidFill>
                <a:latin typeface="Times New Roman" panose="02020603050405020304" pitchFamily="18" charset="0"/>
                <a:cs typeface="Times New Roman" panose="02020603050405020304" pitchFamily="18" charset="0"/>
              </a:rPr>
              <a:t>Количество предприятий-участников, внедряющих мероприятия национального проекта самостоятельно</a:t>
            </a:r>
          </a:p>
        </p:txBody>
      </p:sp>
      <p:sp>
        <p:nvSpPr>
          <p:cNvPr id="1048832" name="TextBox 31"/>
          <p:cNvSpPr txBox="1"/>
          <p:nvPr/>
        </p:nvSpPr>
        <p:spPr>
          <a:xfrm>
            <a:off x="10831300" y="4556267"/>
            <a:ext cx="1039061" cy="400110"/>
          </a:xfrm>
          <a:prstGeom prst="rect">
            <a:avLst/>
          </a:prstGeom>
          <a:noFill/>
        </p:spPr>
        <p:txBody>
          <a:bodyPr wrap="square" rtlCol="0">
            <a:spAutoFit/>
          </a:bodyPr>
          <a:lstStyle/>
          <a:p>
            <a:r>
              <a:rPr lang="ru-RU" sz="2000" b="1" dirty="0">
                <a:solidFill>
                  <a:schemeClr val="accent2"/>
                </a:solidFill>
                <a:latin typeface="Times New Roman" panose="02020603050405020304" pitchFamily="18" charset="0"/>
                <a:cs typeface="Times New Roman" panose="02020603050405020304" pitchFamily="18" charset="0"/>
              </a:rPr>
              <a:t>125 %</a:t>
            </a:r>
          </a:p>
        </p:txBody>
      </p:sp>
      <p:sp>
        <p:nvSpPr>
          <p:cNvPr id="1048833" name="TextBox 33"/>
          <p:cNvSpPr txBox="1"/>
          <p:nvPr/>
        </p:nvSpPr>
        <p:spPr>
          <a:xfrm>
            <a:off x="3265407" y="4307407"/>
            <a:ext cx="4212754" cy="1297940"/>
          </a:xfrm>
          <a:prstGeom prst="rect">
            <a:avLst/>
          </a:prstGeom>
          <a:noFill/>
        </p:spPr>
        <p:txBody>
          <a:bodyPr wrap="square" rtlCol="0">
            <a:spAutoFit/>
          </a:bodyPr>
          <a:lstStyle/>
          <a:p>
            <a:r>
              <a:rPr lang="ru-RU" sz="1600" b="1" dirty="0">
                <a:solidFill>
                  <a:schemeClr val="accent1"/>
                </a:solidFill>
                <a:latin typeface="Times New Roman" panose="02020603050405020304" pitchFamily="18" charset="0"/>
                <a:cs typeface="Times New Roman" panose="02020603050405020304" pitchFamily="18" charset="0"/>
              </a:rPr>
              <a:t>Количество обученных сотрудников предприятий-участников в рамках реализации мероприятий по повышению производительности труда самостоятельно</a:t>
            </a:r>
          </a:p>
        </p:txBody>
      </p:sp>
      <p:sp>
        <p:nvSpPr>
          <p:cNvPr id="1048834" name="TextBox 36"/>
          <p:cNvSpPr txBox="1"/>
          <p:nvPr/>
        </p:nvSpPr>
        <p:spPr>
          <a:xfrm>
            <a:off x="7759486" y="3450842"/>
            <a:ext cx="2036525" cy="340519"/>
          </a:xfrm>
          <a:prstGeom prst="roundRect">
            <a:avLst/>
          </a:prstGeom>
          <a:solidFill>
            <a:schemeClr val="accent2">
              <a:lumMod val="20000"/>
              <a:lumOff val="80000"/>
            </a:schemeClr>
          </a:solidFill>
        </p:spPr>
        <p:txBody>
          <a:bodyPr wrap="square" rtlCol="0" anchor="t">
            <a:spAutoFit/>
          </a:bodyPr>
          <a:lstStyle/>
          <a:p>
            <a:r>
              <a:rPr lang="ru-RU" sz="1400" dirty="0">
                <a:solidFill>
                  <a:schemeClr val="accent1">
                    <a:lumMod val="50000"/>
                  </a:schemeClr>
                </a:solidFill>
                <a:latin typeface="Times New Roman" panose="02020603050405020304" pitchFamily="18" charset="0"/>
                <a:cs typeface="Times New Roman" panose="02020603050405020304" pitchFamily="18" charset="0"/>
              </a:rPr>
              <a:t>План: </a:t>
            </a:r>
            <a:r>
              <a:rPr lang="en-US" sz="1400" dirty="0">
                <a:solidFill>
                  <a:schemeClr val="accent1">
                    <a:lumMod val="50000"/>
                  </a:schemeClr>
                </a:solidFill>
                <a:latin typeface="Times New Roman" panose="02020603050405020304" pitchFamily="18" charset="0"/>
                <a:cs typeface="Times New Roman" panose="02020603050405020304" pitchFamily="18" charset="0"/>
              </a:rPr>
              <a:t>5</a:t>
            </a:r>
            <a:endParaRPr lang="id-ID" sz="1400" dirty="0">
              <a:solidFill>
                <a:schemeClr val="accent1">
                  <a:lumMod val="50000"/>
                </a:schemeClr>
              </a:solidFill>
              <a:latin typeface="Times New Roman" panose="02020603050405020304" pitchFamily="18" charset="0"/>
              <a:cs typeface="Times New Roman" panose="02020603050405020304" pitchFamily="18" charset="0"/>
            </a:endParaRPr>
          </a:p>
        </p:txBody>
      </p:sp>
      <p:sp>
        <p:nvSpPr>
          <p:cNvPr id="1048835" name="TextBox 37"/>
          <p:cNvSpPr txBox="1"/>
          <p:nvPr/>
        </p:nvSpPr>
        <p:spPr>
          <a:xfrm>
            <a:off x="7759488" y="3787300"/>
            <a:ext cx="2036524" cy="374571"/>
          </a:xfrm>
          <a:prstGeom prst="roundRect">
            <a:avLst/>
          </a:prstGeom>
          <a:solidFill>
            <a:srgbClr val="F5821F"/>
          </a:solidFill>
          <a:ln>
            <a:noFill/>
          </a:ln>
        </p:spPr>
        <p:txBody>
          <a:bodyPr wrap="square" rtlCol="0">
            <a:spAutoFit/>
          </a:bodyPr>
          <a:lstStyle/>
          <a:p>
            <a:r>
              <a:rPr lang="ru-RU" sz="1600" b="1" dirty="0">
                <a:solidFill>
                  <a:schemeClr val="bg1"/>
                </a:solidFill>
                <a:latin typeface="Times New Roman" panose="02020603050405020304" pitchFamily="18" charset="0"/>
                <a:cs typeface="Times New Roman" panose="02020603050405020304" pitchFamily="18" charset="0"/>
              </a:rPr>
              <a:t>Факт: </a:t>
            </a:r>
            <a:r>
              <a:rPr lang="en-US" sz="1600" b="1" dirty="0">
                <a:solidFill>
                  <a:schemeClr val="bg1"/>
                </a:solidFill>
                <a:latin typeface="Times New Roman" panose="02020603050405020304" pitchFamily="18" charset="0"/>
                <a:cs typeface="Times New Roman" panose="02020603050405020304" pitchFamily="18" charset="0"/>
              </a:rPr>
              <a:t>5</a:t>
            </a:r>
            <a:endParaRPr lang="id-ID" sz="1600" b="1" dirty="0">
              <a:solidFill>
                <a:schemeClr val="bg1"/>
              </a:solidFill>
              <a:latin typeface="Times New Roman" panose="02020603050405020304" pitchFamily="18" charset="0"/>
              <a:cs typeface="Times New Roman" panose="02020603050405020304" pitchFamily="18" charset="0"/>
            </a:endParaRPr>
          </a:p>
        </p:txBody>
      </p:sp>
      <p:sp>
        <p:nvSpPr>
          <p:cNvPr id="1048836" name="TextBox 38"/>
          <p:cNvSpPr txBox="1"/>
          <p:nvPr/>
        </p:nvSpPr>
        <p:spPr>
          <a:xfrm>
            <a:off x="7759487" y="4675756"/>
            <a:ext cx="2036524" cy="340519"/>
          </a:xfrm>
          <a:prstGeom prst="roundRect">
            <a:avLst/>
          </a:prstGeom>
          <a:solidFill>
            <a:schemeClr val="accent2">
              <a:lumMod val="20000"/>
              <a:lumOff val="80000"/>
            </a:schemeClr>
          </a:solidFill>
        </p:spPr>
        <p:txBody>
          <a:bodyPr wrap="square" rtlCol="0">
            <a:spAutoFit/>
          </a:bodyPr>
          <a:lstStyle/>
          <a:p>
            <a:r>
              <a:rPr lang="ru-RU" sz="1400" dirty="0">
                <a:solidFill>
                  <a:schemeClr val="accent1">
                    <a:lumMod val="50000"/>
                  </a:schemeClr>
                </a:solidFill>
                <a:latin typeface="Times New Roman" panose="02020603050405020304" pitchFamily="18" charset="0"/>
                <a:cs typeface="Times New Roman" panose="02020603050405020304" pitchFamily="18" charset="0"/>
              </a:rPr>
              <a:t>План: </a:t>
            </a:r>
            <a:r>
              <a:rPr lang="en-US" sz="1400" dirty="0">
                <a:solidFill>
                  <a:schemeClr val="accent1">
                    <a:lumMod val="50000"/>
                  </a:schemeClr>
                </a:solidFill>
                <a:latin typeface="Times New Roman" panose="02020603050405020304" pitchFamily="18" charset="0"/>
                <a:cs typeface="Times New Roman" panose="02020603050405020304" pitchFamily="18" charset="0"/>
              </a:rPr>
              <a:t>40</a:t>
            </a:r>
            <a:endParaRPr lang="id-ID" sz="1400" dirty="0">
              <a:solidFill>
                <a:schemeClr val="accent1">
                  <a:lumMod val="50000"/>
                </a:schemeClr>
              </a:solidFill>
              <a:latin typeface="Times New Roman" panose="02020603050405020304" pitchFamily="18" charset="0"/>
              <a:cs typeface="Times New Roman" panose="02020603050405020304" pitchFamily="18" charset="0"/>
            </a:endParaRPr>
          </a:p>
        </p:txBody>
      </p:sp>
      <p:sp>
        <p:nvSpPr>
          <p:cNvPr id="1048840" name="TextBox 35"/>
          <p:cNvSpPr txBox="1"/>
          <p:nvPr/>
        </p:nvSpPr>
        <p:spPr>
          <a:xfrm>
            <a:off x="7768304" y="5012794"/>
            <a:ext cx="3249628" cy="374571"/>
          </a:xfrm>
          <a:prstGeom prst="roundRect">
            <a:avLst/>
          </a:prstGeom>
          <a:solidFill>
            <a:srgbClr val="F5821F"/>
          </a:solidFill>
          <a:ln>
            <a:noFill/>
          </a:ln>
        </p:spPr>
        <p:txBody>
          <a:bodyPr wrap="square" rtlCol="0">
            <a:spAutoFit/>
          </a:bodyPr>
          <a:lstStyle/>
          <a:p>
            <a:r>
              <a:rPr lang="ru-RU" sz="1600" b="1" dirty="0">
                <a:solidFill>
                  <a:schemeClr val="bg1"/>
                </a:solidFill>
                <a:latin typeface="Times New Roman" panose="02020603050405020304" pitchFamily="18" charset="0"/>
                <a:cs typeface="Times New Roman" panose="02020603050405020304" pitchFamily="18" charset="0"/>
              </a:rPr>
              <a:t>Факт: 50</a:t>
            </a:r>
          </a:p>
        </p:txBody>
      </p:sp>
      <p:sp>
        <p:nvSpPr>
          <p:cNvPr id="1048841" name="Прямоугольник 24"/>
          <p:cNvSpPr/>
          <p:nvPr/>
        </p:nvSpPr>
        <p:spPr>
          <a:xfrm>
            <a:off x="4410989" y="98161"/>
            <a:ext cx="6355080" cy="396240"/>
          </a:xfrm>
          <a:prstGeom prst="rect">
            <a:avLst/>
          </a:prstGeom>
        </p:spPr>
        <p:txBody>
          <a:bodyPr wrap="none">
            <a:spAutoFit/>
          </a:bodyPr>
          <a:lstStyle/>
          <a:p>
            <a:r>
              <a:rPr lang="ru-RU" sz="2000" b="1" dirty="0">
                <a:latin typeface="Times New Roman" panose="02020603050405020304" pitchFamily="18" charset="0"/>
                <a:cs typeface="Times New Roman" panose="02020603050405020304" pitchFamily="18" charset="0"/>
              </a:rPr>
              <a:t>Производительность труда и поддержка занятости</a:t>
            </a:r>
            <a:endParaRPr lang="ru-RU" sz="2000" dirty="0"/>
          </a:p>
        </p:txBody>
      </p:sp>
      <p:graphicFrame>
        <p:nvGraphicFramePr>
          <p:cNvPr id="26" name="Таблица 2">
            <a:extLst>
              <a:ext uri="{FF2B5EF4-FFF2-40B4-BE49-F238E27FC236}">
                <a16:creationId xmlns:a16="http://schemas.microsoft.com/office/drawing/2014/main" id="{9BB39EB6-A932-41AB-A25B-DBAEAFC2CD96}"/>
              </a:ext>
            </a:extLst>
          </p:cNvPr>
          <p:cNvGraphicFramePr>
            <a:graphicFrameLocks noGrp="1"/>
          </p:cNvGraphicFramePr>
          <p:nvPr>
            <p:extLst>
              <p:ext uri="{D42A27DB-BD31-4B8C-83A1-F6EECF244321}">
                <p14:modId xmlns:p14="http://schemas.microsoft.com/office/powerpoint/2010/main" val="149770649"/>
              </p:ext>
            </p:extLst>
          </p:nvPr>
        </p:nvGraphicFramePr>
        <p:xfrm>
          <a:off x="2837502" y="1009996"/>
          <a:ext cx="9309492" cy="2016760"/>
        </p:xfrm>
        <a:graphic>
          <a:graphicData uri="http://schemas.openxmlformats.org/drawingml/2006/table">
            <a:tbl>
              <a:tblPr firstRow="1" bandRow="1">
                <a:tableStyleId>{5C22544A-7EE6-4342-B048-85BDC9FD1C3A}</a:tableStyleId>
              </a:tblPr>
              <a:tblGrid>
                <a:gridCol w="2154167">
                  <a:extLst>
                    <a:ext uri="{9D8B030D-6E8A-4147-A177-3AD203B41FA5}">
                      <a16:colId xmlns:a16="http://schemas.microsoft.com/office/drawing/2014/main" val="3890753860"/>
                    </a:ext>
                  </a:extLst>
                </a:gridCol>
                <a:gridCol w="918683">
                  <a:extLst>
                    <a:ext uri="{9D8B030D-6E8A-4147-A177-3AD203B41FA5}">
                      <a16:colId xmlns:a16="http://schemas.microsoft.com/office/drawing/2014/main" val="585400195"/>
                    </a:ext>
                  </a:extLst>
                </a:gridCol>
                <a:gridCol w="918683">
                  <a:extLst>
                    <a:ext uri="{9D8B030D-6E8A-4147-A177-3AD203B41FA5}">
                      <a16:colId xmlns:a16="http://schemas.microsoft.com/office/drawing/2014/main" val="2553763667"/>
                    </a:ext>
                  </a:extLst>
                </a:gridCol>
                <a:gridCol w="787444">
                  <a:extLst>
                    <a:ext uri="{9D8B030D-6E8A-4147-A177-3AD203B41FA5}">
                      <a16:colId xmlns:a16="http://schemas.microsoft.com/office/drawing/2014/main" val="804191879"/>
                    </a:ext>
                  </a:extLst>
                </a:gridCol>
                <a:gridCol w="627380">
                  <a:extLst>
                    <a:ext uri="{9D8B030D-6E8A-4147-A177-3AD203B41FA5}">
                      <a16:colId xmlns:a16="http://schemas.microsoft.com/office/drawing/2014/main" val="2655410390"/>
                    </a:ext>
                  </a:extLst>
                </a:gridCol>
                <a:gridCol w="918683">
                  <a:extLst>
                    <a:ext uri="{9D8B030D-6E8A-4147-A177-3AD203B41FA5}">
                      <a16:colId xmlns:a16="http://schemas.microsoft.com/office/drawing/2014/main" val="2467530669"/>
                    </a:ext>
                  </a:extLst>
                </a:gridCol>
                <a:gridCol w="789536">
                  <a:extLst>
                    <a:ext uri="{9D8B030D-6E8A-4147-A177-3AD203B41FA5}">
                      <a16:colId xmlns:a16="http://schemas.microsoft.com/office/drawing/2014/main" val="1561845894"/>
                    </a:ext>
                  </a:extLst>
                </a:gridCol>
                <a:gridCol w="699950">
                  <a:extLst>
                    <a:ext uri="{9D8B030D-6E8A-4147-A177-3AD203B41FA5}">
                      <a16:colId xmlns:a16="http://schemas.microsoft.com/office/drawing/2014/main" val="2462808528"/>
                    </a:ext>
                  </a:extLst>
                </a:gridCol>
                <a:gridCol w="699950">
                  <a:extLst>
                    <a:ext uri="{9D8B030D-6E8A-4147-A177-3AD203B41FA5}">
                      <a16:colId xmlns:a16="http://schemas.microsoft.com/office/drawing/2014/main" val="31640486"/>
                    </a:ext>
                  </a:extLst>
                </a:gridCol>
                <a:gridCol w="795016">
                  <a:extLst>
                    <a:ext uri="{9D8B030D-6E8A-4147-A177-3AD203B41FA5}">
                      <a16:colId xmlns:a16="http://schemas.microsoft.com/office/drawing/2014/main" val="1172407634"/>
                    </a:ext>
                  </a:extLst>
                </a:gridCol>
              </a:tblGrid>
              <a:tr h="288000">
                <a:tc rowSpan="2">
                  <a:txBody>
                    <a:bodyPr/>
                    <a:lstStyle/>
                    <a:p>
                      <a:pPr algn="ctr"/>
                      <a:r>
                        <a:rPr lang="ru-RU" sz="1400" dirty="0">
                          <a:latin typeface="Times New Roman" panose="02020603050405020304" pitchFamily="18" charset="0"/>
                          <a:cs typeface="Times New Roman" panose="02020603050405020304" pitchFamily="18" charset="0"/>
                        </a:rPr>
                        <a:t>Региональные проекты</a:t>
                      </a:r>
                    </a:p>
                    <a:p>
                      <a:pPr algn="ctr"/>
                      <a:r>
                        <a:rPr lang="ru-RU" sz="1400" dirty="0">
                          <a:latin typeface="Times New Roman" panose="02020603050405020304" pitchFamily="18" charset="0"/>
                          <a:cs typeface="Times New Roman" panose="02020603050405020304" pitchFamily="18" charset="0"/>
                        </a:rPr>
                        <a:t>(ответственные исполнители)</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gridSpan="6">
                  <a:txBody>
                    <a:bodyPr/>
                    <a:lstStyle/>
                    <a:p>
                      <a:pPr algn="ctr"/>
                      <a:r>
                        <a:rPr lang="ru-RU" sz="1400" dirty="0">
                          <a:latin typeface="Times New Roman" panose="02020603050405020304" pitchFamily="18" charset="0"/>
                          <a:cs typeface="Times New Roman" panose="02020603050405020304" pitchFamily="18" charset="0"/>
                        </a:rPr>
                        <a:t>Бюджет проекта, млн рублей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ru-RU" dirty="0"/>
                    </a:p>
                  </a:txBody>
                  <a:tcPr/>
                </a:tc>
                <a:tc hMerge="1">
                  <a:txBody>
                    <a:bodyPr/>
                    <a:lstStyle/>
                    <a:p>
                      <a:endParaRPr lang="ru-RU" dirty="0"/>
                    </a:p>
                  </a:txBody>
                  <a:tcPr/>
                </a:tc>
                <a:tc hMerge="1">
                  <a:txBody>
                    <a:bodyPr/>
                    <a:lstStyle/>
                    <a:p>
                      <a:endParaRPr lang="ru-RU" dirty="0"/>
                    </a:p>
                  </a:txBody>
                  <a:tcPr/>
                </a:tc>
                <a:tc hMerge="1">
                  <a:txBody>
                    <a:bodyPr/>
                    <a:lstStyle/>
                    <a:p>
                      <a:endParaRPr lang="ru-RU" dirty="0"/>
                    </a:p>
                  </a:txBody>
                  <a:tcPr/>
                </a:tc>
                <a:tc hMerge="1">
                  <a:txBody>
                    <a:bodyPr/>
                    <a:lstStyle/>
                    <a:p>
                      <a:endParaRPr lang="ru-RU" dirty="0"/>
                    </a:p>
                  </a:txBody>
                  <a:tcPr/>
                </a:tc>
                <a:tc gridSpan="3">
                  <a:txBody>
                    <a:bodyPr/>
                    <a:lstStyle/>
                    <a:p>
                      <a:pPr algn="ctr"/>
                      <a:r>
                        <a:rPr lang="ru-RU" sz="1400" dirty="0">
                          <a:latin typeface="Times New Roman" panose="02020603050405020304" pitchFamily="18" charset="0"/>
                          <a:cs typeface="Times New Roman" panose="02020603050405020304" pitchFamily="18" charset="0"/>
                        </a:rPr>
                        <a:t>Контракты</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ru-RU" dirty="0"/>
                    </a:p>
                  </a:txBody>
                  <a:tcPr/>
                </a:tc>
                <a:tc hMerge="1">
                  <a:txBody>
                    <a:bodyPr/>
                    <a:lstStyle/>
                    <a:p>
                      <a:endParaRPr lang="ru-RU" dirty="0"/>
                    </a:p>
                  </a:txBody>
                  <a:tcPr/>
                </a:tc>
                <a:extLst>
                  <a:ext uri="{0D108BD9-81ED-4DB2-BD59-A6C34878D82A}">
                    <a16:rowId xmlns:a16="http://schemas.microsoft.com/office/drawing/2014/main" val="2690816642"/>
                  </a:ext>
                </a:extLst>
              </a:tr>
              <a:tr h="419126">
                <a:tc vMerge="1">
                  <a:txBody>
                    <a:bodyPr/>
                    <a:lstStyle/>
                    <a:p>
                      <a:endParaRPr lang="ru-RU" dirty="0"/>
                    </a:p>
                  </a:txBody>
                  <a:tcPr/>
                </a:tc>
                <a:tc>
                  <a:txBody>
                    <a:bodyPr/>
                    <a:lstStyle/>
                    <a:p>
                      <a:pPr algn="ctr"/>
                      <a:r>
                        <a:rPr lang="ru-RU" sz="1400" b="0" kern="1200" dirty="0">
                          <a:solidFill>
                            <a:schemeClr val="lt1"/>
                          </a:solidFill>
                          <a:latin typeface="Times New Roman" panose="02020603050405020304" pitchFamily="18" charset="0"/>
                          <a:ea typeface="+mn-ea"/>
                          <a:cs typeface="Times New Roman" panose="02020603050405020304" pitchFamily="18" charset="0"/>
                        </a:rPr>
                        <a:t>Всего</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472C4"/>
                    </a:solidFill>
                  </a:tcPr>
                </a:tc>
                <a:tc>
                  <a:txBody>
                    <a:bodyPr/>
                    <a:lstStyle/>
                    <a:p>
                      <a:pPr algn="ctr"/>
                      <a:r>
                        <a:rPr lang="ru-RU" sz="1400" b="0" kern="1200" dirty="0">
                          <a:solidFill>
                            <a:schemeClr val="lt1"/>
                          </a:solidFill>
                          <a:latin typeface="Times New Roman" panose="02020603050405020304" pitchFamily="18" charset="0"/>
                          <a:ea typeface="+mn-ea"/>
                          <a:cs typeface="Times New Roman" panose="02020603050405020304" pitchFamily="18" charset="0"/>
                        </a:rPr>
                        <a:t>ФБ</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472C4"/>
                    </a:solidFill>
                  </a:tcPr>
                </a:tc>
                <a:tc>
                  <a:txBody>
                    <a:bodyPr/>
                    <a:lstStyle/>
                    <a:p>
                      <a:pPr algn="ctr"/>
                      <a:r>
                        <a:rPr lang="ru-RU" sz="1400" b="0" kern="1200" dirty="0">
                          <a:solidFill>
                            <a:schemeClr val="lt1"/>
                          </a:solidFill>
                          <a:latin typeface="Times New Roman" panose="02020603050405020304" pitchFamily="18" charset="0"/>
                          <a:ea typeface="+mn-ea"/>
                          <a:cs typeface="Times New Roman" panose="02020603050405020304" pitchFamily="18" charset="0"/>
                        </a:rPr>
                        <a:t>РБ</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472C4"/>
                    </a:solidFill>
                  </a:tcPr>
                </a:tc>
                <a:tc>
                  <a:txBody>
                    <a:bodyPr/>
                    <a:lstStyle/>
                    <a:p>
                      <a:pPr algn="ctr"/>
                      <a:r>
                        <a:rPr lang="ru-RU" sz="1400" b="0" kern="1200" dirty="0">
                          <a:solidFill>
                            <a:schemeClr val="lt1"/>
                          </a:solidFill>
                          <a:latin typeface="Times New Roman" panose="02020603050405020304" pitchFamily="18" charset="0"/>
                          <a:ea typeface="+mn-ea"/>
                          <a:cs typeface="Times New Roman" panose="02020603050405020304" pitchFamily="18" charset="0"/>
                        </a:rPr>
                        <a:t>ВИ</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472C4"/>
                    </a:solidFill>
                  </a:tcPr>
                </a:tc>
                <a:tc>
                  <a:txBody>
                    <a:bodyPr/>
                    <a:lstStyle/>
                    <a:p>
                      <a:pPr algn="ctr"/>
                      <a:r>
                        <a:rPr lang="ru-RU" sz="1400" b="0" kern="1200" dirty="0">
                          <a:solidFill>
                            <a:schemeClr val="lt1"/>
                          </a:solidFill>
                          <a:latin typeface="Times New Roman" panose="02020603050405020304" pitchFamily="18" charset="0"/>
                          <a:ea typeface="+mn-ea"/>
                          <a:cs typeface="Times New Roman" panose="02020603050405020304" pitchFamily="18" charset="0"/>
                        </a:rPr>
                        <a:t>Касса</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472C4"/>
                    </a:solidFill>
                  </a:tcPr>
                </a:tc>
                <a:tc>
                  <a:txBody>
                    <a:bodyPr/>
                    <a:lstStyle/>
                    <a:p>
                      <a:pPr algn="ctr"/>
                      <a:r>
                        <a:rPr lang="ru-RU" sz="1400" b="0" kern="1200" dirty="0">
                          <a:solidFill>
                            <a:schemeClr val="lt1"/>
                          </a:solidFill>
                          <a:latin typeface="Times New Roman" panose="02020603050405020304" pitchFamily="18" charset="0"/>
                          <a:ea typeface="+mn-ea"/>
                          <a:cs typeface="Times New Roman" panose="02020603050405020304" pitchFamily="18" charset="0"/>
                        </a:rPr>
                        <a:t>%</a:t>
                      </a:r>
                      <a:endParaRPr lang="ru-RU"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472C4"/>
                    </a:solidFill>
                  </a:tcPr>
                </a:tc>
                <a:tc>
                  <a:txBody>
                    <a:bodyPr/>
                    <a:lstStyle/>
                    <a:p>
                      <a:pPr algn="ctr"/>
                      <a:r>
                        <a:rPr lang="ru-RU" sz="1400" b="0" kern="1200" dirty="0">
                          <a:solidFill>
                            <a:schemeClr val="lt1"/>
                          </a:solidFill>
                          <a:latin typeface="Times New Roman" panose="02020603050405020304" pitchFamily="18" charset="0"/>
                          <a:ea typeface="+mn-ea"/>
                          <a:cs typeface="Times New Roman" panose="02020603050405020304" pitchFamily="18" charset="0"/>
                        </a:rPr>
                        <a:t>План</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472C4"/>
                    </a:solidFill>
                  </a:tcPr>
                </a:tc>
                <a:tc>
                  <a:txBody>
                    <a:bodyPr/>
                    <a:lstStyle/>
                    <a:p>
                      <a:pPr algn="ctr"/>
                      <a:r>
                        <a:rPr lang="ru-RU" sz="1400" b="0" kern="1200" dirty="0">
                          <a:solidFill>
                            <a:schemeClr val="lt1"/>
                          </a:solidFill>
                          <a:latin typeface="Times New Roman" panose="02020603050405020304" pitchFamily="18" charset="0"/>
                          <a:ea typeface="+mn-ea"/>
                          <a:cs typeface="Times New Roman" panose="02020603050405020304" pitchFamily="18" charset="0"/>
                        </a:rPr>
                        <a:t>Факт</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472C4"/>
                    </a:solidFill>
                  </a:tcPr>
                </a:tc>
                <a:tc>
                  <a:txBody>
                    <a:bodyPr/>
                    <a:lstStyle/>
                    <a:p>
                      <a:pPr algn="ctr"/>
                      <a:r>
                        <a:rPr lang="ru-RU" sz="1400" b="0" kern="1200" dirty="0">
                          <a:solidFill>
                            <a:schemeClr val="lt1"/>
                          </a:solidFill>
                          <a:latin typeface="Times New Roman" panose="02020603050405020304" pitchFamily="18" charset="0"/>
                          <a:ea typeface="+mn-ea"/>
                          <a:cs typeface="Times New Roman" panose="02020603050405020304" pitchFamily="18" charset="0"/>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472C4"/>
                    </a:solidFill>
                  </a:tcPr>
                </a:tc>
                <a:extLst>
                  <a:ext uri="{0D108BD9-81ED-4DB2-BD59-A6C34878D82A}">
                    <a16:rowId xmlns:a16="http://schemas.microsoft.com/office/drawing/2014/main" val="2410216419"/>
                  </a:ext>
                </a:extLst>
              </a:tr>
              <a:tr h="251225">
                <a:tc>
                  <a:txBody>
                    <a:bodyPr/>
                    <a:lstStyle/>
                    <a:p>
                      <a:pPr algn="ctr">
                        <a:lnSpc>
                          <a:spcPts val="1400"/>
                        </a:lnSpc>
                      </a:pPr>
                      <a:r>
                        <a:rPr lang="ru-RU" sz="1600" dirty="0">
                          <a:latin typeface="Times New Roman" panose="02020603050405020304" pitchFamily="18" charset="0"/>
                          <a:cs typeface="Times New Roman" panose="02020603050405020304" pitchFamily="18" charset="0"/>
                        </a:rPr>
                        <a:t>Всего</a:t>
                      </a:r>
                      <a:endParaRPr lang="ru-RU" sz="1400" dirty="0">
                        <a:latin typeface="Times New Roman" panose="02020603050405020304" pitchFamily="18"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73256399"/>
                  </a:ext>
                </a:extLst>
              </a:tr>
              <a:tr h="354213">
                <a:tc>
                  <a:txBody>
                    <a:bodyPr/>
                    <a:lstStyle/>
                    <a:p>
                      <a:pPr marL="0" marR="0" lvl="0" indent="0" algn="ctr" defTabSz="914400" rtl="0" eaLnBrk="1" fontAlgn="auto" latinLnBrk="0" hangingPunct="1">
                        <a:lnSpc>
                          <a:spcPts val="1400"/>
                        </a:lnSpc>
                        <a:spcBef>
                          <a:spcPts val="0"/>
                        </a:spcBef>
                        <a:spcAft>
                          <a:spcPts val="0"/>
                        </a:spcAft>
                        <a:buClrTx/>
                        <a:buSzTx/>
                        <a:buFontTx/>
                        <a:buNone/>
                        <a:tabLst/>
                        <a:defRPr/>
                      </a:pPr>
                      <a:r>
                        <a:rPr lang="ru-RU" sz="1300" b="0" dirty="0">
                          <a:solidFill>
                            <a:schemeClr val="tx1"/>
                          </a:solidFill>
                          <a:latin typeface="Times New Roman" panose="02020603050405020304" pitchFamily="18" charset="0"/>
                          <a:cs typeface="Times New Roman" panose="02020603050405020304" pitchFamily="18" charset="0"/>
                        </a:rPr>
                        <a:t>Адресная поддержка  повышения производительности труда на предприятиях</a:t>
                      </a:r>
                    </a:p>
                    <a:p>
                      <a:pPr marL="0" marR="0" lvl="0" indent="0" algn="ctr" defTabSz="914400" rtl="0" eaLnBrk="1" fontAlgn="auto" latinLnBrk="0" hangingPunct="1">
                        <a:lnSpc>
                          <a:spcPts val="1400"/>
                        </a:lnSpc>
                        <a:spcBef>
                          <a:spcPts val="0"/>
                        </a:spcBef>
                        <a:spcAft>
                          <a:spcPts val="0"/>
                        </a:spcAft>
                        <a:buClrTx/>
                        <a:buSzTx/>
                        <a:buFontTx/>
                        <a:buNone/>
                        <a:tabLst/>
                        <a:defRPr/>
                      </a:pPr>
                      <a:r>
                        <a:rPr lang="ru-RU" sz="1300" b="0" dirty="0">
                          <a:solidFill>
                            <a:schemeClr val="tx1"/>
                          </a:solidFill>
                          <a:latin typeface="Times New Roman" panose="02020603050405020304" pitchFamily="18" charset="0"/>
                          <a:cs typeface="Times New Roman" panose="02020603050405020304" pitchFamily="18" charset="0"/>
                        </a:rPr>
                        <a:t>(</a:t>
                      </a:r>
                      <a:r>
                        <a:rPr lang="ru-RU" sz="1300" dirty="0">
                          <a:latin typeface="Times New Roman" panose="02020603050405020304" pitchFamily="18" charset="0"/>
                          <a:cs typeface="Times New Roman" panose="02020603050405020304" pitchFamily="18" charset="0"/>
                        </a:rPr>
                        <a:t>Минэкономразвития </a:t>
                      </a:r>
                      <a:r>
                        <a:rPr lang="ru-RU" sz="1300" b="0" dirty="0">
                          <a:solidFill>
                            <a:schemeClr val="tx1"/>
                          </a:solidFill>
                          <a:latin typeface="Times New Roman" panose="02020603050405020304" pitchFamily="18" charset="0"/>
                          <a:cs typeface="Times New Roman" panose="02020603050405020304" pitchFamily="18" charset="0"/>
                        </a:rPr>
                        <a:t>РД)</a:t>
                      </a:r>
                      <a:endParaRPr lang="ru-RU" sz="1300" dirty="0">
                        <a:latin typeface="Times New Roman" panose="02020603050405020304" pitchFamily="18"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tcP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lnT w="12700" cap="flat" cmpd="sng" algn="ctr">
                      <a:solidFill>
                        <a:schemeClr val="tx1"/>
                      </a:solidFill>
                      <a:prstDash val="solid"/>
                      <a:round/>
                      <a:headEnd type="none" w="med" len="med"/>
                      <a:tailEnd type="none" w="med" len="med"/>
                    </a:lnT>
                  </a:tcP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lnT w="12700" cap="flat" cmpd="sng" algn="ctr">
                      <a:solidFill>
                        <a:schemeClr val="tx1"/>
                      </a:solidFill>
                      <a:prstDash val="solid"/>
                      <a:round/>
                      <a:headEnd type="none" w="med" len="med"/>
                      <a:tailEnd type="none" w="med" len="med"/>
                    </a:lnT>
                  </a:tcP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lnT w="12700" cap="flat" cmpd="sng" algn="ctr">
                      <a:solidFill>
                        <a:schemeClr val="tx1"/>
                      </a:solidFill>
                      <a:prstDash val="solid"/>
                      <a:round/>
                      <a:headEnd type="none" w="med" len="med"/>
                      <a:tailEnd type="none" w="med" len="med"/>
                    </a:lnT>
                  </a:tcP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lnT w="12700" cap="flat" cmpd="sng" algn="ctr">
                      <a:solidFill>
                        <a:schemeClr val="tx1"/>
                      </a:solidFill>
                      <a:prstDash val="solid"/>
                      <a:round/>
                      <a:headEnd type="none" w="med" len="med"/>
                      <a:tailEnd type="none" w="med" len="med"/>
                    </a:lnT>
                  </a:tcP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lnT w="12700" cap="flat" cmpd="sng" algn="ctr">
                      <a:solidFill>
                        <a:schemeClr val="tx1"/>
                      </a:solidFill>
                      <a:prstDash val="solid"/>
                      <a:round/>
                      <a:headEnd type="none" w="med" len="med"/>
                      <a:tailEnd type="none" w="med" len="med"/>
                    </a:lnT>
                  </a:tcP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lnT w="12700" cap="flat" cmpd="sng" algn="ctr">
                      <a:solidFill>
                        <a:schemeClr val="tx1"/>
                      </a:solidFill>
                      <a:prstDash val="solid"/>
                      <a:round/>
                      <a:headEnd type="none" w="med" len="med"/>
                      <a:tailEnd type="none" w="med" len="med"/>
                    </a:lnT>
                  </a:tcP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lnT w="12700" cap="flat" cmpd="sng" algn="ctr">
                      <a:solidFill>
                        <a:schemeClr val="tx1"/>
                      </a:solidFill>
                      <a:prstDash val="solid"/>
                      <a:round/>
                      <a:headEnd type="none" w="med" len="med"/>
                      <a:tailEnd type="none" w="med" len="med"/>
                    </a:lnT>
                  </a:tcP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lnT w="12700" cap="flat" cmpd="sng" algn="ctr">
                      <a:solidFill>
                        <a:schemeClr val="tx1"/>
                      </a:solidFill>
                      <a:prstDash val="solid"/>
                      <a:round/>
                      <a:headEnd type="none" w="med" len="med"/>
                      <a:tailEnd type="none" w="med" len="med"/>
                    </a:lnT>
                  </a:tcP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943486988"/>
                  </a:ext>
                </a:extLst>
              </a:tr>
            </a:tbl>
          </a:graphicData>
        </a:graphic>
      </p:graphicFrame>
      <p:sp>
        <p:nvSpPr>
          <p:cNvPr id="18" name="TextBox 33">
            <a:extLst>
              <a:ext uri="{FF2B5EF4-FFF2-40B4-BE49-F238E27FC236}">
                <a16:creationId xmlns:a16="http://schemas.microsoft.com/office/drawing/2014/main" id="{FE9216EB-96E7-4CAF-AC6E-6B72E9F7E267}"/>
              </a:ext>
            </a:extLst>
          </p:cNvPr>
          <p:cNvSpPr txBox="1"/>
          <p:nvPr/>
        </p:nvSpPr>
        <p:spPr>
          <a:xfrm>
            <a:off x="3697182" y="6113215"/>
            <a:ext cx="7782694" cy="369332"/>
          </a:xfrm>
          <a:prstGeom prst="rect">
            <a:avLst/>
          </a:prstGeom>
          <a:noFill/>
        </p:spPr>
        <p:txBody>
          <a:bodyPr wrap="square" rtlCol="0">
            <a:spAutoFit/>
          </a:bodyPr>
          <a:lstStyle/>
          <a:p>
            <a:pPr algn="ctr"/>
            <a:r>
              <a:rPr lang="ru-RU" b="1" dirty="0">
                <a:solidFill>
                  <a:schemeClr val="accent1"/>
                </a:solidFill>
                <a:latin typeface="Times New Roman" panose="02020603050405020304" pitchFamily="18" charset="0"/>
                <a:cs typeface="Times New Roman" panose="02020603050405020304" pitchFamily="18" charset="0"/>
              </a:rPr>
              <a:t>Реализация 2 других региональных проектов запланирована с 2022 года</a:t>
            </a:r>
          </a:p>
        </p:txBody>
      </p:sp>
    </p:spTree>
    <p:extLst>
      <p:ext uri="{BB962C8B-B14F-4D97-AF65-F5344CB8AC3E}">
        <p14:creationId xmlns:p14="http://schemas.microsoft.com/office/powerpoint/2010/main" val="184749151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825" name="Rectangle 2"/>
          <p:cNvSpPr/>
          <p:nvPr/>
        </p:nvSpPr>
        <p:spPr>
          <a:xfrm>
            <a:off x="0" y="188366"/>
            <a:ext cx="12192000" cy="263612"/>
          </a:xfrm>
          <a:prstGeom prst="rect">
            <a:avLst/>
          </a:prstGeom>
          <a:gradFill flip="none" rotWithShape="1">
            <a:gsLst>
              <a:gs pos="0">
                <a:srgbClr val="F5821F"/>
              </a:gs>
              <a:gs pos="91000">
                <a:schemeClr val="accent1">
                  <a:lumMod val="60000"/>
                  <a:lumOff val="40000"/>
                  <a:alpha val="41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pPr>
            <a:endParaRPr lang="en-US" dirty="0"/>
          </a:p>
        </p:txBody>
      </p:sp>
      <p:pic>
        <p:nvPicPr>
          <p:cNvPr id="2097177" name="Picture 4" descr="https://xn--80aafjcthgy6bd.xn--p1ai/templates/mun46/images/gerb.png"/>
          <p:cNvPicPr>
            <a:picLocks noChangeAspect="1" noChangeArrowheads="1"/>
          </p:cNvPicPr>
          <p:nvPr/>
        </p:nvPicPr>
        <p:blipFill>
          <a:blip r:embed="rId2" cstate="print"/>
          <a:srcRect/>
          <a:stretch>
            <a:fillRect/>
          </a:stretch>
        </p:blipFill>
        <p:spPr bwMode="auto">
          <a:xfrm>
            <a:off x="11350831" y="40745"/>
            <a:ext cx="518834" cy="540000"/>
          </a:xfrm>
          <a:prstGeom prst="rect">
            <a:avLst/>
          </a:prstGeom>
          <a:noFill/>
        </p:spPr>
      </p:pic>
      <p:sp>
        <p:nvSpPr>
          <p:cNvPr id="1048841" name="Прямоугольник 24"/>
          <p:cNvSpPr/>
          <p:nvPr/>
        </p:nvSpPr>
        <p:spPr>
          <a:xfrm>
            <a:off x="3068633" y="81270"/>
            <a:ext cx="6355080" cy="396240"/>
          </a:xfrm>
          <a:prstGeom prst="rect">
            <a:avLst/>
          </a:prstGeom>
        </p:spPr>
        <p:txBody>
          <a:bodyPr wrap="none">
            <a:spAutoFit/>
          </a:bodyPr>
          <a:lstStyle/>
          <a:p>
            <a:r>
              <a:rPr lang="ru-RU" sz="2000" b="1" dirty="0">
                <a:latin typeface="Times New Roman" panose="02020603050405020304" pitchFamily="18" charset="0"/>
                <a:cs typeface="Times New Roman" panose="02020603050405020304" pitchFamily="18" charset="0"/>
              </a:rPr>
              <a:t>Производительность труда и поддержка занятости</a:t>
            </a:r>
            <a:endParaRPr lang="ru-RU" sz="2000" dirty="0"/>
          </a:p>
        </p:txBody>
      </p:sp>
      <p:graphicFrame>
        <p:nvGraphicFramePr>
          <p:cNvPr id="26" name="Таблица 3">
            <a:extLst>
              <a:ext uri="{FF2B5EF4-FFF2-40B4-BE49-F238E27FC236}">
                <a16:creationId xmlns:a16="http://schemas.microsoft.com/office/drawing/2014/main" id="{F1D5CA88-EC77-4B48-8143-0A60C5DECDE6}"/>
              </a:ext>
            </a:extLst>
          </p:cNvPr>
          <p:cNvGraphicFramePr>
            <a:graphicFrameLocks noGrp="1"/>
          </p:cNvGraphicFramePr>
          <p:nvPr>
            <p:extLst>
              <p:ext uri="{D42A27DB-BD31-4B8C-83A1-F6EECF244321}">
                <p14:modId xmlns:p14="http://schemas.microsoft.com/office/powerpoint/2010/main" val="280280740"/>
              </p:ext>
            </p:extLst>
          </p:nvPr>
        </p:nvGraphicFramePr>
        <p:xfrm>
          <a:off x="218388" y="775890"/>
          <a:ext cx="11755223" cy="5171589"/>
        </p:xfrm>
        <a:graphic>
          <a:graphicData uri="http://schemas.openxmlformats.org/drawingml/2006/table">
            <a:tbl>
              <a:tblPr firstRow="1" bandRow="1">
                <a:tableStyleId>{5C22544A-7EE6-4342-B048-85BDC9FD1C3A}</a:tableStyleId>
              </a:tblPr>
              <a:tblGrid>
                <a:gridCol w="2007227">
                  <a:extLst>
                    <a:ext uri="{9D8B030D-6E8A-4147-A177-3AD203B41FA5}">
                      <a16:colId xmlns:a16="http://schemas.microsoft.com/office/drawing/2014/main" val="872544408"/>
                    </a:ext>
                  </a:extLst>
                </a:gridCol>
                <a:gridCol w="2579298">
                  <a:extLst>
                    <a:ext uri="{9D8B030D-6E8A-4147-A177-3AD203B41FA5}">
                      <a16:colId xmlns:a16="http://schemas.microsoft.com/office/drawing/2014/main" val="2935036756"/>
                    </a:ext>
                  </a:extLst>
                </a:gridCol>
                <a:gridCol w="7168698">
                  <a:extLst>
                    <a:ext uri="{9D8B030D-6E8A-4147-A177-3AD203B41FA5}">
                      <a16:colId xmlns:a16="http://schemas.microsoft.com/office/drawing/2014/main" val="4034457935"/>
                    </a:ext>
                  </a:extLst>
                </a:gridCol>
              </a:tblGrid>
              <a:tr h="370840">
                <a:tc>
                  <a:txBody>
                    <a:bodyPr/>
                    <a:lstStyle/>
                    <a:p>
                      <a:pPr algn="ctr"/>
                      <a:r>
                        <a:rPr lang="ru-RU" sz="1600" dirty="0">
                          <a:latin typeface="Times New Roman" panose="02020603050405020304" pitchFamily="18" charset="0"/>
                          <a:cs typeface="Times New Roman" panose="02020603050405020304" pitchFamily="18" charset="0"/>
                        </a:rPr>
                        <a:t>Региональный</a:t>
                      </a:r>
                    </a:p>
                    <a:p>
                      <a:pPr algn="ctr"/>
                      <a:r>
                        <a:rPr lang="ru-RU" sz="1600" dirty="0">
                          <a:latin typeface="Times New Roman" panose="02020603050405020304" pitchFamily="18" charset="0"/>
                          <a:cs typeface="Times New Roman" panose="02020603050405020304" pitchFamily="18" charset="0"/>
                        </a:rPr>
                        <a:t> проект</a:t>
                      </a:r>
                    </a:p>
                  </a:txBody>
                  <a:tcPr anchor="ctr"/>
                </a:tc>
                <a:tc>
                  <a:txBody>
                    <a:bodyPr/>
                    <a:lstStyle/>
                    <a:p>
                      <a:pPr algn="ctr"/>
                      <a:r>
                        <a:rPr lang="ru-RU" sz="1600" dirty="0">
                          <a:latin typeface="Times New Roman" panose="02020603050405020304" pitchFamily="18" charset="0"/>
                          <a:cs typeface="Times New Roman" panose="02020603050405020304" pitchFamily="18" charset="0"/>
                        </a:rPr>
                        <a:t>Реализуется на территории МО</a:t>
                      </a:r>
                    </a:p>
                  </a:txBody>
                  <a:tcPr anchor="ctr"/>
                </a:tc>
                <a:tc>
                  <a:txBody>
                    <a:bodyPr/>
                    <a:lstStyle/>
                    <a:p>
                      <a:pPr algn="ctr"/>
                      <a:r>
                        <a:rPr lang="ru-RU" sz="1600" dirty="0">
                          <a:latin typeface="Times New Roman" panose="02020603050405020304" pitchFamily="18" charset="0"/>
                          <a:cs typeface="Times New Roman" panose="02020603050405020304" pitchFamily="18" charset="0"/>
                        </a:rPr>
                        <a:t>Мероприятия проекта</a:t>
                      </a:r>
                    </a:p>
                  </a:txBody>
                  <a:tcPr anchor="ctr"/>
                </a:tc>
                <a:extLst>
                  <a:ext uri="{0D108BD9-81ED-4DB2-BD59-A6C34878D82A}">
                    <a16:rowId xmlns:a16="http://schemas.microsoft.com/office/drawing/2014/main" val="1207244134"/>
                  </a:ext>
                </a:extLst>
              </a:tr>
              <a:tr h="370840">
                <a:tc rowSpan="7">
                  <a:txBody>
                    <a:bodyPr/>
                    <a:lstStyle/>
                    <a:p>
                      <a:pPr algn="ctr"/>
                      <a:r>
                        <a:rPr lang="ru-RU" sz="1600" dirty="0">
                          <a:latin typeface="Times New Roman" panose="02020603050405020304" pitchFamily="18" charset="0"/>
                          <a:cs typeface="Times New Roman" panose="02020603050405020304" pitchFamily="18" charset="0"/>
                        </a:rPr>
                        <a:t>Адресная поддержка по повышению производительности труда на предприятиях</a:t>
                      </a:r>
                    </a:p>
                  </a:txBody>
                  <a:tcPr anchor="ctr"/>
                </a:tc>
                <a:tc rowSpan="3">
                  <a:txBody>
                    <a:bodyPr/>
                    <a:lstStyle/>
                    <a:p>
                      <a:pPr algn="ctr"/>
                      <a:r>
                        <a:rPr lang="ru-RU" sz="1600" dirty="0">
                          <a:latin typeface="Times New Roman" panose="02020603050405020304" pitchFamily="18" charset="0"/>
                          <a:cs typeface="Times New Roman" panose="02020603050405020304" pitchFamily="18" charset="0"/>
                        </a:rPr>
                        <a:t>г. Кизляр «</a:t>
                      </a:r>
                      <a:r>
                        <a:rPr lang="ru-RU" sz="1600" dirty="0" err="1">
                          <a:latin typeface="Times New Roman" panose="02020603050405020304" pitchFamily="18" charset="0"/>
                          <a:cs typeface="Times New Roman" panose="02020603050405020304" pitchFamily="18" charset="0"/>
                        </a:rPr>
                        <a:t>Кизлярагрокомплекс</a:t>
                      </a:r>
                      <a:r>
                        <a:rPr lang="ru-RU" sz="1600" dirty="0">
                          <a:latin typeface="Times New Roman" panose="02020603050405020304" pitchFamily="18" charset="0"/>
                          <a:cs typeface="Times New Roman" panose="02020603050405020304" pitchFamily="18" charset="0"/>
                        </a:rPr>
                        <a:t>»</a:t>
                      </a:r>
                    </a:p>
                  </a:txBody>
                  <a:tcPr anchor="ctr"/>
                </a:tc>
                <a:tc>
                  <a:txBody>
                    <a:bodyPr/>
                    <a:lstStyle/>
                    <a:p>
                      <a:pPr algn="just">
                        <a:lnSpc>
                          <a:spcPct val="115000"/>
                        </a:lnSpc>
                        <a:spcAft>
                          <a:spcPts val="0"/>
                        </a:spcAft>
                      </a:pPr>
                      <a:r>
                        <a:rPr lang="ru-RU" sz="1600" dirty="0">
                          <a:effectLst/>
                          <a:latin typeface="Times New Roman" panose="02020603050405020304" pitchFamily="18" charset="0"/>
                          <a:ea typeface="Calibri" panose="020F0502020204030204" pitchFamily="34" charset="0"/>
                          <a:cs typeface="Times New Roman" panose="02020603050405020304" pitchFamily="18" charset="0"/>
                        </a:rPr>
                        <a:t>Тренерами ФЦК с выездом на место обучено 9 сотрудников ОАО «</a:t>
                      </a:r>
                      <a:r>
                        <a:rPr lang="ru-RU" sz="1600" dirty="0" err="1">
                          <a:effectLst/>
                          <a:latin typeface="Times New Roman" panose="02020603050405020304" pitchFamily="18" charset="0"/>
                          <a:ea typeface="Calibri" panose="020F0502020204030204" pitchFamily="34" charset="0"/>
                          <a:cs typeface="Times New Roman" panose="02020603050405020304" pitchFamily="18" charset="0"/>
                        </a:rPr>
                        <a:t>Кизлярагрокомплекс</a:t>
                      </a:r>
                      <a:r>
                        <a:rPr lang="ru-RU" sz="1600" dirty="0">
                          <a:effectLst/>
                          <a:latin typeface="Times New Roman" panose="02020603050405020304" pitchFamily="18" charset="0"/>
                          <a:ea typeface="Calibri" panose="020F0502020204030204" pitchFamily="34" charset="0"/>
                          <a:cs typeface="Times New Roman" panose="02020603050405020304" pitchFamily="18" charset="0"/>
                        </a:rPr>
                        <a:t>»</a:t>
                      </a:r>
                      <a:endParaRPr lang="ru-RU"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627042994"/>
                  </a:ext>
                </a:extLst>
              </a:tr>
              <a:tr h="645633">
                <a:tc vMerge="1">
                  <a:txBody>
                    <a:bodyPr/>
                    <a:lstStyle/>
                    <a:p>
                      <a:endParaRPr lang="ru-RU" dirty="0"/>
                    </a:p>
                  </a:txBody>
                  <a:tcPr/>
                </a:tc>
                <a:tc vMerge="1">
                  <a:txBody>
                    <a:bodyPr/>
                    <a:lstStyle/>
                    <a:p>
                      <a:endParaRPr lang="ru-RU" dirty="0"/>
                    </a:p>
                  </a:txBody>
                  <a:tcPr/>
                </a:tc>
                <a:tc>
                  <a:txBody>
                    <a:bodyPr/>
                    <a:lstStyle/>
                    <a:p>
                      <a:pPr algn="just">
                        <a:lnSpc>
                          <a:spcPct val="115000"/>
                        </a:lnSpc>
                        <a:spcAft>
                          <a:spcPts val="0"/>
                        </a:spcAft>
                      </a:pPr>
                      <a:r>
                        <a:rPr lang="ru-RU" sz="1600" dirty="0">
                          <a:effectLst/>
                          <a:latin typeface="Times New Roman" panose="02020603050405020304" pitchFamily="18" charset="0"/>
                          <a:ea typeface="Calibri" panose="020F0502020204030204" pitchFamily="34" charset="0"/>
                          <a:cs typeface="Times New Roman" panose="02020603050405020304" pitchFamily="18" charset="0"/>
                        </a:rPr>
                        <a:t>По программе профессиональной переподготовки управленческих кадров «Лидеры производительности» прошел обучение один представитель</a:t>
                      </a:r>
                      <a:endParaRPr lang="ru-RU"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814649717"/>
                  </a:ext>
                </a:extLst>
              </a:tr>
              <a:tr h="640080">
                <a:tc vMerge="1">
                  <a:txBody>
                    <a:bodyPr/>
                    <a:lstStyle/>
                    <a:p>
                      <a:endParaRPr lang="ru-RU"/>
                    </a:p>
                  </a:txBody>
                  <a:tcPr/>
                </a:tc>
                <a:tc vMerge="1">
                  <a:txBody>
                    <a:bodyPr/>
                    <a:lstStyle/>
                    <a:p>
                      <a:pPr algn="ctr"/>
                      <a:endParaRPr lang="ru-RU" dirty="0"/>
                    </a:p>
                  </a:txBody>
                  <a:tcPr anchor="ctr"/>
                </a:tc>
                <a:tc>
                  <a:txBody>
                    <a:bodyPr/>
                    <a:lstStyle/>
                    <a:p>
                      <a:pPr algn="just">
                        <a:lnSpc>
                          <a:spcPct val="115000"/>
                        </a:lnSpc>
                        <a:spcAft>
                          <a:spcPts val="0"/>
                        </a:spcAft>
                      </a:pPr>
                      <a:r>
                        <a:rPr lang="ru-RU" sz="1600" dirty="0">
                          <a:effectLst/>
                          <a:latin typeface="Times New Roman" panose="02020603050405020304" pitchFamily="18" charset="0"/>
                          <a:ea typeface="Calibri" panose="020F0502020204030204" pitchFamily="34" charset="0"/>
                          <a:cs typeface="Times New Roman" panose="02020603050405020304" pitchFamily="18" charset="0"/>
                        </a:rPr>
                        <a:t>По программе «Акселератор экспортного роста» прошел обучение один представитель предприятия</a:t>
                      </a:r>
                      <a:endParaRPr lang="ru-RU"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554922229"/>
                  </a:ext>
                </a:extLst>
              </a:tr>
              <a:tr h="931025">
                <a:tc vMerge="1">
                  <a:txBody>
                    <a:bodyPr/>
                    <a:lstStyle/>
                    <a:p>
                      <a:endParaRPr lang="ru-RU" dirty="0"/>
                    </a:p>
                  </a:txBody>
                  <a:tcPr/>
                </a:tc>
                <a:tc>
                  <a:txBody>
                    <a:bodyPr/>
                    <a:lstStyle/>
                    <a:p>
                      <a:pPr algn="ctr"/>
                      <a:r>
                        <a:rPr lang="ru-RU" sz="1600" dirty="0">
                          <a:latin typeface="Times New Roman" panose="02020603050405020304" pitchFamily="18" charset="0"/>
                          <a:cs typeface="Times New Roman" panose="02020603050405020304" pitchFamily="18" charset="0"/>
                        </a:rPr>
                        <a:t>ОАО «Концерн КЭМЗ»</a:t>
                      </a:r>
                    </a:p>
                  </a:txBody>
                  <a:tcPr anchor="ctr"/>
                </a:tc>
                <a:tc>
                  <a:txBody>
                    <a:bodyPr/>
                    <a:lstStyle/>
                    <a:p>
                      <a:pPr algn="just"/>
                      <a:r>
                        <a:rPr lang="ru-RU" sz="1600" dirty="0">
                          <a:latin typeface="Times New Roman" panose="02020603050405020304" pitchFamily="18" charset="0"/>
                          <a:cs typeface="Times New Roman" panose="02020603050405020304" pitchFamily="18" charset="0"/>
                        </a:rPr>
                        <a:t>По программе профессиональной переподготовки управленческих кадров «Лидеры производительности» обучение прошли 4 представителя ОАО «Концерн КЭМЗ»</a:t>
                      </a:r>
                    </a:p>
                  </a:txBody>
                  <a:tcPr anchor="ctr"/>
                </a:tc>
                <a:extLst>
                  <a:ext uri="{0D108BD9-81ED-4DB2-BD59-A6C34878D82A}">
                    <a16:rowId xmlns:a16="http://schemas.microsoft.com/office/drawing/2014/main" val="2222223016"/>
                  </a:ext>
                </a:extLst>
              </a:tr>
              <a:tr h="623455">
                <a:tc vMerge="1">
                  <a:txBody>
                    <a:bodyPr/>
                    <a:lstStyle/>
                    <a:p>
                      <a:endParaRPr lang="ru-RU" dirty="0"/>
                    </a:p>
                  </a:txBody>
                  <a:tcPr/>
                </a:tc>
                <a:tc rowSpan="2">
                  <a:txBody>
                    <a:bodyPr/>
                    <a:lstStyle/>
                    <a:p>
                      <a:pPr algn="ctr"/>
                      <a:r>
                        <a:rPr lang="ru-RU" sz="1600" dirty="0">
                          <a:latin typeface="Times New Roman" panose="02020603050405020304" pitchFamily="18" charset="0"/>
                          <a:cs typeface="Times New Roman" panose="02020603050405020304" pitchFamily="18" charset="0"/>
                        </a:rPr>
                        <a:t>г. Каспийск</a:t>
                      </a:r>
                    </a:p>
                    <a:p>
                      <a:pPr algn="ctr"/>
                      <a:r>
                        <a:rPr lang="ru-RU" sz="1600" dirty="0">
                          <a:latin typeface="Times New Roman" panose="02020603050405020304" pitchFamily="18" charset="0"/>
                          <a:cs typeface="Times New Roman" panose="02020603050405020304" pitchFamily="18" charset="0"/>
                        </a:rPr>
                        <a:t> АО «Завод «</a:t>
                      </a:r>
                      <a:r>
                        <a:rPr lang="ru-RU" sz="1600" dirty="0" err="1">
                          <a:latin typeface="Times New Roman" panose="02020603050405020304" pitchFamily="18" charset="0"/>
                          <a:cs typeface="Times New Roman" panose="02020603050405020304" pitchFamily="18" charset="0"/>
                        </a:rPr>
                        <a:t>Дагдизель</a:t>
                      </a:r>
                      <a:r>
                        <a:rPr lang="ru-RU" sz="1600" dirty="0">
                          <a:latin typeface="Times New Roman" panose="02020603050405020304" pitchFamily="18" charset="0"/>
                          <a:cs typeface="Times New Roman" panose="02020603050405020304" pitchFamily="18" charset="0"/>
                        </a:rPr>
                        <a:t>»</a:t>
                      </a:r>
                    </a:p>
                  </a:txBody>
                  <a:tcPr anchor="ctr"/>
                </a:tc>
                <a:tc>
                  <a:txBody>
                    <a:bodyPr/>
                    <a:lstStyle/>
                    <a:p>
                      <a:pPr algn="just">
                        <a:lnSpc>
                          <a:spcPct val="115000"/>
                        </a:lnSpc>
                        <a:spcAft>
                          <a:spcPts val="0"/>
                        </a:spcAft>
                      </a:pPr>
                      <a:r>
                        <a:rPr lang="ru-RU" sz="1600" dirty="0">
                          <a:effectLst/>
                          <a:latin typeface="Times New Roman" panose="02020603050405020304" pitchFamily="18" charset="0"/>
                          <a:ea typeface="Calibri" panose="020F0502020204030204" pitchFamily="34" charset="0"/>
                          <a:cs typeface="Times New Roman" panose="02020603050405020304" pitchFamily="18" charset="0"/>
                        </a:rPr>
                        <a:t>Тренерами ФЦК с выездом на место обучено 17 сотрудников АО «Завод «</a:t>
                      </a:r>
                      <a:r>
                        <a:rPr lang="ru-RU" sz="1600" dirty="0" err="1">
                          <a:effectLst/>
                          <a:latin typeface="Times New Roman" panose="02020603050405020304" pitchFamily="18" charset="0"/>
                          <a:ea typeface="Calibri" panose="020F0502020204030204" pitchFamily="34" charset="0"/>
                          <a:cs typeface="Times New Roman" panose="02020603050405020304" pitchFamily="18" charset="0"/>
                        </a:rPr>
                        <a:t>Дагдизель</a:t>
                      </a:r>
                      <a:r>
                        <a:rPr lang="ru-RU" sz="1600" dirty="0">
                          <a:effectLst/>
                          <a:latin typeface="Times New Roman" panose="02020603050405020304" pitchFamily="18" charset="0"/>
                          <a:ea typeface="Calibri" panose="020F0502020204030204" pitchFamily="34" charset="0"/>
                          <a:cs typeface="Times New Roman" panose="02020603050405020304" pitchFamily="18" charset="0"/>
                        </a:rPr>
                        <a:t>» </a:t>
                      </a:r>
                      <a:endParaRPr lang="ru-RU"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81220955"/>
                  </a:ext>
                </a:extLst>
              </a:tr>
              <a:tr h="648392">
                <a:tc vMerge="1">
                  <a:txBody>
                    <a:bodyPr/>
                    <a:lstStyle/>
                    <a:p>
                      <a:endParaRPr lang="ru-RU" dirty="0"/>
                    </a:p>
                  </a:txBody>
                  <a:tcPr/>
                </a:tc>
                <a:tc vMerge="1">
                  <a:txBody>
                    <a:bodyPr/>
                    <a:lstStyle/>
                    <a:p>
                      <a:pPr algn="ctr"/>
                      <a:endParaRPr lang="ru-RU" sz="1600" dirty="0">
                        <a:latin typeface="Times New Roman" panose="02020603050405020304" pitchFamily="18" charset="0"/>
                        <a:cs typeface="Times New Roman" panose="02020603050405020304" pitchFamily="18" charset="0"/>
                      </a:endParaRPr>
                    </a:p>
                  </a:txBody>
                  <a:tcPr anchor="ctr"/>
                </a:tc>
                <a:tc>
                  <a:txBody>
                    <a:bodyPr/>
                    <a:lstStyle/>
                    <a:p>
                      <a:pPr algn="just">
                        <a:lnSpc>
                          <a:spcPct val="115000"/>
                        </a:lnSpc>
                        <a:spcAft>
                          <a:spcPts val="0"/>
                        </a:spcAft>
                      </a:pPr>
                      <a:r>
                        <a:rPr lang="ru-RU" sz="1600" dirty="0">
                          <a:effectLst/>
                          <a:latin typeface="Times New Roman" panose="02020603050405020304" pitchFamily="18" charset="0"/>
                          <a:ea typeface="Calibri" panose="020F0502020204030204" pitchFamily="34" charset="0"/>
                          <a:cs typeface="Times New Roman" panose="02020603050405020304" pitchFamily="18" charset="0"/>
                        </a:rPr>
                        <a:t>По программе профессиональной переподготовки управленческих кадров «Лидеры производительности» прошел обучение один представитель</a:t>
                      </a:r>
                      <a:endParaRPr lang="ru-RU"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873845646"/>
                  </a:ext>
                </a:extLst>
              </a:tr>
              <a:tr h="274288">
                <a:tc vMerge="1">
                  <a:txBody>
                    <a:bodyPr/>
                    <a:lstStyle/>
                    <a:p>
                      <a:endParaRPr lang="ru-RU" dirty="0"/>
                    </a:p>
                  </a:txBody>
                  <a:tcPr/>
                </a:tc>
                <a:tc>
                  <a:txBody>
                    <a:bodyPr/>
                    <a:lstStyle/>
                    <a:p>
                      <a:pPr algn="ctr">
                        <a:lnSpc>
                          <a:spcPct val="115000"/>
                        </a:lnSpc>
                        <a:spcAft>
                          <a:spcPts val="0"/>
                        </a:spcAft>
                      </a:pPr>
                      <a:r>
                        <a:rPr lang="ru-RU" sz="1600" dirty="0">
                          <a:effectLst/>
                          <a:latin typeface="Times New Roman" panose="02020603050405020304" pitchFamily="18" charset="0"/>
                          <a:ea typeface="Calibri" panose="020F0502020204030204" pitchFamily="34" charset="0"/>
                          <a:cs typeface="Times New Roman" panose="02020603050405020304" pitchFamily="18" charset="0"/>
                        </a:rPr>
                        <a:t>г. Махачкала</a:t>
                      </a:r>
                    </a:p>
                    <a:p>
                      <a:pPr algn="ctr">
                        <a:lnSpc>
                          <a:spcPct val="115000"/>
                        </a:lnSpc>
                        <a:spcAft>
                          <a:spcPts val="0"/>
                        </a:spcAft>
                      </a:pPr>
                      <a:r>
                        <a:rPr lang="ru-RU" sz="1600" dirty="0">
                          <a:effectLst/>
                          <a:latin typeface="Times New Roman" panose="02020603050405020304" pitchFamily="18" charset="0"/>
                          <a:ea typeface="Calibri" panose="020F0502020204030204" pitchFamily="34" charset="0"/>
                          <a:cs typeface="Times New Roman" panose="02020603050405020304" pitchFamily="18" charset="0"/>
                        </a:rPr>
                        <a:t>АО «Аэропорт Махачкала»</a:t>
                      </a:r>
                      <a:endParaRPr lang="ru-RU"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0"/>
                        </a:spcAft>
                      </a:pPr>
                      <a:r>
                        <a:rPr lang="ru-RU" sz="1600" dirty="0">
                          <a:effectLst/>
                          <a:latin typeface="Times New Roman" panose="02020603050405020304" pitchFamily="18" charset="0"/>
                          <a:ea typeface="Calibri" panose="020F0502020204030204" pitchFamily="34" charset="0"/>
                          <a:cs typeface="Times New Roman" panose="02020603050405020304" pitchFamily="18" charset="0"/>
                        </a:rPr>
                        <a:t>Тренерами ФЦК обучено 24 сотрудника от АО «Аэропорт «Махачкала»</a:t>
                      </a:r>
                      <a:endParaRPr lang="ru-RU"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345289203"/>
                  </a:ext>
                </a:extLst>
              </a:tr>
            </a:tbl>
          </a:graphicData>
        </a:graphic>
      </p:graphicFrame>
    </p:spTree>
    <p:extLst>
      <p:ext uri="{BB962C8B-B14F-4D97-AF65-F5344CB8AC3E}">
        <p14:creationId xmlns:p14="http://schemas.microsoft.com/office/powerpoint/2010/main" val="226279260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4F6ABAE6-1AC9-4F2B-B69B-09B693899DF2}"/>
              </a:ext>
            </a:extLst>
          </p:cNvPr>
          <p:cNvPicPr>
            <a:picLocks noChangeAspect="1"/>
          </p:cNvPicPr>
          <p:nvPr/>
        </p:nvPicPr>
        <p:blipFill rotWithShape="1">
          <a:blip r:embed="rId2">
            <a:extLst>
              <a:ext uri="{28A0092B-C50C-407E-A947-70E740481C1C}">
                <a14:useLocalDpi xmlns:a14="http://schemas.microsoft.com/office/drawing/2010/main" val="0"/>
              </a:ext>
            </a:extLst>
          </a:blip>
          <a:srcRect l="2784"/>
          <a:stretch/>
        </p:blipFill>
        <p:spPr>
          <a:xfrm>
            <a:off x="0" y="920131"/>
            <a:ext cx="2775623" cy="5937869"/>
          </a:xfrm>
          <a:prstGeom prst="rect">
            <a:avLst/>
          </a:prstGeom>
        </p:spPr>
      </p:pic>
      <p:pic>
        <p:nvPicPr>
          <p:cNvPr id="9" name="Picture 8">
            <a:extLst>
              <a:ext uri="{FF2B5EF4-FFF2-40B4-BE49-F238E27FC236}">
                <a16:creationId xmlns:a16="http://schemas.microsoft.com/office/drawing/2014/main" id="{53766E68-2B4E-489E-93A4-D36C5EE1E3B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72" y="-8965"/>
            <a:ext cx="2780895" cy="2780895"/>
          </a:xfrm>
          <a:prstGeom prst="rect">
            <a:avLst/>
          </a:prstGeom>
        </p:spPr>
      </p:pic>
      <p:sp>
        <p:nvSpPr>
          <p:cNvPr id="33" name="Rectangle 2"/>
          <p:cNvSpPr/>
          <p:nvPr/>
        </p:nvSpPr>
        <p:spPr>
          <a:xfrm>
            <a:off x="0" y="178939"/>
            <a:ext cx="12192000" cy="263612"/>
          </a:xfrm>
          <a:prstGeom prst="rect">
            <a:avLst/>
          </a:prstGeom>
          <a:gradFill flip="none" rotWithShape="1">
            <a:gsLst>
              <a:gs pos="0">
                <a:srgbClr val="008BBF"/>
              </a:gs>
              <a:gs pos="91000">
                <a:schemeClr val="accent1">
                  <a:lumMod val="60000"/>
                  <a:lumOff val="40000"/>
                  <a:alpha val="41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pic>
        <p:nvPicPr>
          <p:cNvPr id="66" name="Picture 4" descr="https://xn--80aafjcthgy6bd.xn--p1ai/templates/mun46/images/gerb.png"/>
          <p:cNvPicPr>
            <a:picLocks noChangeAspect="1" noChangeArrowheads="1"/>
          </p:cNvPicPr>
          <p:nvPr/>
        </p:nvPicPr>
        <p:blipFill>
          <a:blip r:embed="rId4" cstate="print"/>
          <a:srcRect/>
          <a:stretch>
            <a:fillRect/>
          </a:stretch>
        </p:blipFill>
        <p:spPr bwMode="auto">
          <a:xfrm>
            <a:off x="11350831" y="40745"/>
            <a:ext cx="518834" cy="540000"/>
          </a:xfrm>
          <a:prstGeom prst="rect">
            <a:avLst/>
          </a:prstGeom>
          <a:noFill/>
        </p:spPr>
      </p:pic>
      <p:sp>
        <p:nvSpPr>
          <p:cNvPr id="7" name="Прямоугольник 29">
            <a:extLst>
              <a:ext uri="{FF2B5EF4-FFF2-40B4-BE49-F238E27FC236}">
                <a16:creationId xmlns:a16="http://schemas.microsoft.com/office/drawing/2014/main" id="{E782724E-D167-4244-9BEC-09BB2EB552E0}"/>
              </a:ext>
            </a:extLst>
          </p:cNvPr>
          <p:cNvSpPr/>
          <p:nvPr/>
        </p:nvSpPr>
        <p:spPr>
          <a:xfrm>
            <a:off x="6613873" y="110690"/>
            <a:ext cx="898708" cy="400110"/>
          </a:xfrm>
          <a:prstGeom prst="rect">
            <a:avLst/>
          </a:prstGeom>
        </p:spPr>
        <p:txBody>
          <a:bodyPr wrap="none" anchor="ctr">
            <a:spAutoFit/>
          </a:bodyPr>
          <a:lstStyle/>
          <a:p>
            <a:r>
              <a:rPr lang="ru-RU" sz="2000" b="1" dirty="0">
                <a:latin typeface="Times New Roman" panose="02020603050405020304" pitchFamily="18" charset="0"/>
                <a:cs typeface="Times New Roman" panose="02020603050405020304" pitchFamily="18" charset="0"/>
              </a:rPr>
              <a:t>Наука</a:t>
            </a:r>
          </a:p>
        </p:txBody>
      </p:sp>
      <p:sp>
        <p:nvSpPr>
          <p:cNvPr id="8" name="TextBox 14">
            <a:extLst>
              <a:ext uri="{FF2B5EF4-FFF2-40B4-BE49-F238E27FC236}">
                <a16:creationId xmlns:a16="http://schemas.microsoft.com/office/drawing/2014/main" id="{9B5638E5-BFA2-4E46-8690-81E7DAACB508}"/>
              </a:ext>
            </a:extLst>
          </p:cNvPr>
          <p:cNvSpPr txBox="1"/>
          <p:nvPr/>
        </p:nvSpPr>
        <p:spPr>
          <a:xfrm>
            <a:off x="3009014" y="5756552"/>
            <a:ext cx="8697433" cy="830997"/>
          </a:xfrm>
          <a:prstGeom prst="rect">
            <a:avLst/>
          </a:prstGeom>
          <a:noFill/>
        </p:spPr>
        <p:txBody>
          <a:bodyPr wrap="square" rtlCol="0">
            <a:spAutoFit/>
          </a:bodyPr>
          <a:lstStyle/>
          <a:p>
            <a:pPr algn="ctr"/>
            <a:r>
              <a:rPr lang="ru-RU" sz="1600" b="1" dirty="0">
                <a:solidFill>
                  <a:schemeClr val="accent1"/>
                </a:solidFill>
                <a:latin typeface="Times New Roman" panose="02020603050405020304" pitchFamily="18" charset="0"/>
                <a:cs typeface="Times New Roman" panose="02020603050405020304" pitchFamily="18" charset="0"/>
              </a:rPr>
              <a:t>Мероприятия реализуются в рамках федеральных проектов посредством участия в них ведущих вузов республики и Дагестанского федерального исследовательского центра Российской Академии наук через конкурсы и гранты</a:t>
            </a:r>
            <a:endParaRPr lang="id-ID" sz="1600" b="1" dirty="0">
              <a:solidFill>
                <a:schemeClr val="accent1"/>
              </a:solidFill>
              <a:latin typeface="Times New Roman" panose="02020603050405020304" pitchFamily="18" charset="0"/>
              <a:cs typeface="Times New Roman" panose="02020603050405020304" pitchFamily="18" charset="0"/>
            </a:endParaRPr>
          </a:p>
        </p:txBody>
      </p:sp>
      <p:graphicFrame>
        <p:nvGraphicFramePr>
          <p:cNvPr id="10" name="Таблица 3">
            <a:extLst>
              <a:ext uri="{FF2B5EF4-FFF2-40B4-BE49-F238E27FC236}">
                <a16:creationId xmlns:a16="http://schemas.microsoft.com/office/drawing/2014/main" id="{420B6405-89A3-45E6-9194-43C1550D5005}"/>
              </a:ext>
            </a:extLst>
          </p:cNvPr>
          <p:cNvGraphicFramePr>
            <a:graphicFrameLocks noGrp="1"/>
          </p:cNvGraphicFramePr>
          <p:nvPr>
            <p:extLst>
              <p:ext uri="{D42A27DB-BD31-4B8C-83A1-F6EECF244321}">
                <p14:modId xmlns:p14="http://schemas.microsoft.com/office/powerpoint/2010/main" val="1081654690"/>
              </p:ext>
            </p:extLst>
          </p:nvPr>
        </p:nvGraphicFramePr>
        <p:xfrm>
          <a:off x="2810128" y="553171"/>
          <a:ext cx="9326039" cy="4753030"/>
        </p:xfrm>
        <a:graphic>
          <a:graphicData uri="http://schemas.openxmlformats.org/drawingml/2006/table">
            <a:tbl>
              <a:tblPr firstRow="1" bandRow="1">
                <a:tableStyleId>{5C22544A-7EE6-4342-B048-85BDC9FD1C3A}</a:tableStyleId>
              </a:tblPr>
              <a:tblGrid>
                <a:gridCol w="1476000">
                  <a:extLst>
                    <a:ext uri="{9D8B030D-6E8A-4147-A177-3AD203B41FA5}">
                      <a16:colId xmlns:a16="http://schemas.microsoft.com/office/drawing/2014/main" val="872544408"/>
                    </a:ext>
                  </a:extLst>
                </a:gridCol>
                <a:gridCol w="1828764">
                  <a:extLst>
                    <a:ext uri="{9D8B030D-6E8A-4147-A177-3AD203B41FA5}">
                      <a16:colId xmlns:a16="http://schemas.microsoft.com/office/drawing/2014/main" val="2935036756"/>
                    </a:ext>
                  </a:extLst>
                </a:gridCol>
                <a:gridCol w="6021275">
                  <a:extLst>
                    <a:ext uri="{9D8B030D-6E8A-4147-A177-3AD203B41FA5}">
                      <a16:colId xmlns:a16="http://schemas.microsoft.com/office/drawing/2014/main" val="4034457935"/>
                    </a:ext>
                  </a:extLst>
                </a:gridCol>
              </a:tblGrid>
              <a:tr h="528073">
                <a:tc>
                  <a:txBody>
                    <a:bodyPr/>
                    <a:lstStyle/>
                    <a:p>
                      <a:pPr algn="ctr"/>
                      <a:r>
                        <a:rPr lang="ru-RU" sz="1300" dirty="0">
                          <a:latin typeface="Times New Roman" panose="02020603050405020304" pitchFamily="18" charset="0"/>
                          <a:cs typeface="Times New Roman" panose="02020603050405020304" pitchFamily="18" charset="0"/>
                        </a:rPr>
                        <a:t>Федеральный</a:t>
                      </a:r>
                    </a:p>
                    <a:p>
                      <a:pPr algn="ctr"/>
                      <a:r>
                        <a:rPr lang="ru-RU" sz="1300" dirty="0">
                          <a:latin typeface="Times New Roman" panose="02020603050405020304" pitchFamily="18" charset="0"/>
                          <a:cs typeface="Times New Roman" panose="02020603050405020304" pitchFamily="18" charset="0"/>
                        </a:rPr>
                        <a:t> проект</a:t>
                      </a:r>
                    </a:p>
                  </a:txBody>
                  <a:tcPr anchor="ctr"/>
                </a:tc>
                <a:tc>
                  <a:txBody>
                    <a:bodyPr/>
                    <a:lstStyle/>
                    <a:p>
                      <a:pPr algn="ctr"/>
                      <a:r>
                        <a:rPr lang="ru-RU" sz="1300" dirty="0">
                          <a:latin typeface="Times New Roman" panose="02020603050405020304" pitchFamily="18" charset="0"/>
                          <a:cs typeface="Times New Roman" panose="02020603050405020304" pitchFamily="18" charset="0"/>
                        </a:rPr>
                        <a:t>Реализуется на территории</a:t>
                      </a:r>
                    </a:p>
                  </a:txBody>
                  <a:tcPr anchor="ctr"/>
                </a:tc>
                <a:tc>
                  <a:txBody>
                    <a:bodyPr/>
                    <a:lstStyle/>
                    <a:p>
                      <a:pPr algn="ctr"/>
                      <a:r>
                        <a:rPr lang="ru-RU" sz="1300" dirty="0">
                          <a:latin typeface="Times New Roman" panose="02020603050405020304" pitchFamily="18" charset="0"/>
                          <a:cs typeface="Times New Roman" panose="02020603050405020304" pitchFamily="18" charset="0"/>
                        </a:rPr>
                        <a:t>Мероприятия проекта</a:t>
                      </a:r>
                    </a:p>
                  </a:txBody>
                  <a:tcPr anchor="ctr"/>
                </a:tc>
                <a:extLst>
                  <a:ext uri="{0D108BD9-81ED-4DB2-BD59-A6C34878D82A}">
                    <a16:rowId xmlns:a16="http://schemas.microsoft.com/office/drawing/2014/main" val="1207244134"/>
                  </a:ext>
                </a:extLst>
              </a:tr>
              <a:tr h="817996">
                <a:tc>
                  <a:txBody>
                    <a:bodyPr/>
                    <a:lstStyle/>
                    <a:p>
                      <a:pPr marL="0" marR="0" lvl="0" indent="0" algn="ctr" defTabSz="914400" rtl="0" eaLnBrk="1" fontAlgn="auto" latinLnBrk="0" hangingPunct="1">
                        <a:lnSpc>
                          <a:spcPts val="1400"/>
                        </a:lnSpc>
                        <a:spcBef>
                          <a:spcPts val="0"/>
                        </a:spcBef>
                        <a:spcAft>
                          <a:spcPts val="0"/>
                        </a:spcAft>
                        <a:buClrTx/>
                        <a:buSzTx/>
                        <a:buFontTx/>
                        <a:buNone/>
                        <a:tabLst/>
                        <a:defRPr/>
                      </a:pPr>
                      <a:r>
                        <a:rPr lang="ru-RU" sz="1300" b="0" dirty="0">
                          <a:solidFill>
                            <a:schemeClr val="tx1"/>
                          </a:solidFill>
                          <a:latin typeface="Times New Roman" panose="02020603050405020304" pitchFamily="18" charset="0"/>
                          <a:cs typeface="Times New Roman" panose="02020603050405020304" pitchFamily="18" charset="0"/>
                        </a:rPr>
                        <a:t>Развитие научной и научно-производственной кооперации </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u-RU" sz="1300" dirty="0">
                          <a:latin typeface="Times New Roman" panose="02020603050405020304" pitchFamily="18" charset="0"/>
                          <a:cs typeface="Times New Roman" panose="02020603050405020304" pitchFamily="18" charset="0"/>
                        </a:rPr>
                        <a:t>Дагестанский федеральный исследовательский центр РАН</a:t>
                      </a:r>
                    </a:p>
                  </a:txBody>
                  <a:tcPr anchor="ct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ru-RU" sz="1300" dirty="0">
                          <a:latin typeface="Times New Roman" panose="02020603050405020304" pitchFamily="18" charset="0"/>
                          <a:cs typeface="Times New Roman" panose="02020603050405020304" pitchFamily="18" charset="0"/>
                        </a:rPr>
                        <a:t>Подготовлена концепция Проекта «Создание и развитие Научно-образовательного Центра мирового уровня «Научно-образовательный центр по глобальным проблемам обеспечения комплексной безопасности Прикаспийского региона и Каспия»</a:t>
                      </a:r>
                    </a:p>
                  </a:txBody>
                  <a:tcPr anchor="ctr"/>
                </a:tc>
                <a:extLst>
                  <a:ext uri="{0D108BD9-81ED-4DB2-BD59-A6C34878D82A}">
                    <a16:rowId xmlns:a16="http://schemas.microsoft.com/office/drawing/2014/main" val="1227873227"/>
                  </a:ext>
                </a:extLst>
              </a:tr>
              <a:tr h="793861">
                <a:tc rowSpan="2">
                  <a:txBody>
                    <a:bodyPr/>
                    <a:lstStyle/>
                    <a:p>
                      <a:pPr algn="ctr">
                        <a:lnSpc>
                          <a:spcPts val="1400"/>
                        </a:lnSpc>
                      </a:pPr>
                      <a:r>
                        <a:rPr lang="ru-RU" sz="1300" dirty="0">
                          <a:latin typeface="Times New Roman" panose="02020603050405020304" pitchFamily="18" charset="0"/>
                          <a:cs typeface="Times New Roman" panose="02020603050405020304" pitchFamily="18" charset="0"/>
                        </a:rPr>
                        <a:t>Развитие передовой инфраструктуры для проведения исследований и разработок в Российской Федерации </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u-RU" sz="1300" dirty="0">
                          <a:latin typeface="Times New Roman" panose="02020603050405020304" pitchFamily="18" charset="0"/>
                          <a:cs typeface="Times New Roman" panose="02020603050405020304" pitchFamily="18" charset="0"/>
                        </a:rPr>
                        <a:t>ДГУ, </a:t>
                      </a:r>
                      <a:r>
                        <a:rPr kumimoji="0" lang="ru-RU" sz="13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ДагГАУ</a:t>
                      </a:r>
                      <a:r>
                        <a:rPr kumimoji="0" lang="ru-RU" sz="13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p>
                    <a:p>
                      <a:pPr algn="ctr"/>
                      <a:r>
                        <a:rPr lang="ru-RU" sz="1300" dirty="0">
                          <a:latin typeface="Times New Roman" panose="02020603050405020304" pitchFamily="18" charset="0"/>
                          <a:cs typeface="Times New Roman" panose="02020603050405020304" pitchFamily="18" charset="0"/>
                        </a:rPr>
                        <a:t>ДФИЦ РАН</a:t>
                      </a:r>
                    </a:p>
                  </a:txBody>
                  <a:tcPr anchor="ctr"/>
                </a:tc>
                <a:tc>
                  <a:txBody>
                    <a:bodyPr/>
                    <a:lstStyle/>
                    <a:p>
                      <a:pPr algn="just"/>
                      <a:r>
                        <a:rPr lang="ru-RU" sz="1300" dirty="0">
                          <a:latin typeface="Times New Roman" panose="02020603050405020304" pitchFamily="18" charset="0"/>
                          <a:cs typeface="Times New Roman" panose="02020603050405020304" pitchFamily="18" charset="0"/>
                        </a:rPr>
                        <a:t>Опубликовано более 2,5 тысяч научных статей в областях, определяемых приоритетами научно-технологического развития, в изданиях, индексируемых в международных базах данных</a:t>
                      </a:r>
                    </a:p>
                  </a:txBody>
                  <a:tcPr anchor="ctr"/>
                </a:tc>
                <a:extLst>
                  <a:ext uri="{0D108BD9-81ED-4DB2-BD59-A6C34878D82A}">
                    <a16:rowId xmlns:a16="http://schemas.microsoft.com/office/drawing/2014/main" val="4162309990"/>
                  </a:ext>
                </a:extLst>
              </a:tr>
              <a:tr h="745515">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ru-RU" sz="1400" dirty="0">
                        <a:latin typeface="Times New Roman" panose="02020603050405020304" pitchFamily="18" charset="0"/>
                        <a:cs typeface="Times New Roman" panose="02020603050405020304" pitchFamily="18" charset="0"/>
                      </a:endParaRPr>
                    </a:p>
                  </a:txBody>
                  <a:tcPr anchor="ctr"/>
                </a:tc>
                <a:tc>
                  <a:txBody>
                    <a:bodyPr/>
                    <a:lstStyle/>
                    <a:p>
                      <a:pPr algn="ctr"/>
                      <a:r>
                        <a:rPr lang="ru-RU" sz="1300" dirty="0" err="1">
                          <a:latin typeface="Times New Roman" panose="02020603050405020304" pitchFamily="18" charset="0"/>
                          <a:cs typeface="Times New Roman" panose="02020603050405020304" pitchFamily="18" charset="0"/>
                        </a:rPr>
                        <a:t>ДагГАУ</a:t>
                      </a:r>
                      <a:r>
                        <a:rPr lang="ru-RU" sz="1300" dirty="0">
                          <a:latin typeface="Times New Roman" panose="02020603050405020304" pitchFamily="18" charset="0"/>
                          <a:cs typeface="Times New Roman" panose="02020603050405020304" pitchFamily="18" charset="0"/>
                        </a:rPr>
                        <a:t>, ДГТУ, ДГМУ</a:t>
                      </a:r>
                    </a:p>
                  </a:txBody>
                  <a:tcPr anchor="ctr"/>
                </a:tc>
                <a:tc>
                  <a:txBody>
                    <a:bodyPr/>
                    <a:lstStyle/>
                    <a:p>
                      <a:pPr algn="just"/>
                      <a:r>
                        <a:rPr lang="ru-RU" sz="1300" dirty="0">
                          <a:latin typeface="Times New Roman" panose="02020603050405020304" pitchFamily="18" charset="0"/>
                          <a:cs typeface="Times New Roman" panose="02020603050405020304" pitchFamily="18" charset="0"/>
                        </a:rPr>
                        <a:t>Подано более 120 заявок на получение патента на изобретения, по областям, определяемых приоритетами научно-технологического развития: получено </a:t>
                      </a:r>
                      <a:br>
                        <a:rPr lang="ru-RU" sz="1300" dirty="0">
                          <a:latin typeface="Times New Roman" panose="02020603050405020304" pitchFamily="18" charset="0"/>
                          <a:cs typeface="Times New Roman" panose="02020603050405020304" pitchFamily="18" charset="0"/>
                        </a:rPr>
                      </a:br>
                      <a:r>
                        <a:rPr lang="ru-RU" sz="1300" dirty="0">
                          <a:latin typeface="Times New Roman" panose="02020603050405020304" pitchFamily="18" charset="0"/>
                          <a:cs typeface="Times New Roman" panose="02020603050405020304" pitchFamily="18" charset="0"/>
                        </a:rPr>
                        <a:t>26 патентов, 12 свидетельств на программу ЭВМ, 1 ноу-хау</a:t>
                      </a:r>
                    </a:p>
                  </a:txBody>
                  <a:tcPr anchor="ctr"/>
                </a:tc>
                <a:extLst>
                  <a:ext uri="{0D108BD9-81ED-4DB2-BD59-A6C34878D82A}">
                    <a16:rowId xmlns:a16="http://schemas.microsoft.com/office/drawing/2014/main" val="4019009873"/>
                  </a:ext>
                </a:extLst>
              </a:tr>
              <a:tr h="528073">
                <a:tc rowSpan="3">
                  <a:txBody>
                    <a:bodyPr/>
                    <a:lstStyle/>
                    <a:p>
                      <a:pPr algn="ctr">
                        <a:lnSpc>
                          <a:spcPts val="1400"/>
                        </a:lnSpc>
                      </a:pPr>
                      <a:r>
                        <a:rPr lang="ru-RU" sz="1300" kern="1200" dirty="0">
                          <a:solidFill>
                            <a:schemeClr val="dk1"/>
                          </a:solidFill>
                          <a:latin typeface="Times New Roman" panose="02020603050405020304" pitchFamily="18" charset="0"/>
                          <a:ea typeface="+mn-ea"/>
                          <a:cs typeface="Times New Roman" panose="02020603050405020304" pitchFamily="18" charset="0"/>
                        </a:rPr>
                        <a:t>Развитие кадрового потенциала в сфере исследований и разработок</a:t>
                      </a:r>
                    </a:p>
                  </a:txBody>
                  <a:tcPr anchor="ctr"/>
                </a:tc>
                <a:tc>
                  <a:txBody>
                    <a:bodyPr/>
                    <a:lstStyle/>
                    <a:p>
                      <a:pPr algn="ctr"/>
                      <a:r>
                        <a:rPr lang="ru-RU" sz="1300" dirty="0">
                          <a:latin typeface="Times New Roman" panose="02020603050405020304" pitchFamily="18" charset="0"/>
                          <a:cs typeface="Times New Roman" panose="02020603050405020304" pitchFamily="18" charset="0"/>
                        </a:rPr>
                        <a:t>ДГУ</a:t>
                      </a:r>
                    </a:p>
                  </a:txBody>
                  <a:tcPr anchor="ctr"/>
                </a:tc>
                <a:tc>
                  <a:txBody>
                    <a:bodyPr/>
                    <a:lstStyle/>
                    <a:p>
                      <a:pPr algn="just"/>
                      <a:r>
                        <a:rPr lang="ru-RU" sz="1300" dirty="0">
                          <a:latin typeface="Times New Roman" panose="02020603050405020304" pitchFamily="18" charset="0"/>
                          <a:cs typeface="Times New Roman" panose="02020603050405020304" pitchFamily="18" charset="0"/>
                        </a:rPr>
                        <a:t>Создан инжиниринговый центр «Цифровые платформы», разрабатывающий аддитивные нанотехнологии и нанотехнологическое оборудование</a:t>
                      </a:r>
                    </a:p>
                  </a:txBody>
                  <a:tcPr anchor="ctr"/>
                </a:tc>
                <a:extLst>
                  <a:ext uri="{0D108BD9-81ED-4DB2-BD59-A6C34878D82A}">
                    <a16:rowId xmlns:a16="http://schemas.microsoft.com/office/drawing/2014/main" val="2570428857"/>
                  </a:ext>
                </a:extLst>
              </a:tr>
              <a:tr h="528073">
                <a:tc vMerge="1">
                  <a:txBody>
                    <a:bodyPr/>
                    <a:lstStyle/>
                    <a:p>
                      <a:pPr algn="ctr">
                        <a:lnSpc>
                          <a:spcPts val="1400"/>
                        </a:lnSpc>
                      </a:pPr>
                      <a:endParaRPr lang="ru-RU" sz="1400" kern="1200" dirty="0">
                        <a:solidFill>
                          <a:schemeClr val="dk1"/>
                        </a:solidFill>
                        <a:latin typeface="Times New Roman" panose="02020603050405020304" pitchFamily="18" charset="0"/>
                        <a:ea typeface="+mn-ea"/>
                        <a:cs typeface="Times New Roman" panose="02020603050405020304" pitchFamily="18" charset="0"/>
                      </a:endParaRPr>
                    </a:p>
                  </a:txBody>
                  <a:tcPr anchor="ctr"/>
                </a:tc>
                <a:tc>
                  <a:txBody>
                    <a:bodyPr/>
                    <a:lstStyle/>
                    <a:p>
                      <a:pPr algn="ctr"/>
                      <a:r>
                        <a:rPr lang="ru-RU" sz="1300" dirty="0">
                          <a:latin typeface="Times New Roman" panose="02020603050405020304" pitchFamily="18" charset="0"/>
                          <a:cs typeface="Times New Roman" panose="02020603050405020304" pitchFamily="18" charset="0"/>
                        </a:rPr>
                        <a:t>ДГТУ</a:t>
                      </a:r>
                    </a:p>
                  </a:txBody>
                  <a:tcPr anchor="ctr"/>
                </a:tc>
                <a:tc>
                  <a:txBody>
                    <a:bodyPr/>
                    <a:lstStyle/>
                    <a:p>
                      <a:pPr algn="just"/>
                      <a:r>
                        <a:rPr lang="ru-RU" sz="1300" dirty="0">
                          <a:latin typeface="Times New Roman" panose="02020603050405020304" pitchFamily="18" charset="0"/>
                          <a:cs typeface="Times New Roman" panose="02020603050405020304" pitchFamily="18" charset="0"/>
                        </a:rPr>
                        <a:t>Созданы инжиниринговый центр «Всероссийский центр </a:t>
                      </a:r>
                      <a:r>
                        <a:rPr lang="ru-RU" sz="1300" dirty="0" err="1">
                          <a:latin typeface="Times New Roman" panose="02020603050405020304" pitchFamily="18" charset="0"/>
                          <a:cs typeface="Times New Roman" panose="02020603050405020304" pitchFamily="18" charset="0"/>
                        </a:rPr>
                        <a:t>микроспутниковых</a:t>
                      </a:r>
                      <a:r>
                        <a:rPr lang="ru-RU" sz="1300" dirty="0">
                          <a:latin typeface="Times New Roman" panose="02020603050405020304" pitchFamily="18" charset="0"/>
                          <a:cs typeface="Times New Roman" panose="02020603050405020304" pitchFamily="18" charset="0"/>
                        </a:rPr>
                        <a:t> компетенций» и региональный Центр поддержки технологий и инноваций </a:t>
                      </a:r>
                    </a:p>
                  </a:txBody>
                  <a:tcPr anchor="ctr"/>
                </a:tc>
                <a:extLst>
                  <a:ext uri="{0D108BD9-81ED-4DB2-BD59-A6C34878D82A}">
                    <a16:rowId xmlns:a16="http://schemas.microsoft.com/office/drawing/2014/main" val="524238639"/>
                  </a:ext>
                </a:extLst>
              </a:tr>
              <a:tr h="745515">
                <a:tc vMerge="1">
                  <a:txBody>
                    <a:bodyPr/>
                    <a:lstStyle/>
                    <a:p>
                      <a:pPr algn="ctr">
                        <a:lnSpc>
                          <a:spcPts val="1400"/>
                        </a:lnSpc>
                      </a:pPr>
                      <a:endParaRPr lang="ru-RU" sz="1400" kern="1200" dirty="0">
                        <a:solidFill>
                          <a:schemeClr val="dk1"/>
                        </a:solidFill>
                        <a:latin typeface="Times New Roman" panose="02020603050405020304" pitchFamily="18" charset="0"/>
                        <a:ea typeface="+mn-ea"/>
                        <a:cs typeface="Times New Roman" panose="02020603050405020304" pitchFamily="18" charset="0"/>
                      </a:endParaRPr>
                    </a:p>
                  </a:txBody>
                  <a:tcPr anchor="ctr"/>
                </a:tc>
                <a:tc>
                  <a:txBody>
                    <a:bodyPr/>
                    <a:lstStyle/>
                    <a:p>
                      <a:pPr algn="ctr"/>
                      <a:r>
                        <a:rPr lang="ru-RU" sz="1300" dirty="0" err="1">
                          <a:latin typeface="Times New Roman" panose="02020603050405020304" pitchFamily="18" charset="0"/>
                          <a:cs typeface="Times New Roman" panose="02020603050405020304" pitchFamily="18" charset="0"/>
                        </a:rPr>
                        <a:t>ДагГАУ</a:t>
                      </a:r>
                      <a:endParaRPr lang="ru-RU" sz="1300" dirty="0">
                        <a:latin typeface="Times New Roman" panose="02020603050405020304" pitchFamily="18" charset="0"/>
                        <a:cs typeface="Times New Roman" panose="02020603050405020304" pitchFamily="18" charset="0"/>
                      </a:endParaRPr>
                    </a:p>
                  </a:txBody>
                  <a:tcPr anchor="ctr"/>
                </a:tc>
                <a:tc>
                  <a:txBody>
                    <a:bodyPr/>
                    <a:lstStyle/>
                    <a:p>
                      <a:pPr algn="just"/>
                      <a:r>
                        <a:rPr lang="ru-RU" sz="1300" dirty="0">
                          <a:latin typeface="Times New Roman" panose="02020603050405020304" pitchFamily="18" charset="0"/>
                          <a:cs typeface="Times New Roman" panose="02020603050405020304" pitchFamily="18" charset="0"/>
                        </a:rPr>
                        <a:t> П</a:t>
                      </a:r>
                      <a:r>
                        <a:rPr lang="ru-RU" sz="1300" kern="1200" dirty="0">
                          <a:solidFill>
                            <a:schemeClr val="dk1"/>
                          </a:solidFill>
                          <a:latin typeface="Times New Roman" panose="02020603050405020304" pitchFamily="18" charset="0"/>
                          <a:ea typeface="+mn-ea"/>
                          <a:cs typeface="Times New Roman" panose="02020603050405020304" pitchFamily="18" charset="0"/>
                        </a:rPr>
                        <a:t>редставлено более 160 актов и справок о внедрении результатов исследований в производство, направленных на увеличение  сортов плодово-ягодных, овощных и зерновых культур, импортозамещающих продуктов питания </a:t>
                      </a:r>
                      <a:endParaRPr lang="ru-RU" sz="1300"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551717911"/>
                  </a:ext>
                </a:extLst>
              </a:tr>
            </a:tbl>
          </a:graphicData>
        </a:graphic>
      </p:graphicFrame>
      <p:sp>
        <p:nvSpPr>
          <p:cNvPr id="12" name="TextBox 14">
            <a:extLst>
              <a:ext uri="{FF2B5EF4-FFF2-40B4-BE49-F238E27FC236}">
                <a16:creationId xmlns:a16="http://schemas.microsoft.com/office/drawing/2014/main" id="{A0E21F43-7D24-4122-81AB-63FBAFA16E7D}"/>
              </a:ext>
            </a:extLst>
          </p:cNvPr>
          <p:cNvSpPr txBox="1"/>
          <p:nvPr/>
        </p:nvSpPr>
        <p:spPr>
          <a:xfrm>
            <a:off x="3075150" y="5399986"/>
            <a:ext cx="8697433" cy="338554"/>
          </a:xfrm>
          <a:prstGeom prst="rect">
            <a:avLst/>
          </a:prstGeom>
          <a:noFill/>
        </p:spPr>
        <p:txBody>
          <a:bodyPr wrap="square" rtlCol="0">
            <a:spAutoFit/>
          </a:bodyPr>
          <a:lstStyle/>
          <a:p>
            <a:pPr algn="ctr"/>
            <a:r>
              <a:rPr lang="ru-RU" sz="1600" b="1" dirty="0">
                <a:solidFill>
                  <a:schemeClr val="accent1"/>
                </a:solidFill>
                <a:latin typeface="Times New Roman" panose="02020603050405020304" pitchFamily="18" charset="0"/>
                <a:cs typeface="Times New Roman" panose="02020603050405020304" pitchFamily="18" charset="0"/>
              </a:rPr>
              <a:t>В рамках нацпроекта предусмотрено создание не менее 15 НОЦ на всей территории России</a:t>
            </a:r>
            <a:endParaRPr lang="id-ID" sz="1600" b="1" dirty="0">
              <a:solidFill>
                <a:schemeClr val="accent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7234387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172" name="Picture 2"/>
          <p:cNvPicPr>
            <a:picLocks noChangeAspect="1"/>
          </p:cNvPicPr>
          <p:nvPr/>
        </p:nvPicPr>
        <p:blipFill>
          <a:blip r:embed="rId2"/>
          <a:stretch>
            <a:fillRect/>
          </a:stretch>
        </p:blipFill>
        <p:spPr>
          <a:xfrm>
            <a:off x="0" y="1752600"/>
            <a:ext cx="2774325" cy="5105400"/>
          </a:xfrm>
          <a:prstGeom prst="rect">
            <a:avLst/>
          </a:prstGeom>
        </p:spPr>
      </p:pic>
      <p:pic>
        <p:nvPicPr>
          <p:cNvPr id="2097173" name="Picture 4"/>
          <p:cNvPicPr>
            <a:picLocks noChangeAspect="1"/>
          </p:cNvPicPr>
          <p:nvPr/>
        </p:nvPicPr>
        <p:blipFill>
          <a:blip r:embed="rId3" cstate="print"/>
          <a:stretch>
            <a:fillRect/>
          </a:stretch>
        </p:blipFill>
        <p:spPr>
          <a:xfrm>
            <a:off x="0" y="0"/>
            <a:ext cx="2774325" cy="2800350"/>
          </a:xfrm>
          <a:prstGeom prst="rect">
            <a:avLst/>
          </a:prstGeom>
        </p:spPr>
      </p:pic>
      <p:sp>
        <p:nvSpPr>
          <p:cNvPr id="1048802" name="Rectangle 2"/>
          <p:cNvSpPr/>
          <p:nvPr/>
        </p:nvSpPr>
        <p:spPr>
          <a:xfrm>
            <a:off x="0" y="178939"/>
            <a:ext cx="12192000" cy="263612"/>
          </a:xfrm>
          <a:prstGeom prst="rect">
            <a:avLst/>
          </a:prstGeom>
          <a:gradFill flip="none" rotWithShape="1">
            <a:gsLst>
              <a:gs pos="0">
                <a:srgbClr val="7570B3"/>
              </a:gs>
              <a:gs pos="91000">
                <a:schemeClr val="accent1">
                  <a:lumMod val="60000"/>
                  <a:lumOff val="40000"/>
                  <a:alpha val="41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pPr>
            <a:endParaRPr lang="en-US" dirty="0"/>
          </a:p>
        </p:txBody>
      </p:sp>
      <p:pic>
        <p:nvPicPr>
          <p:cNvPr id="2097174" name="Picture 4" descr="https://xn--80aafjcthgy6bd.xn--p1ai/templates/mun46/images/gerb.png"/>
          <p:cNvPicPr>
            <a:picLocks noChangeAspect="1" noChangeArrowheads="1"/>
          </p:cNvPicPr>
          <p:nvPr/>
        </p:nvPicPr>
        <p:blipFill>
          <a:blip r:embed="rId4" cstate="print"/>
          <a:srcRect/>
          <a:stretch>
            <a:fillRect/>
          </a:stretch>
        </p:blipFill>
        <p:spPr bwMode="auto">
          <a:xfrm>
            <a:off x="11350831" y="40745"/>
            <a:ext cx="518834" cy="540000"/>
          </a:xfrm>
          <a:prstGeom prst="rect">
            <a:avLst/>
          </a:prstGeom>
          <a:noFill/>
        </p:spPr>
      </p:pic>
      <p:sp>
        <p:nvSpPr>
          <p:cNvPr id="1048804" name="TextBox 9"/>
          <p:cNvSpPr txBox="1"/>
          <p:nvPr/>
        </p:nvSpPr>
        <p:spPr>
          <a:xfrm>
            <a:off x="10695580" y="5680702"/>
            <a:ext cx="886095" cy="400110"/>
          </a:xfrm>
          <a:prstGeom prst="rect">
            <a:avLst/>
          </a:prstGeom>
          <a:noFill/>
        </p:spPr>
        <p:txBody>
          <a:bodyPr wrap="square" rtlCol="0">
            <a:spAutoFit/>
          </a:bodyPr>
          <a:lstStyle/>
          <a:p>
            <a:r>
              <a:rPr lang="ru-RU" sz="2000" b="1" dirty="0">
                <a:solidFill>
                  <a:srgbClr val="7570B3"/>
                </a:solidFill>
                <a:latin typeface="Times New Roman" panose="02020603050405020304" pitchFamily="18" charset="0"/>
                <a:cs typeface="Times New Roman" panose="02020603050405020304" pitchFamily="18" charset="0"/>
              </a:rPr>
              <a:t>100</a:t>
            </a:r>
            <a:r>
              <a:rPr lang="id-ID" sz="2000" b="1" dirty="0">
                <a:solidFill>
                  <a:srgbClr val="7570B3"/>
                </a:solidFill>
                <a:latin typeface="Times New Roman" panose="02020603050405020304" pitchFamily="18" charset="0"/>
                <a:cs typeface="Times New Roman" panose="02020603050405020304" pitchFamily="18" charset="0"/>
              </a:rPr>
              <a:t>%</a:t>
            </a:r>
          </a:p>
        </p:txBody>
      </p:sp>
      <p:sp>
        <p:nvSpPr>
          <p:cNvPr id="1048805" name="TextBox 10"/>
          <p:cNvSpPr txBox="1"/>
          <p:nvPr/>
        </p:nvSpPr>
        <p:spPr>
          <a:xfrm>
            <a:off x="7447148" y="4749188"/>
            <a:ext cx="4684470" cy="584775"/>
          </a:xfrm>
          <a:prstGeom prst="rect">
            <a:avLst/>
          </a:prstGeom>
          <a:noFill/>
        </p:spPr>
        <p:txBody>
          <a:bodyPr wrap="square" rtlCol="0">
            <a:spAutoFit/>
          </a:bodyPr>
          <a:lstStyle/>
          <a:p>
            <a:r>
              <a:rPr lang="ru-RU" sz="1600" b="1" dirty="0">
                <a:solidFill>
                  <a:schemeClr val="accent1"/>
                </a:solidFill>
                <a:latin typeface="Times New Roman" panose="02020603050405020304" pitchFamily="18" charset="0"/>
                <a:cs typeface="Times New Roman" panose="02020603050405020304" pitchFamily="18" charset="0"/>
              </a:rPr>
              <a:t>Количество созданных и капитально </a:t>
            </a:r>
          </a:p>
          <a:p>
            <a:r>
              <a:rPr lang="ru-RU" sz="1600" b="1" dirty="0">
                <a:solidFill>
                  <a:schemeClr val="accent1"/>
                </a:solidFill>
                <a:latin typeface="Times New Roman" panose="02020603050405020304" pitchFamily="18" charset="0"/>
                <a:cs typeface="Times New Roman" panose="02020603050405020304" pitchFamily="18" charset="0"/>
              </a:rPr>
              <a:t>отремонтированных объектов культуры, единиц</a:t>
            </a:r>
          </a:p>
        </p:txBody>
      </p:sp>
      <p:sp>
        <p:nvSpPr>
          <p:cNvPr id="1048808" name="TextBox 17"/>
          <p:cNvSpPr txBox="1"/>
          <p:nvPr/>
        </p:nvSpPr>
        <p:spPr>
          <a:xfrm>
            <a:off x="5988291" y="5800022"/>
            <a:ext cx="1434045" cy="400110"/>
          </a:xfrm>
          <a:prstGeom prst="rect">
            <a:avLst/>
          </a:prstGeom>
          <a:noFill/>
          <a:ln>
            <a:noFill/>
          </a:ln>
        </p:spPr>
        <p:txBody>
          <a:bodyPr wrap="square" rtlCol="0">
            <a:spAutoFit/>
          </a:bodyPr>
          <a:lstStyle/>
          <a:p>
            <a:r>
              <a:rPr lang="ru-RU" sz="2000" b="1" dirty="0">
                <a:solidFill>
                  <a:srgbClr val="7570B3"/>
                </a:solidFill>
                <a:latin typeface="Times New Roman" panose="02020603050405020304" pitchFamily="18" charset="0"/>
                <a:cs typeface="Times New Roman" panose="02020603050405020304" pitchFamily="18" charset="0"/>
              </a:rPr>
              <a:t>124%</a:t>
            </a:r>
            <a:endParaRPr lang="id-ID" sz="2000" b="1" dirty="0">
              <a:solidFill>
                <a:srgbClr val="7570B3"/>
              </a:solidFill>
              <a:latin typeface="Times New Roman" panose="02020603050405020304" pitchFamily="18" charset="0"/>
              <a:cs typeface="Times New Roman" panose="02020603050405020304" pitchFamily="18" charset="0"/>
            </a:endParaRPr>
          </a:p>
        </p:txBody>
      </p:sp>
      <p:sp>
        <p:nvSpPr>
          <p:cNvPr id="1048809" name="TextBox 18"/>
          <p:cNvSpPr txBox="1"/>
          <p:nvPr/>
        </p:nvSpPr>
        <p:spPr>
          <a:xfrm>
            <a:off x="3087973" y="4849561"/>
            <a:ext cx="4026190" cy="486287"/>
          </a:xfrm>
          <a:prstGeom prst="rect">
            <a:avLst/>
          </a:prstGeom>
          <a:noFill/>
        </p:spPr>
        <p:txBody>
          <a:bodyPr wrap="square" rtlCol="0">
            <a:spAutoFit/>
          </a:bodyPr>
          <a:lstStyle/>
          <a:p>
            <a:pPr>
              <a:lnSpc>
                <a:spcPct val="80000"/>
              </a:lnSpc>
            </a:pPr>
            <a:r>
              <a:rPr lang="ru-RU" sz="1600" b="1" dirty="0">
                <a:solidFill>
                  <a:schemeClr val="accent1"/>
                </a:solidFill>
                <a:latin typeface="Times New Roman" panose="02020603050405020304" pitchFamily="18" charset="0"/>
                <a:cs typeface="Times New Roman" panose="02020603050405020304" pitchFamily="18" charset="0"/>
              </a:rPr>
              <a:t>Увеличение на 15 % числа посещений </a:t>
            </a:r>
          </a:p>
          <a:p>
            <a:pPr>
              <a:lnSpc>
                <a:spcPct val="80000"/>
              </a:lnSpc>
            </a:pPr>
            <a:r>
              <a:rPr lang="ru-RU" sz="1600" b="1" dirty="0">
                <a:solidFill>
                  <a:schemeClr val="accent1"/>
                </a:solidFill>
                <a:latin typeface="Times New Roman" panose="02020603050405020304" pitchFamily="18" charset="0"/>
                <a:cs typeface="Times New Roman" panose="02020603050405020304" pitchFamily="18" charset="0"/>
              </a:rPr>
              <a:t>организаций культуры, млн посещений </a:t>
            </a:r>
          </a:p>
        </p:txBody>
      </p:sp>
      <p:cxnSp>
        <p:nvCxnSpPr>
          <p:cNvPr id="3145749" name="Прямая соединительная линия 47"/>
          <p:cNvCxnSpPr>
            <a:cxnSpLocks/>
          </p:cNvCxnSpPr>
          <p:nvPr/>
        </p:nvCxnSpPr>
        <p:spPr>
          <a:xfrm>
            <a:off x="7305876" y="4900053"/>
            <a:ext cx="9941" cy="1206497"/>
          </a:xfrm>
          <a:prstGeom prst="line">
            <a:avLst/>
          </a:prstGeom>
          <a:ln>
            <a:solidFill>
              <a:srgbClr val="7570B3"/>
            </a:solidFill>
          </a:ln>
        </p:spPr>
        <p:style>
          <a:lnRef idx="3">
            <a:schemeClr val="accent2"/>
          </a:lnRef>
          <a:fillRef idx="0">
            <a:schemeClr val="accent2"/>
          </a:fillRef>
          <a:effectRef idx="2">
            <a:schemeClr val="accent2"/>
          </a:effectRef>
          <a:fontRef idx="minor">
            <a:schemeClr val="tx1"/>
          </a:fontRef>
        </p:style>
      </p:cxnSp>
      <p:sp>
        <p:nvSpPr>
          <p:cNvPr id="1048817" name="TextBox 33"/>
          <p:cNvSpPr txBox="1"/>
          <p:nvPr/>
        </p:nvSpPr>
        <p:spPr>
          <a:xfrm>
            <a:off x="3368313" y="5481244"/>
            <a:ext cx="2043484" cy="340519"/>
          </a:xfrm>
          <a:prstGeom prst="roundRect">
            <a:avLst/>
          </a:prstGeom>
          <a:solidFill>
            <a:schemeClr val="accent1">
              <a:lumMod val="40000"/>
              <a:lumOff val="60000"/>
            </a:schemeClr>
          </a:solidFill>
        </p:spPr>
        <p:txBody>
          <a:bodyPr wrap="square" rtlCol="0">
            <a:spAutoFit/>
          </a:bodyPr>
          <a:lstStyle/>
          <a:p>
            <a:r>
              <a:rPr lang="ru-RU" sz="1400" dirty="0">
                <a:solidFill>
                  <a:schemeClr val="bg1"/>
                </a:solidFill>
                <a:latin typeface="Times New Roman" panose="02020603050405020304" pitchFamily="18" charset="0"/>
                <a:cs typeface="Times New Roman" panose="02020603050405020304" pitchFamily="18" charset="0"/>
              </a:rPr>
              <a:t>План: 5,05</a:t>
            </a:r>
            <a:endParaRPr lang="id-ID" sz="1400" dirty="0">
              <a:solidFill>
                <a:schemeClr val="bg1"/>
              </a:solidFill>
              <a:latin typeface="Times New Roman" panose="02020603050405020304" pitchFamily="18" charset="0"/>
              <a:cs typeface="Times New Roman" panose="02020603050405020304" pitchFamily="18" charset="0"/>
            </a:endParaRPr>
          </a:p>
        </p:txBody>
      </p:sp>
      <p:sp>
        <p:nvSpPr>
          <p:cNvPr id="1048819" name="TextBox 35"/>
          <p:cNvSpPr txBox="1"/>
          <p:nvPr/>
        </p:nvSpPr>
        <p:spPr>
          <a:xfrm>
            <a:off x="7859572" y="5459503"/>
            <a:ext cx="2178946" cy="340519"/>
          </a:xfrm>
          <a:prstGeom prst="roundRect">
            <a:avLst/>
          </a:prstGeom>
          <a:solidFill>
            <a:schemeClr val="accent1">
              <a:lumMod val="40000"/>
              <a:lumOff val="60000"/>
            </a:schemeClr>
          </a:solidFill>
        </p:spPr>
        <p:txBody>
          <a:bodyPr wrap="square" rtlCol="0">
            <a:spAutoFit/>
          </a:bodyPr>
          <a:lstStyle/>
          <a:p>
            <a:r>
              <a:rPr lang="ru-RU" sz="1400" dirty="0">
                <a:solidFill>
                  <a:schemeClr val="bg1"/>
                </a:solidFill>
                <a:latin typeface="Times New Roman" panose="02020603050405020304" pitchFamily="18" charset="0"/>
                <a:cs typeface="Times New Roman" panose="02020603050405020304" pitchFamily="18" charset="0"/>
              </a:rPr>
              <a:t>План: 12</a:t>
            </a:r>
            <a:endParaRPr lang="id-ID" sz="1400" dirty="0">
              <a:solidFill>
                <a:schemeClr val="bg1"/>
              </a:solidFill>
              <a:latin typeface="Times New Roman" panose="02020603050405020304" pitchFamily="18" charset="0"/>
              <a:cs typeface="Times New Roman" panose="02020603050405020304" pitchFamily="18" charset="0"/>
            </a:endParaRPr>
          </a:p>
        </p:txBody>
      </p:sp>
      <p:sp>
        <p:nvSpPr>
          <p:cNvPr id="1048820" name="TextBox 36"/>
          <p:cNvSpPr txBox="1"/>
          <p:nvPr/>
        </p:nvSpPr>
        <p:spPr>
          <a:xfrm>
            <a:off x="7854800" y="5791509"/>
            <a:ext cx="2178946" cy="408623"/>
          </a:xfrm>
          <a:prstGeom prst="roundRect">
            <a:avLst/>
          </a:prstGeom>
          <a:solidFill>
            <a:srgbClr val="7570B3"/>
          </a:solidFill>
        </p:spPr>
        <p:txBody>
          <a:bodyPr wrap="square" rtlCol="0">
            <a:spAutoFit/>
          </a:bodyPr>
          <a:lstStyle/>
          <a:p>
            <a:r>
              <a:rPr lang="ru-RU" dirty="0">
                <a:solidFill>
                  <a:schemeClr val="bg1"/>
                </a:solidFill>
                <a:latin typeface="Times New Roman" panose="02020603050405020304" pitchFamily="18" charset="0"/>
                <a:cs typeface="Times New Roman" panose="02020603050405020304" pitchFamily="18" charset="0"/>
              </a:rPr>
              <a:t>Факт: 12</a:t>
            </a:r>
            <a:endParaRPr lang="id-ID" dirty="0">
              <a:solidFill>
                <a:schemeClr val="bg1"/>
              </a:solidFill>
              <a:latin typeface="Times New Roman" panose="02020603050405020304" pitchFamily="18" charset="0"/>
              <a:cs typeface="Times New Roman" panose="02020603050405020304" pitchFamily="18" charset="0"/>
            </a:endParaRPr>
          </a:p>
        </p:txBody>
      </p:sp>
      <p:sp>
        <p:nvSpPr>
          <p:cNvPr id="1048824" name="Прямоугольник 30"/>
          <p:cNvSpPr/>
          <p:nvPr/>
        </p:nvSpPr>
        <p:spPr>
          <a:xfrm>
            <a:off x="5456402" y="98647"/>
            <a:ext cx="1279196" cy="400110"/>
          </a:xfrm>
          <a:prstGeom prst="rect">
            <a:avLst/>
          </a:prstGeom>
        </p:spPr>
        <p:txBody>
          <a:bodyPr wrap="none">
            <a:spAutoFit/>
          </a:bodyPr>
          <a:lstStyle/>
          <a:p>
            <a:r>
              <a:rPr lang="ru-RU" sz="2000" b="1" dirty="0">
                <a:latin typeface="Times New Roman" panose="02020603050405020304" pitchFamily="18" charset="0"/>
                <a:cs typeface="Times New Roman" panose="02020603050405020304" pitchFamily="18" charset="0"/>
              </a:rPr>
              <a:t>Культура</a:t>
            </a:r>
            <a:endParaRPr lang="ru-RU" sz="2000" dirty="0"/>
          </a:p>
        </p:txBody>
      </p:sp>
      <p:sp>
        <p:nvSpPr>
          <p:cNvPr id="32" name="TextBox 36">
            <a:extLst>
              <a:ext uri="{FF2B5EF4-FFF2-40B4-BE49-F238E27FC236}">
                <a16:creationId xmlns:a16="http://schemas.microsoft.com/office/drawing/2014/main" id="{2B389D3A-1C50-4726-9865-B30C5965E4A2}"/>
              </a:ext>
            </a:extLst>
          </p:cNvPr>
          <p:cNvSpPr txBox="1"/>
          <p:nvPr/>
        </p:nvSpPr>
        <p:spPr>
          <a:xfrm>
            <a:off x="3368313" y="5821763"/>
            <a:ext cx="2513459" cy="408623"/>
          </a:xfrm>
          <a:prstGeom prst="roundRect">
            <a:avLst/>
          </a:prstGeom>
          <a:solidFill>
            <a:srgbClr val="7570B3"/>
          </a:solidFill>
        </p:spPr>
        <p:txBody>
          <a:bodyPr wrap="square" rtlCol="0">
            <a:spAutoFit/>
          </a:bodyPr>
          <a:lstStyle/>
          <a:p>
            <a:r>
              <a:rPr lang="ru-RU" dirty="0">
                <a:solidFill>
                  <a:schemeClr val="bg1"/>
                </a:solidFill>
                <a:latin typeface="Times New Roman" panose="02020603050405020304" pitchFamily="18" charset="0"/>
                <a:cs typeface="Times New Roman" panose="02020603050405020304" pitchFamily="18" charset="0"/>
              </a:rPr>
              <a:t>Факт: 6,29</a:t>
            </a:r>
            <a:endParaRPr lang="id-ID" dirty="0">
              <a:solidFill>
                <a:schemeClr val="bg1"/>
              </a:solidFill>
              <a:latin typeface="Times New Roman" panose="02020603050405020304" pitchFamily="18" charset="0"/>
              <a:cs typeface="Times New Roman" panose="02020603050405020304" pitchFamily="18" charset="0"/>
            </a:endParaRPr>
          </a:p>
        </p:txBody>
      </p:sp>
      <p:graphicFrame>
        <p:nvGraphicFramePr>
          <p:cNvPr id="33" name="Таблица 2">
            <a:extLst>
              <a:ext uri="{FF2B5EF4-FFF2-40B4-BE49-F238E27FC236}">
                <a16:creationId xmlns:a16="http://schemas.microsoft.com/office/drawing/2014/main" id="{27FC3D6F-F2B9-4611-94A8-04D58A960B01}"/>
              </a:ext>
            </a:extLst>
          </p:cNvPr>
          <p:cNvGraphicFramePr>
            <a:graphicFrameLocks noGrp="1"/>
          </p:cNvGraphicFramePr>
          <p:nvPr>
            <p:extLst>
              <p:ext uri="{D42A27DB-BD31-4B8C-83A1-F6EECF244321}">
                <p14:modId xmlns:p14="http://schemas.microsoft.com/office/powerpoint/2010/main" val="3676116668"/>
              </p:ext>
            </p:extLst>
          </p:nvPr>
        </p:nvGraphicFramePr>
        <p:xfrm>
          <a:off x="2837502" y="936159"/>
          <a:ext cx="9166617" cy="2464440"/>
        </p:xfrm>
        <a:graphic>
          <a:graphicData uri="http://schemas.openxmlformats.org/drawingml/2006/table">
            <a:tbl>
              <a:tblPr firstRow="1" bandRow="1">
                <a:tableStyleId>{5C22544A-7EE6-4342-B048-85BDC9FD1C3A}</a:tableStyleId>
              </a:tblPr>
              <a:tblGrid>
                <a:gridCol w="2154167">
                  <a:extLst>
                    <a:ext uri="{9D8B030D-6E8A-4147-A177-3AD203B41FA5}">
                      <a16:colId xmlns:a16="http://schemas.microsoft.com/office/drawing/2014/main" val="3890753860"/>
                    </a:ext>
                  </a:extLst>
                </a:gridCol>
                <a:gridCol w="918683">
                  <a:extLst>
                    <a:ext uri="{9D8B030D-6E8A-4147-A177-3AD203B41FA5}">
                      <a16:colId xmlns:a16="http://schemas.microsoft.com/office/drawing/2014/main" val="585400195"/>
                    </a:ext>
                  </a:extLst>
                </a:gridCol>
                <a:gridCol w="918683">
                  <a:extLst>
                    <a:ext uri="{9D8B030D-6E8A-4147-A177-3AD203B41FA5}">
                      <a16:colId xmlns:a16="http://schemas.microsoft.com/office/drawing/2014/main" val="2553763667"/>
                    </a:ext>
                  </a:extLst>
                </a:gridCol>
                <a:gridCol w="787444">
                  <a:extLst>
                    <a:ext uri="{9D8B030D-6E8A-4147-A177-3AD203B41FA5}">
                      <a16:colId xmlns:a16="http://schemas.microsoft.com/office/drawing/2014/main" val="804191879"/>
                    </a:ext>
                  </a:extLst>
                </a:gridCol>
                <a:gridCol w="484505">
                  <a:extLst>
                    <a:ext uri="{9D8B030D-6E8A-4147-A177-3AD203B41FA5}">
                      <a16:colId xmlns:a16="http://schemas.microsoft.com/office/drawing/2014/main" val="2655410390"/>
                    </a:ext>
                  </a:extLst>
                </a:gridCol>
                <a:gridCol w="918683">
                  <a:extLst>
                    <a:ext uri="{9D8B030D-6E8A-4147-A177-3AD203B41FA5}">
                      <a16:colId xmlns:a16="http://schemas.microsoft.com/office/drawing/2014/main" val="2467530669"/>
                    </a:ext>
                  </a:extLst>
                </a:gridCol>
                <a:gridCol w="789536">
                  <a:extLst>
                    <a:ext uri="{9D8B030D-6E8A-4147-A177-3AD203B41FA5}">
                      <a16:colId xmlns:a16="http://schemas.microsoft.com/office/drawing/2014/main" val="1561845894"/>
                    </a:ext>
                  </a:extLst>
                </a:gridCol>
                <a:gridCol w="699950">
                  <a:extLst>
                    <a:ext uri="{9D8B030D-6E8A-4147-A177-3AD203B41FA5}">
                      <a16:colId xmlns:a16="http://schemas.microsoft.com/office/drawing/2014/main" val="2462808528"/>
                    </a:ext>
                  </a:extLst>
                </a:gridCol>
                <a:gridCol w="699950">
                  <a:extLst>
                    <a:ext uri="{9D8B030D-6E8A-4147-A177-3AD203B41FA5}">
                      <a16:colId xmlns:a16="http://schemas.microsoft.com/office/drawing/2014/main" val="31640486"/>
                    </a:ext>
                  </a:extLst>
                </a:gridCol>
                <a:gridCol w="795016">
                  <a:extLst>
                    <a:ext uri="{9D8B030D-6E8A-4147-A177-3AD203B41FA5}">
                      <a16:colId xmlns:a16="http://schemas.microsoft.com/office/drawing/2014/main" val="1172407634"/>
                    </a:ext>
                  </a:extLst>
                </a:gridCol>
              </a:tblGrid>
              <a:tr h="288000">
                <a:tc rowSpan="2">
                  <a:txBody>
                    <a:bodyPr/>
                    <a:lstStyle/>
                    <a:p>
                      <a:pPr algn="ctr"/>
                      <a:r>
                        <a:rPr lang="ru-RU" sz="1400" dirty="0">
                          <a:latin typeface="Times New Roman" panose="02020603050405020304" pitchFamily="18" charset="0"/>
                          <a:cs typeface="Times New Roman" panose="02020603050405020304" pitchFamily="18" charset="0"/>
                        </a:rPr>
                        <a:t>Региональные проекты</a:t>
                      </a:r>
                    </a:p>
                    <a:p>
                      <a:pPr algn="ctr"/>
                      <a:r>
                        <a:rPr lang="ru-RU" sz="1400" dirty="0">
                          <a:latin typeface="Times New Roman" panose="02020603050405020304" pitchFamily="18" charset="0"/>
                          <a:cs typeface="Times New Roman" panose="02020603050405020304" pitchFamily="18" charset="0"/>
                        </a:rPr>
                        <a:t>(ответственные исполнители)</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gridSpan="6">
                  <a:txBody>
                    <a:bodyPr/>
                    <a:lstStyle/>
                    <a:p>
                      <a:pPr algn="ctr"/>
                      <a:r>
                        <a:rPr lang="ru-RU" sz="1400" dirty="0">
                          <a:latin typeface="Times New Roman" panose="02020603050405020304" pitchFamily="18" charset="0"/>
                          <a:cs typeface="Times New Roman" panose="02020603050405020304" pitchFamily="18" charset="0"/>
                        </a:rPr>
                        <a:t>Бюджет проекта, млн рублей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ru-RU" dirty="0"/>
                    </a:p>
                  </a:txBody>
                  <a:tcPr/>
                </a:tc>
                <a:tc hMerge="1">
                  <a:txBody>
                    <a:bodyPr/>
                    <a:lstStyle/>
                    <a:p>
                      <a:endParaRPr lang="ru-RU" dirty="0"/>
                    </a:p>
                  </a:txBody>
                  <a:tcPr/>
                </a:tc>
                <a:tc hMerge="1">
                  <a:txBody>
                    <a:bodyPr/>
                    <a:lstStyle/>
                    <a:p>
                      <a:endParaRPr lang="ru-RU" dirty="0"/>
                    </a:p>
                  </a:txBody>
                  <a:tcPr/>
                </a:tc>
                <a:tc hMerge="1">
                  <a:txBody>
                    <a:bodyPr/>
                    <a:lstStyle/>
                    <a:p>
                      <a:endParaRPr lang="ru-RU" dirty="0"/>
                    </a:p>
                  </a:txBody>
                  <a:tcPr/>
                </a:tc>
                <a:tc hMerge="1">
                  <a:txBody>
                    <a:bodyPr/>
                    <a:lstStyle/>
                    <a:p>
                      <a:endParaRPr lang="ru-RU" dirty="0"/>
                    </a:p>
                  </a:txBody>
                  <a:tcPr/>
                </a:tc>
                <a:tc gridSpan="3">
                  <a:txBody>
                    <a:bodyPr/>
                    <a:lstStyle/>
                    <a:p>
                      <a:pPr algn="ctr"/>
                      <a:r>
                        <a:rPr lang="ru-RU" sz="1400" dirty="0">
                          <a:latin typeface="Times New Roman" panose="02020603050405020304" pitchFamily="18" charset="0"/>
                          <a:cs typeface="Times New Roman" panose="02020603050405020304" pitchFamily="18" charset="0"/>
                        </a:rPr>
                        <a:t>Контракты</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ru-RU" dirty="0"/>
                    </a:p>
                  </a:txBody>
                  <a:tcPr/>
                </a:tc>
                <a:tc hMerge="1">
                  <a:txBody>
                    <a:bodyPr/>
                    <a:lstStyle/>
                    <a:p>
                      <a:endParaRPr lang="ru-RU" dirty="0"/>
                    </a:p>
                  </a:txBody>
                  <a:tcPr/>
                </a:tc>
                <a:extLst>
                  <a:ext uri="{0D108BD9-81ED-4DB2-BD59-A6C34878D82A}">
                    <a16:rowId xmlns:a16="http://schemas.microsoft.com/office/drawing/2014/main" val="2690816642"/>
                  </a:ext>
                </a:extLst>
              </a:tr>
              <a:tr h="419126">
                <a:tc vMerge="1">
                  <a:txBody>
                    <a:bodyPr/>
                    <a:lstStyle/>
                    <a:p>
                      <a:endParaRPr lang="ru-RU" dirty="0"/>
                    </a:p>
                  </a:txBody>
                  <a:tcPr/>
                </a:tc>
                <a:tc>
                  <a:txBody>
                    <a:bodyPr/>
                    <a:lstStyle/>
                    <a:p>
                      <a:pPr algn="ctr"/>
                      <a:r>
                        <a:rPr lang="ru-RU" sz="1400" b="0" kern="1200" dirty="0">
                          <a:solidFill>
                            <a:schemeClr val="lt1"/>
                          </a:solidFill>
                          <a:latin typeface="Times New Roman" panose="02020603050405020304" pitchFamily="18" charset="0"/>
                          <a:ea typeface="+mn-ea"/>
                          <a:cs typeface="Times New Roman" panose="02020603050405020304" pitchFamily="18" charset="0"/>
                        </a:rPr>
                        <a:t>Всего</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472C4"/>
                    </a:solidFill>
                  </a:tcPr>
                </a:tc>
                <a:tc>
                  <a:txBody>
                    <a:bodyPr/>
                    <a:lstStyle/>
                    <a:p>
                      <a:pPr algn="ctr"/>
                      <a:r>
                        <a:rPr lang="ru-RU" sz="1400" b="0" kern="1200" dirty="0">
                          <a:solidFill>
                            <a:schemeClr val="lt1"/>
                          </a:solidFill>
                          <a:latin typeface="Times New Roman" panose="02020603050405020304" pitchFamily="18" charset="0"/>
                          <a:ea typeface="+mn-ea"/>
                          <a:cs typeface="Times New Roman" panose="02020603050405020304" pitchFamily="18" charset="0"/>
                        </a:rPr>
                        <a:t>ФБ</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472C4"/>
                    </a:solidFill>
                  </a:tcPr>
                </a:tc>
                <a:tc>
                  <a:txBody>
                    <a:bodyPr/>
                    <a:lstStyle/>
                    <a:p>
                      <a:pPr algn="ctr"/>
                      <a:r>
                        <a:rPr lang="ru-RU" sz="1400" b="0" kern="1200" dirty="0">
                          <a:solidFill>
                            <a:schemeClr val="lt1"/>
                          </a:solidFill>
                          <a:latin typeface="Times New Roman" panose="02020603050405020304" pitchFamily="18" charset="0"/>
                          <a:ea typeface="+mn-ea"/>
                          <a:cs typeface="Times New Roman" panose="02020603050405020304" pitchFamily="18" charset="0"/>
                        </a:rPr>
                        <a:t>РБ</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472C4"/>
                    </a:solidFill>
                  </a:tcPr>
                </a:tc>
                <a:tc>
                  <a:txBody>
                    <a:bodyPr/>
                    <a:lstStyle/>
                    <a:p>
                      <a:pPr algn="ctr"/>
                      <a:r>
                        <a:rPr lang="ru-RU" sz="1400" b="0" kern="1200" dirty="0">
                          <a:solidFill>
                            <a:schemeClr val="lt1"/>
                          </a:solidFill>
                          <a:latin typeface="Times New Roman" panose="02020603050405020304" pitchFamily="18" charset="0"/>
                          <a:ea typeface="+mn-ea"/>
                          <a:cs typeface="Times New Roman" panose="02020603050405020304" pitchFamily="18" charset="0"/>
                        </a:rPr>
                        <a:t>ВИ</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472C4"/>
                    </a:solidFill>
                  </a:tcPr>
                </a:tc>
                <a:tc>
                  <a:txBody>
                    <a:bodyPr/>
                    <a:lstStyle/>
                    <a:p>
                      <a:pPr algn="ctr"/>
                      <a:r>
                        <a:rPr lang="ru-RU" sz="1400" b="0" kern="1200" dirty="0">
                          <a:solidFill>
                            <a:schemeClr val="lt1"/>
                          </a:solidFill>
                          <a:latin typeface="Times New Roman" panose="02020603050405020304" pitchFamily="18" charset="0"/>
                          <a:ea typeface="+mn-ea"/>
                          <a:cs typeface="Times New Roman" panose="02020603050405020304" pitchFamily="18" charset="0"/>
                        </a:rPr>
                        <a:t>Касса</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472C4"/>
                    </a:solidFill>
                  </a:tcPr>
                </a:tc>
                <a:tc>
                  <a:txBody>
                    <a:bodyPr/>
                    <a:lstStyle/>
                    <a:p>
                      <a:pPr algn="ctr"/>
                      <a:r>
                        <a:rPr lang="ru-RU" sz="1400" b="0" kern="1200" dirty="0">
                          <a:solidFill>
                            <a:schemeClr val="lt1"/>
                          </a:solidFill>
                          <a:latin typeface="Times New Roman" panose="02020603050405020304" pitchFamily="18" charset="0"/>
                          <a:ea typeface="+mn-ea"/>
                          <a:cs typeface="Times New Roman" panose="02020603050405020304" pitchFamily="18" charset="0"/>
                        </a:rPr>
                        <a:t>%</a:t>
                      </a:r>
                      <a:endParaRPr lang="ru-RU"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472C4"/>
                    </a:solidFill>
                  </a:tcPr>
                </a:tc>
                <a:tc>
                  <a:txBody>
                    <a:bodyPr/>
                    <a:lstStyle/>
                    <a:p>
                      <a:pPr algn="ctr"/>
                      <a:r>
                        <a:rPr lang="ru-RU" sz="1400" b="0" kern="1200" dirty="0">
                          <a:solidFill>
                            <a:schemeClr val="lt1"/>
                          </a:solidFill>
                          <a:latin typeface="Times New Roman" panose="02020603050405020304" pitchFamily="18" charset="0"/>
                          <a:ea typeface="+mn-ea"/>
                          <a:cs typeface="Times New Roman" panose="02020603050405020304" pitchFamily="18" charset="0"/>
                        </a:rPr>
                        <a:t>План</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472C4"/>
                    </a:solidFill>
                  </a:tcPr>
                </a:tc>
                <a:tc>
                  <a:txBody>
                    <a:bodyPr/>
                    <a:lstStyle/>
                    <a:p>
                      <a:pPr algn="ctr"/>
                      <a:r>
                        <a:rPr lang="ru-RU" sz="1400" b="0" kern="1200" dirty="0">
                          <a:solidFill>
                            <a:schemeClr val="lt1"/>
                          </a:solidFill>
                          <a:latin typeface="Times New Roman" panose="02020603050405020304" pitchFamily="18" charset="0"/>
                          <a:ea typeface="+mn-ea"/>
                          <a:cs typeface="Times New Roman" panose="02020603050405020304" pitchFamily="18" charset="0"/>
                        </a:rPr>
                        <a:t>Факт</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472C4"/>
                    </a:solidFill>
                  </a:tcPr>
                </a:tc>
                <a:tc>
                  <a:txBody>
                    <a:bodyPr/>
                    <a:lstStyle/>
                    <a:p>
                      <a:pPr algn="ctr"/>
                      <a:r>
                        <a:rPr lang="ru-RU" sz="1400" b="0" kern="1200" dirty="0">
                          <a:solidFill>
                            <a:schemeClr val="lt1"/>
                          </a:solidFill>
                          <a:latin typeface="Times New Roman" panose="02020603050405020304" pitchFamily="18" charset="0"/>
                          <a:ea typeface="+mn-ea"/>
                          <a:cs typeface="Times New Roman" panose="02020603050405020304" pitchFamily="18" charset="0"/>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472C4"/>
                    </a:solidFill>
                  </a:tcPr>
                </a:tc>
                <a:extLst>
                  <a:ext uri="{0D108BD9-81ED-4DB2-BD59-A6C34878D82A}">
                    <a16:rowId xmlns:a16="http://schemas.microsoft.com/office/drawing/2014/main" val="2410216419"/>
                  </a:ext>
                </a:extLst>
              </a:tr>
              <a:tr h="370840">
                <a:tc>
                  <a:txBody>
                    <a:bodyPr/>
                    <a:lstStyle/>
                    <a:p>
                      <a:pPr algn="ctr">
                        <a:lnSpc>
                          <a:spcPts val="1400"/>
                        </a:lnSpc>
                      </a:pPr>
                      <a:r>
                        <a:rPr lang="ru-RU" sz="1600" dirty="0">
                          <a:latin typeface="Times New Roman" panose="02020603050405020304" pitchFamily="18" charset="0"/>
                          <a:cs typeface="Times New Roman" panose="02020603050405020304" pitchFamily="18" charset="0"/>
                        </a:rPr>
                        <a:t>Всего</a:t>
                      </a:r>
                      <a:endParaRPr lang="ru-RU" sz="1400" dirty="0">
                        <a:latin typeface="Times New Roman" panose="02020603050405020304" pitchFamily="18"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400" dirty="0">
                          <a:latin typeface="Times New Roman" panose="02020603050405020304" pitchFamily="18" charset="0"/>
                          <a:cs typeface="Times New Roman" panose="02020603050405020304" pitchFamily="18" charset="0"/>
                        </a:rPr>
                        <a:t>202,45</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400" dirty="0">
                          <a:latin typeface="Times New Roman" panose="02020603050405020304" pitchFamily="18" charset="0"/>
                          <a:cs typeface="Times New Roman" panose="02020603050405020304" pitchFamily="18" charset="0"/>
                        </a:rPr>
                        <a:t>132,49</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400" dirty="0">
                          <a:latin typeface="Times New Roman" panose="02020603050405020304" pitchFamily="18" charset="0"/>
                          <a:cs typeface="Times New Roman" panose="02020603050405020304" pitchFamily="18" charset="0"/>
                        </a:rPr>
                        <a:t>69,96</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400" dirty="0">
                          <a:latin typeface="Times New Roman" panose="02020603050405020304" pitchFamily="18" charset="0"/>
                          <a:cs typeface="Times New Roman" panose="02020603050405020304" pitchFamily="18" charset="0"/>
                        </a:rPr>
                        <a:t>202,20</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400" dirty="0">
                          <a:latin typeface="Times New Roman" panose="02020603050405020304" pitchFamily="18" charset="0"/>
                          <a:cs typeface="Times New Roman" panose="02020603050405020304" pitchFamily="18" charset="0"/>
                        </a:rPr>
                        <a:t>99,9</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400" dirty="0">
                          <a:latin typeface="Times New Roman" panose="02020603050405020304" pitchFamily="18" charset="0"/>
                          <a:cs typeface="Times New Roman" panose="02020603050405020304" pitchFamily="18" charset="0"/>
                        </a:rPr>
                        <a:t>51</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400" dirty="0">
                          <a:latin typeface="Times New Roman" panose="02020603050405020304" pitchFamily="18" charset="0"/>
                          <a:cs typeface="Times New Roman" panose="02020603050405020304" pitchFamily="18" charset="0"/>
                        </a:rPr>
                        <a:t>51</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400" dirty="0">
                          <a:latin typeface="Times New Roman" panose="02020603050405020304" pitchFamily="18" charset="0"/>
                          <a:cs typeface="Times New Roman" panose="02020603050405020304" pitchFamily="18" charset="0"/>
                        </a:rPr>
                        <a:t>100</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73256399"/>
                  </a:ext>
                </a:extLst>
              </a:tr>
              <a:tr h="468000">
                <a:tc>
                  <a:txBody>
                    <a:bodyPr/>
                    <a:lstStyle/>
                    <a:p>
                      <a:pPr marL="0" marR="0" lvl="0" indent="0" algn="ctr" defTabSz="914400" rtl="0" eaLnBrk="1" fontAlgn="auto" latinLnBrk="0" hangingPunct="1">
                        <a:lnSpc>
                          <a:spcPts val="1400"/>
                        </a:lnSpc>
                        <a:spcBef>
                          <a:spcPts val="0"/>
                        </a:spcBef>
                        <a:spcAft>
                          <a:spcPts val="0"/>
                        </a:spcAft>
                        <a:buClrTx/>
                        <a:buSzTx/>
                        <a:buFontTx/>
                        <a:buNone/>
                        <a:tabLst/>
                        <a:defRPr/>
                      </a:pPr>
                      <a:r>
                        <a:rPr lang="ru-RU" sz="1300" b="0" dirty="0">
                          <a:solidFill>
                            <a:schemeClr val="tx1"/>
                          </a:solidFill>
                          <a:latin typeface="Times New Roman" panose="02020603050405020304" pitchFamily="18" charset="0"/>
                          <a:cs typeface="Times New Roman" panose="02020603050405020304" pitchFamily="18" charset="0"/>
                        </a:rPr>
                        <a:t>Культурная среда</a:t>
                      </a:r>
                    </a:p>
                    <a:p>
                      <a:pPr marL="0" marR="0" lvl="0" indent="0" algn="ctr" defTabSz="914400" rtl="0" eaLnBrk="1" fontAlgn="auto" latinLnBrk="0" hangingPunct="1">
                        <a:lnSpc>
                          <a:spcPts val="1400"/>
                        </a:lnSpc>
                        <a:spcBef>
                          <a:spcPts val="0"/>
                        </a:spcBef>
                        <a:spcAft>
                          <a:spcPts val="0"/>
                        </a:spcAft>
                        <a:buClrTx/>
                        <a:buSzTx/>
                        <a:buFontTx/>
                        <a:buNone/>
                        <a:tabLst/>
                        <a:defRPr/>
                      </a:pPr>
                      <a:r>
                        <a:rPr lang="ru-RU" sz="1300" b="0" dirty="0">
                          <a:solidFill>
                            <a:schemeClr val="tx1"/>
                          </a:solidFill>
                          <a:latin typeface="Times New Roman" panose="02020603050405020304" pitchFamily="18" charset="0"/>
                          <a:cs typeface="Times New Roman" panose="02020603050405020304" pitchFamily="18" charset="0"/>
                        </a:rPr>
                        <a:t>(</a:t>
                      </a:r>
                      <a:r>
                        <a:rPr lang="ru-RU" sz="1300" dirty="0">
                          <a:latin typeface="Times New Roman" panose="02020603050405020304" pitchFamily="18" charset="0"/>
                          <a:cs typeface="Times New Roman" panose="02020603050405020304" pitchFamily="18" charset="0"/>
                        </a:rPr>
                        <a:t>Минкультуры </a:t>
                      </a:r>
                      <a:r>
                        <a:rPr lang="ru-RU" sz="1300" b="0" dirty="0">
                          <a:solidFill>
                            <a:schemeClr val="tx1"/>
                          </a:solidFill>
                          <a:latin typeface="Times New Roman" panose="02020603050405020304" pitchFamily="18" charset="0"/>
                          <a:cs typeface="Times New Roman" panose="02020603050405020304" pitchFamily="18" charset="0"/>
                        </a:rPr>
                        <a:t>РД)</a:t>
                      </a:r>
                      <a:endParaRPr lang="ru-RU" sz="1300" dirty="0">
                        <a:latin typeface="Times New Roman" panose="02020603050405020304" pitchFamily="18"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tcPr>
                </a:tc>
                <a:tc>
                  <a:txBody>
                    <a:bodyPr/>
                    <a:lstStyle/>
                    <a:p>
                      <a:pPr algn="ctr"/>
                      <a:r>
                        <a:rPr lang="ru-RU" sz="1400" dirty="0">
                          <a:latin typeface="Times New Roman" panose="02020603050405020304" pitchFamily="18" charset="0"/>
                          <a:cs typeface="Times New Roman" panose="02020603050405020304" pitchFamily="18" charset="0"/>
                        </a:rPr>
                        <a:t>175,07</a:t>
                      </a:r>
                    </a:p>
                  </a:txBody>
                  <a:tcPr anchor="ctr">
                    <a:lnT w="12700" cap="flat" cmpd="sng" algn="ctr">
                      <a:solidFill>
                        <a:schemeClr val="tx1"/>
                      </a:solidFill>
                      <a:prstDash val="solid"/>
                      <a:round/>
                      <a:headEnd type="none" w="med" len="med"/>
                      <a:tailEnd type="none" w="med" len="med"/>
                    </a:lnT>
                  </a:tcPr>
                </a:tc>
                <a:tc>
                  <a:txBody>
                    <a:bodyPr/>
                    <a:lstStyle/>
                    <a:p>
                      <a:pPr algn="ctr"/>
                      <a:r>
                        <a:rPr lang="ru-RU" sz="1400" dirty="0">
                          <a:latin typeface="Times New Roman" panose="02020603050405020304" pitchFamily="18" charset="0"/>
                          <a:cs typeface="Times New Roman" panose="02020603050405020304" pitchFamily="18" charset="0"/>
                        </a:rPr>
                        <a:t>132,5</a:t>
                      </a:r>
                    </a:p>
                  </a:txBody>
                  <a:tcPr anchor="ctr">
                    <a:lnT w="12700" cap="flat" cmpd="sng" algn="ctr">
                      <a:solidFill>
                        <a:schemeClr val="tx1"/>
                      </a:solidFill>
                      <a:prstDash val="solid"/>
                      <a:round/>
                      <a:headEnd type="none" w="med" len="med"/>
                      <a:tailEnd type="none" w="med" len="med"/>
                    </a:lnT>
                  </a:tcPr>
                </a:tc>
                <a:tc>
                  <a:txBody>
                    <a:bodyPr/>
                    <a:lstStyle/>
                    <a:p>
                      <a:pPr algn="ctr"/>
                      <a:r>
                        <a:rPr lang="ru-RU" sz="1400" dirty="0">
                          <a:latin typeface="Times New Roman" panose="02020603050405020304" pitchFamily="18" charset="0"/>
                          <a:cs typeface="Times New Roman" panose="02020603050405020304" pitchFamily="18" charset="0"/>
                        </a:rPr>
                        <a:t>42,58</a:t>
                      </a:r>
                    </a:p>
                  </a:txBody>
                  <a:tcPr anchor="ctr">
                    <a:lnT w="12700" cap="flat" cmpd="sng" algn="ctr">
                      <a:solidFill>
                        <a:schemeClr val="tx1"/>
                      </a:solidFill>
                      <a:prstDash val="solid"/>
                      <a:round/>
                      <a:headEnd type="none" w="med" len="med"/>
                      <a:tailEnd type="none" w="med" len="med"/>
                    </a:lnT>
                  </a:tcP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lnT w="12700" cap="flat" cmpd="sng" algn="ctr">
                      <a:solidFill>
                        <a:schemeClr val="tx1"/>
                      </a:solidFill>
                      <a:prstDash val="solid"/>
                      <a:round/>
                      <a:headEnd type="none" w="med" len="med"/>
                      <a:tailEnd type="none" w="med" len="med"/>
                    </a:lnT>
                  </a:tcPr>
                </a:tc>
                <a:tc>
                  <a:txBody>
                    <a:bodyPr/>
                    <a:lstStyle/>
                    <a:p>
                      <a:pPr algn="ctr"/>
                      <a:r>
                        <a:rPr lang="ru-RU" sz="1400" dirty="0">
                          <a:latin typeface="Times New Roman" panose="02020603050405020304" pitchFamily="18" charset="0"/>
                          <a:cs typeface="Times New Roman" panose="02020603050405020304" pitchFamily="18" charset="0"/>
                        </a:rPr>
                        <a:t>175,07</a:t>
                      </a:r>
                    </a:p>
                  </a:txBody>
                  <a:tcPr anchor="ctr">
                    <a:lnT w="12700" cap="flat" cmpd="sng" algn="ctr">
                      <a:solidFill>
                        <a:schemeClr val="tx1"/>
                      </a:solidFill>
                      <a:prstDash val="solid"/>
                      <a:round/>
                      <a:headEnd type="none" w="med" len="med"/>
                      <a:tailEnd type="none" w="med" len="med"/>
                    </a:lnT>
                  </a:tcPr>
                </a:tc>
                <a:tc>
                  <a:txBody>
                    <a:bodyPr/>
                    <a:lstStyle/>
                    <a:p>
                      <a:pPr algn="ctr"/>
                      <a:r>
                        <a:rPr lang="ru-RU" sz="1400" dirty="0">
                          <a:latin typeface="Times New Roman" panose="02020603050405020304" pitchFamily="18" charset="0"/>
                          <a:cs typeface="Times New Roman" panose="02020603050405020304" pitchFamily="18" charset="0"/>
                        </a:rPr>
                        <a:t>100,0</a:t>
                      </a:r>
                    </a:p>
                  </a:txBody>
                  <a:tcPr anchor="ctr">
                    <a:lnT w="12700" cap="flat" cmpd="sng" algn="ctr">
                      <a:solidFill>
                        <a:schemeClr val="tx1"/>
                      </a:solidFill>
                      <a:prstDash val="solid"/>
                      <a:round/>
                      <a:headEnd type="none" w="med" len="med"/>
                      <a:tailEnd type="none" w="med" len="med"/>
                    </a:lnT>
                  </a:tcPr>
                </a:tc>
                <a:tc>
                  <a:txBody>
                    <a:bodyPr/>
                    <a:lstStyle/>
                    <a:p>
                      <a:pPr algn="ctr"/>
                      <a:r>
                        <a:rPr lang="ru-RU" sz="1400" dirty="0">
                          <a:latin typeface="Times New Roman" panose="02020603050405020304" pitchFamily="18" charset="0"/>
                          <a:cs typeface="Times New Roman" panose="02020603050405020304" pitchFamily="18" charset="0"/>
                        </a:rPr>
                        <a:t>23</a:t>
                      </a:r>
                    </a:p>
                  </a:txBody>
                  <a:tcPr anchor="ctr">
                    <a:lnT w="12700" cap="flat" cmpd="sng" algn="ctr">
                      <a:solidFill>
                        <a:schemeClr val="tx1"/>
                      </a:solidFill>
                      <a:prstDash val="solid"/>
                      <a:round/>
                      <a:headEnd type="none" w="med" len="med"/>
                      <a:tailEnd type="none" w="med" len="med"/>
                    </a:lnT>
                  </a:tcPr>
                </a:tc>
                <a:tc>
                  <a:txBody>
                    <a:bodyPr/>
                    <a:lstStyle/>
                    <a:p>
                      <a:pPr algn="ctr"/>
                      <a:r>
                        <a:rPr lang="ru-RU" sz="1400" dirty="0">
                          <a:latin typeface="Times New Roman" panose="02020603050405020304" pitchFamily="18" charset="0"/>
                          <a:cs typeface="Times New Roman" panose="02020603050405020304" pitchFamily="18" charset="0"/>
                        </a:rPr>
                        <a:t>23</a:t>
                      </a:r>
                    </a:p>
                  </a:txBody>
                  <a:tcPr anchor="ctr">
                    <a:lnT w="12700" cap="flat" cmpd="sng" algn="ctr">
                      <a:solidFill>
                        <a:schemeClr val="tx1"/>
                      </a:solidFill>
                      <a:prstDash val="solid"/>
                      <a:round/>
                      <a:headEnd type="none" w="med" len="med"/>
                      <a:tailEnd type="none" w="med" len="med"/>
                    </a:lnT>
                  </a:tcPr>
                </a:tc>
                <a:tc>
                  <a:txBody>
                    <a:bodyPr/>
                    <a:lstStyle/>
                    <a:p>
                      <a:pPr algn="ctr"/>
                      <a:r>
                        <a:rPr lang="ru-RU" sz="1400" dirty="0">
                          <a:latin typeface="Times New Roman" panose="02020603050405020304" pitchFamily="18" charset="0"/>
                          <a:cs typeface="Times New Roman" panose="02020603050405020304" pitchFamily="18" charset="0"/>
                        </a:rPr>
                        <a:t>100</a:t>
                      </a:r>
                    </a:p>
                  </a:txBody>
                  <a:tcPr anchor="ct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943486988"/>
                  </a:ext>
                </a:extLst>
              </a:tr>
              <a:tr h="370840">
                <a:tc>
                  <a:txBody>
                    <a:bodyPr/>
                    <a:lstStyle/>
                    <a:p>
                      <a:pPr algn="ctr">
                        <a:lnSpc>
                          <a:spcPts val="1400"/>
                        </a:lnSpc>
                      </a:pPr>
                      <a:r>
                        <a:rPr lang="ru-RU" sz="1300" dirty="0">
                          <a:latin typeface="Times New Roman" panose="02020603050405020304" pitchFamily="18" charset="0"/>
                          <a:cs typeface="Times New Roman" panose="02020603050405020304" pitchFamily="18" charset="0"/>
                        </a:rPr>
                        <a:t>Творческие люди</a:t>
                      </a:r>
                    </a:p>
                    <a:p>
                      <a:pPr algn="ctr">
                        <a:lnSpc>
                          <a:spcPts val="1400"/>
                        </a:lnSpc>
                      </a:pPr>
                      <a:r>
                        <a:rPr lang="ru-RU" sz="1300" dirty="0">
                          <a:latin typeface="Times New Roman" panose="02020603050405020304" pitchFamily="18" charset="0"/>
                          <a:cs typeface="Times New Roman" panose="02020603050405020304" pitchFamily="18" charset="0"/>
                        </a:rPr>
                        <a:t>(Минкультуры РД)</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25,38</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25,38</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25,13</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99,0</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26</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26</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100</a:t>
                      </a:r>
                    </a:p>
                  </a:txBody>
                  <a:tcPr anchor="ctr"/>
                </a:tc>
                <a:extLst>
                  <a:ext uri="{0D108BD9-81ED-4DB2-BD59-A6C34878D82A}">
                    <a16:rowId xmlns:a16="http://schemas.microsoft.com/office/drawing/2014/main" val="174477464"/>
                  </a:ext>
                </a:extLst>
              </a:tr>
              <a:tr h="370840">
                <a:tc>
                  <a:txBody>
                    <a:bodyPr/>
                    <a:lstStyle/>
                    <a:p>
                      <a:pPr algn="ctr">
                        <a:lnSpc>
                          <a:spcPts val="1400"/>
                        </a:lnSpc>
                      </a:pPr>
                      <a:r>
                        <a:rPr lang="ru-RU" sz="1300" kern="1200" dirty="0">
                          <a:solidFill>
                            <a:schemeClr val="dk1"/>
                          </a:solidFill>
                          <a:latin typeface="Times New Roman" panose="02020603050405020304" pitchFamily="18" charset="0"/>
                          <a:ea typeface="+mn-ea"/>
                          <a:cs typeface="Times New Roman" panose="02020603050405020304" pitchFamily="18" charset="0"/>
                        </a:rPr>
                        <a:t>Цифровая культура</a:t>
                      </a:r>
                    </a:p>
                    <a:p>
                      <a:pPr algn="ctr">
                        <a:lnSpc>
                          <a:spcPts val="1400"/>
                        </a:lnSpc>
                      </a:pPr>
                      <a:r>
                        <a:rPr lang="ru-RU" sz="1300" kern="1200" dirty="0">
                          <a:solidFill>
                            <a:schemeClr val="dk1"/>
                          </a:solidFill>
                          <a:latin typeface="Times New Roman" panose="02020603050405020304" pitchFamily="18" charset="0"/>
                          <a:ea typeface="+mn-ea"/>
                          <a:cs typeface="Times New Roman" panose="02020603050405020304" pitchFamily="18" charset="0"/>
                        </a:rPr>
                        <a:t>(</a:t>
                      </a:r>
                      <a:r>
                        <a:rPr lang="ru-RU" sz="1300" dirty="0">
                          <a:latin typeface="Times New Roman" panose="02020603050405020304" pitchFamily="18" charset="0"/>
                          <a:cs typeface="Times New Roman" panose="02020603050405020304" pitchFamily="18" charset="0"/>
                        </a:rPr>
                        <a:t>Минкультуры</a:t>
                      </a:r>
                      <a:r>
                        <a:rPr lang="ru-RU" sz="1300" kern="1200" dirty="0">
                          <a:solidFill>
                            <a:schemeClr val="dk1"/>
                          </a:solidFill>
                          <a:latin typeface="Times New Roman" panose="02020603050405020304" pitchFamily="18" charset="0"/>
                          <a:ea typeface="+mn-ea"/>
                          <a:cs typeface="Times New Roman" panose="02020603050405020304" pitchFamily="18" charset="0"/>
                        </a:rPr>
                        <a:t> РД)</a:t>
                      </a:r>
                      <a:endParaRPr lang="ru-RU" sz="1300" dirty="0">
                        <a:latin typeface="Times New Roman" panose="02020603050405020304" pitchFamily="18" charset="0"/>
                        <a:cs typeface="Times New Roman" panose="02020603050405020304" pitchFamily="18" charset="0"/>
                      </a:endParaRPr>
                    </a:p>
                  </a:txBody>
                  <a:tcPr anchor="ctr"/>
                </a:tc>
                <a:tc>
                  <a:txBody>
                    <a:bodyPr/>
                    <a:lstStyle/>
                    <a:p>
                      <a:pPr algn="ctr"/>
                      <a:r>
                        <a:rPr lang="ru-RU" sz="1400" dirty="0">
                          <a:latin typeface="Times New Roman" panose="02020603050405020304" pitchFamily="18" charset="0"/>
                          <a:cs typeface="Times New Roman" panose="02020603050405020304" pitchFamily="18" charset="0"/>
                        </a:rPr>
                        <a:t>2,0</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2,0</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2,0</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100,0</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2</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2</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100</a:t>
                      </a:r>
                    </a:p>
                  </a:txBody>
                  <a:tcPr anchor="ctr"/>
                </a:tc>
                <a:extLst>
                  <a:ext uri="{0D108BD9-81ED-4DB2-BD59-A6C34878D82A}">
                    <a16:rowId xmlns:a16="http://schemas.microsoft.com/office/drawing/2014/main" val="503681669"/>
                  </a:ext>
                </a:extLst>
              </a:tr>
            </a:tbl>
          </a:graphicData>
        </a:graphic>
      </p:graphicFrame>
    </p:spTree>
    <p:extLst>
      <p:ext uri="{BB962C8B-B14F-4D97-AF65-F5344CB8AC3E}">
        <p14:creationId xmlns:p14="http://schemas.microsoft.com/office/powerpoint/2010/main" val="189389600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802" name="Rectangle 2"/>
          <p:cNvSpPr/>
          <p:nvPr/>
        </p:nvSpPr>
        <p:spPr>
          <a:xfrm>
            <a:off x="0" y="178939"/>
            <a:ext cx="12192000" cy="263612"/>
          </a:xfrm>
          <a:prstGeom prst="rect">
            <a:avLst/>
          </a:prstGeom>
          <a:gradFill flip="none" rotWithShape="1">
            <a:gsLst>
              <a:gs pos="0">
                <a:srgbClr val="7570B3"/>
              </a:gs>
              <a:gs pos="91000">
                <a:schemeClr val="accent1">
                  <a:lumMod val="60000"/>
                  <a:lumOff val="40000"/>
                  <a:alpha val="41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pPr>
            <a:endParaRPr lang="en-US" dirty="0"/>
          </a:p>
        </p:txBody>
      </p:sp>
      <p:pic>
        <p:nvPicPr>
          <p:cNvPr id="2097174" name="Picture 4" descr="https://xn--80aafjcthgy6bd.xn--p1ai/templates/mun46/images/gerb.png"/>
          <p:cNvPicPr>
            <a:picLocks noChangeAspect="1" noChangeArrowheads="1"/>
          </p:cNvPicPr>
          <p:nvPr/>
        </p:nvPicPr>
        <p:blipFill>
          <a:blip r:embed="rId2" cstate="print"/>
          <a:srcRect/>
          <a:stretch>
            <a:fillRect/>
          </a:stretch>
        </p:blipFill>
        <p:spPr bwMode="auto">
          <a:xfrm>
            <a:off x="11350831" y="40745"/>
            <a:ext cx="518834" cy="540000"/>
          </a:xfrm>
          <a:prstGeom prst="rect">
            <a:avLst/>
          </a:prstGeom>
          <a:noFill/>
        </p:spPr>
      </p:pic>
      <p:sp>
        <p:nvSpPr>
          <p:cNvPr id="1048824" name="Прямоугольник 30"/>
          <p:cNvSpPr/>
          <p:nvPr/>
        </p:nvSpPr>
        <p:spPr>
          <a:xfrm>
            <a:off x="5456402" y="98647"/>
            <a:ext cx="1279196" cy="400110"/>
          </a:xfrm>
          <a:prstGeom prst="rect">
            <a:avLst/>
          </a:prstGeom>
        </p:spPr>
        <p:txBody>
          <a:bodyPr wrap="none">
            <a:spAutoFit/>
          </a:bodyPr>
          <a:lstStyle/>
          <a:p>
            <a:r>
              <a:rPr lang="ru-RU" sz="2000" b="1" dirty="0">
                <a:latin typeface="Times New Roman" panose="02020603050405020304" pitchFamily="18" charset="0"/>
                <a:cs typeface="Times New Roman" panose="02020603050405020304" pitchFamily="18" charset="0"/>
              </a:rPr>
              <a:t>Культура</a:t>
            </a:r>
            <a:endParaRPr lang="ru-RU" sz="2000" dirty="0"/>
          </a:p>
        </p:txBody>
      </p:sp>
      <p:graphicFrame>
        <p:nvGraphicFramePr>
          <p:cNvPr id="33" name="Таблица 3">
            <a:extLst>
              <a:ext uri="{FF2B5EF4-FFF2-40B4-BE49-F238E27FC236}">
                <a16:creationId xmlns:a16="http://schemas.microsoft.com/office/drawing/2014/main" id="{6729F43C-4EB7-4701-94C7-9DDE675AEDC7}"/>
              </a:ext>
            </a:extLst>
          </p:cNvPr>
          <p:cNvGraphicFramePr>
            <a:graphicFrameLocks noGrp="1"/>
          </p:cNvGraphicFramePr>
          <p:nvPr>
            <p:extLst>
              <p:ext uri="{D42A27DB-BD31-4B8C-83A1-F6EECF244321}">
                <p14:modId xmlns:p14="http://schemas.microsoft.com/office/powerpoint/2010/main" val="3076254463"/>
              </p:ext>
            </p:extLst>
          </p:nvPr>
        </p:nvGraphicFramePr>
        <p:xfrm>
          <a:off x="188539" y="590914"/>
          <a:ext cx="11755223" cy="6000627"/>
        </p:xfrm>
        <a:graphic>
          <a:graphicData uri="http://schemas.openxmlformats.org/drawingml/2006/table">
            <a:tbl>
              <a:tblPr firstRow="1" bandRow="1">
                <a:tableStyleId>{5C22544A-7EE6-4342-B048-85BDC9FD1C3A}</a:tableStyleId>
              </a:tblPr>
              <a:tblGrid>
                <a:gridCol w="1674797">
                  <a:extLst>
                    <a:ext uri="{9D8B030D-6E8A-4147-A177-3AD203B41FA5}">
                      <a16:colId xmlns:a16="http://schemas.microsoft.com/office/drawing/2014/main" val="872544408"/>
                    </a:ext>
                  </a:extLst>
                </a:gridCol>
                <a:gridCol w="2463567">
                  <a:extLst>
                    <a:ext uri="{9D8B030D-6E8A-4147-A177-3AD203B41FA5}">
                      <a16:colId xmlns:a16="http://schemas.microsoft.com/office/drawing/2014/main" val="2935036756"/>
                    </a:ext>
                  </a:extLst>
                </a:gridCol>
                <a:gridCol w="7616859">
                  <a:extLst>
                    <a:ext uri="{9D8B030D-6E8A-4147-A177-3AD203B41FA5}">
                      <a16:colId xmlns:a16="http://schemas.microsoft.com/office/drawing/2014/main" val="4034457935"/>
                    </a:ext>
                  </a:extLst>
                </a:gridCol>
              </a:tblGrid>
              <a:tr h="474316">
                <a:tc>
                  <a:txBody>
                    <a:bodyPr/>
                    <a:lstStyle/>
                    <a:p>
                      <a:pPr algn="ctr"/>
                      <a:r>
                        <a:rPr lang="ru-RU" sz="1300" dirty="0">
                          <a:latin typeface="Times New Roman" panose="02020603050405020304" pitchFamily="18" charset="0"/>
                          <a:cs typeface="Times New Roman" panose="02020603050405020304" pitchFamily="18" charset="0"/>
                        </a:rPr>
                        <a:t>Региональный</a:t>
                      </a:r>
                    </a:p>
                    <a:p>
                      <a:pPr algn="ctr"/>
                      <a:r>
                        <a:rPr lang="ru-RU" sz="1300" dirty="0">
                          <a:latin typeface="Times New Roman" panose="02020603050405020304" pitchFamily="18" charset="0"/>
                          <a:cs typeface="Times New Roman" panose="02020603050405020304" pitchFamily="18" charset="0"/>
                        </a:rPr>
                        <a:t> проект</a:t>
                      </a:r>
                    </a:p>
                  </a:txBody>
                  <a:tcPr anchor="ctr"/>
                </a:tc>
                <a:tc>
                  <a:txBody>
                    <a:bodyPr/>
                    <a:lstStyle/>
                    <a:p>
                      <a:pPr algn="ctr"/>
                      <a:r>
                        <a:rPr lang="ru-RU" sz="1300" dirty="0">
                          <a:latin typeface="Times New Roman" panose="02020603050405020304" pitchFamily="18" charset="0"/>
                          <a:cs typeface="Times New Roman" panose="02020603050405020304" pitchFamily="18" charset="0"/>
                        </a:rPr>
                        <a:t>Реализуется на территории МО</a:t>
                      </a:r>
                    </a:p>
                  </a:txBody>
                  <a:tcPr anchor="ctr"/>
                </a:tc>
                <a:tc>
                  <a:txBody>
                    <a:bodyPr/>
                    <a:lstStyle/>
                    <a:p>
                      <a:pPr algn="ctr"/>
                      <a:r>
                        <a:rPr lang="ru-RU" sz="1300" dirty="0">
                          <a:latin typeface="Times New Roman" panose="02020603050405020304" pitchFamily="18" charset="0"/>
                          <a:cs typeface="Times New Roman" panose="02020603050405020304" pitchFamily="18" charset="0"/>
                        </a:rPr>
                        <a:t>Мероприятия проекта</a:t>
                      </a:r>
                    </a:p>
                  </a:txBody>
                  <a:tcPr anchor="ctr"/>
                </a:tc>
                <a:extLst>
                  <a:ext uri="{0D108BD9-81ED-4DB2-BD59-A6C34878D82A}">
                    <a16:rowId xmlns:a16="http://schemas.microsoft.com/office/drawing/2014/main" val="1207244134"/>
                  </a:ext>
                </a:extLst>
              </a:tr>
              <a:tr h="0">
                <a:tc rowSpan="8">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u-RU" sz="1400" kern="1200" dirty="0">
                          <a:solidFill>
                            <a:schemeClr val="dk1"/>
                          </a:solidFill>
                          <a:latin typeface="Times New Roman" panose="02020603050405020304" pitchFamily="18" charset="0"/>
                          <a:ea typeface="+mn-ea"/>
                          <a:cs typeface="Times New Roman" panose="02020603050405020304" pitchFamily="18" charset="0"/>
                        </a:rPr>
                        <a:t>Культурная среда</a:t>
                      </a:r>
                    </a:p>
                    <a:p>
                      <a:endParaRPr lang="ru-RU" sz="1400" kern="1200" dirty="0">
                        <a:solidFill>
                          <a:schemeClr val="dk1"/>
                        </a:solidFill>
                        <a:latin typeface="Times New Roman" panose="02020603050405020304" pitchFamily="18" charset="0"/>
                        <a:ea typeface="+mn-ea"/>
                        <a:cs typeface="Times New Roman" panose="02020603050405020304" pitchFamily="18" charset="0"/>
                      </a:endParaRPr>
                    </a:p>
                  </a:txBody>
                  <a:tcPr anchor="ctr"/>
                </a:tc>
                <a:tc>
                  <a:txBody>
                    <a:bodyPr/>
                    <a:lstStyle/>
                    <a:p>
                      <a:pPr algn="ctr">
                        <a:lnSpc>
                          <a:spcPct val="107000"/>
                        </a:lnSpc>
                        <a:spcAft>
                          <a:spcPts val="0"/>
                        </a:spcAft>
                      </a:pPr>
                      <a:r>
                        <a:rPr lang="ru-RU" sz="1400" kern="1200" dirty="0" err="1">
                          <a:solidFill>
                            <a:schemeClr val="dk1"/>
                          </a:solidFill>
                          <a:latin typeface="Times New Roman" panose="02020603050405020304" pitchFamily="18" charset="0"/>
                          <a:ea typeface="+mn-ea"/>
                          <a:cs typeface="Times New Roman" panose="02020603050405020304" pitchFamily="18" charset="0"/>
                        </a:rPr>
                        <a:t>Унцукульский</a:t>
                      </a:r>
                      <a:r>
                        <a:rPr lang="ru-RU" sz="1400" kern="1200" dirty="0">
                          <a:solidFill>
                            <a:schemeClr val="dk1"/>
                          </a:solidFill>
                          <a:latin typeface="Times New Roman" panose="02020603050405020304" pitchFamily="18" charset="0"/>
                          <a:ea typeface="+mn-ea"/>
                          <a:cs typeface="Times New Roman" panose="02020603050405020304" pitchFamily="18" charset="0"/>
                        </a:rPr>
                        <a:t> район</a:t>
                      </a:r>
                    </a:p>
                  </a:txBody>
                  <a:tcPr anchor="ctr"/>
                </a:tc>
                <a:tc>
                  <a:txBody>
                    <a:bodyPr/>
                    <a:lstStyle/>
                    <a:p>
                      <a:pPr algn="just">
                        <a:lnSpc>
                          <a:spcPct val="107000"/>
                        </a:lnSpc>
                        <a:spcAft>
                          <a:spcPts val="0"/>
                        </a:spcAft>
                      </a:pPr>
                      <a:r>
                        <a:rPr lang="ru-RU" sz="1400" kern="1200" dirty="0">
                          <a:solidFill>
                            <a:schemeClr val="dk1"/>
                          </a:solidFill>
                          <a:latin typeface="Times New Roman" panose="02020603050405020304" pitchFamily="18" charset="0"/>
                          <a:ea typeface="+mn-ea"/>
                          <a:cs typeface="Times New Roman" panose="02020603050405020304" pitchFamily="18" charset="0"/>
                        </a:rPr>
                        <a:t>Капитальный ремонт дома культуры в с. Унцукуль, техническая готовность – 100 % </a:t>
                      </a:r>
                    </a:p>
                  </a:txBody>
                  <a:tcPr anchor="ctr"/>
                </a:tc>
                <a:extLst>
                  <a:ext uri="{0D108BD9-81ED-4DB2-BD59-A6C34878D82A}">
                    <a16:rowId xmlns:a16="http://schemas.microsoft.com/office/drawing/2014/main" val="281220955"/>
                  </a:ext>
                </a:extLst>
              </a:tr>
              <a:tr h="0">
                <a:tc vMerge="1">
                  <a:txBody>
                    <a:bodyPr/>
                    <a:lstStyle/>
                    <a:p>
                      <a:endParaRPr lang="ru-RU"/>
                    </a:p>
                  </a:txBody>
                  <a:tcPr/>
                </a:tc>
                <a:tc>
                  <a:txBody>
                    <a:bodyPr/>
                    <a:lstStyle/>
                    <a:p>
                      <a:pPr algn="ctr">
                        <a:lnSpc>
                          <a:spcPct val="107000"/>
                        </a:lnSpc>
                        <a:spcAft>
                          <a:spcPts val="0"/>
                        </a:spcAft>
                      </a:pPr>
                      <a:r>
                        <a:rPr lang="ru-RU" sz="1400" kern="1200" dirty="0" err="1">
                          <a:solidFill>
                            <a:schemeClr val="dk1"/>
                          </a:solidFill>
                          <a:latin typeface="Times New Roman" panose="02020603050405020304" pitchFamily="18" charset="0"/>
                          <a:ea typeface="+mn-ea"/>
                          <a:cs typeface="Times New Roman" panose="02020603050405020304" pitchFamily="18" charset="0"/>
                        </a:rPr>
                        <a:t>Левашинский</a:t>
                      </a:r>
                      <a:r>
                        <a:rPr lang="ru-RU" sz="1400" kern="1200" dirty="0">
                          <a:solidFill>
                            <a:schemeClr val="dk1"/>
                          </a:solidFill>
                          <a:latin typeface="Times New Roman" panose="02020603050405020304" pitchFamily="18" charset="0"/>
                          <a:ea typeface="+mn-ea"/>
                          <a:cs typeface="Times New Roman" panose="02020603050405020304" pitchFamily="18" charset="0"/>
                        </a:rPr>
                        <a:t> район</a:t>
                      </a:r>
                    </a:p>
                  </a:txBody>
                  <a:tcPr anchor="ctr"/>
                </a:tc>
                <a:tc>
                  <a:txBody>
                    <a:bodyPr/>
                    <a:lstStyle/>
                    <a:p>
                      <a:pPr algn="just">
                        <a:lnSpc>
                          <a:spcPct val="107000"/>
                        </a:lnSpc>
                        <a:spcAft>
                          <a:spcPts val="0"/>
                        </a:spcAft>
                      </a:pPr>
                      <a:r>
                        <a:rPr lang="ru-RU" sz="1400" kern="1200" dirty="0">
                          <a:solidFill>
                            <a:schemeClr val="dk1"/>
                          </a:solidFill>
                          <a:latin typeface="Times New Roman" panose="02020603050405020304" pitchFamily="18" charset="0"/>
                          <a:ea typeface="+mn-ea"/>
                          <a:cs typeface="Times New Roman" panose="02020603050405020304" pitchFamily="18" charset="0"/>
                        </a:rPr>
                        <a:t>Капитальный ремонт дома культуры в с. Верхний </a:t>
                      </a:r>
                      <a:r>
                        <a:rPr lang="ru-RU" sz="1400" kern="1200" dirty="0" err="1">
                          <a:solidFill>
                            <a:schemeClr val="dk1"/>
                          </a:solidFill>
                          <a:latin typeface="Times New Roman" panose="02020603050405020304" pitchFamily="18" charset="0"/>
                          <a:ea typeface="+mn-ea"/>
                          <a:cs typeface="Times New Roman" panose="02020603050405020304" pitchFamily="18" charset="0"/>
                        </a:rPr>
                        <a:t>Арши</a:t>
                      </a:r>
                      <a:r>
                        <a:rPr lang="ru-RU" sz="1400" kern="1200" dirty="0">
                          <a:solidFill>
                            <a:schemeClr val="dk1"/>
                          </a:solidFill>
                          <a:latin typeface="Times New Roman" panose="02020603050405020304" pitchFamily="18" charset="0"/>
                          <a:ea typeface="+mn-ea"/>
                          <a:cs typeface="Times New Roman" panose="02020603050405020304" pitchFamily="18" charset="0"/>
                        </a:rPr>
                        <a:t>, техническая готовность – 100 % </a:t>
                      </a:r>
                    </a:p>
                  </a:txBody>
                  <a:tcPr anchor="ctr"/>
                </a:tc>
                <a:extLst>
                  <a:ext uri="{0D108BD9-81ED-4DB2-BD59-A6C34878D82A}">
                    <a16:rowId xmlns:a16="http://schemas.microsoft.com/office/drawing/2014/main" val="2950363363"/>
                  </a:ext>
                </a:extLst>
              </a:tr>
              <a:tr h="0">
                <a:tc vMerge="1">
                  <a:txBody>
                    <a:bodyPr/>
                    <a:lstStyle/>
                    <a:p>
                      <a:endParaRPr lang="ru-RU"/>
                    </a:p>
                  </a:txBody>
                  <a:tcPr/>
                </a:tc>
                <a:tc rowSpan="2">
                  <a:txBody>
                    <a:bodyPr/>
                    <a:lstStyle/>
                    <a:p>
                      <a:pPr algn="ctr">
                        <a:lnSpc>
                          <a:spcPct val="107000"/>
                        </a:lnSpc>
                        <a:spcAft>
                          <a:spcPts val="0"/>
                        </a:spcAft>
                      </a:pPr>
                      <a:r>
                        <a:rPr lang="ru-RU" sz="1400" kern="1200" dirty="0" err="1">
                          <a:solidFill>
                            <a:schemeClr val="dk1"/>
                          </a:solidFill>
                          <a:latin typeface="Times New Roman" panose="02020603050405020304" pitchFamily="18" charset="0"/>
                          <a:ea typeface="+mn-ea"/>
                          <a:cs typeface="Times New Roman" panose="02020603050405020304" pitchFamily="18" charset="0"/>
                        </a:rPr>
                        <a:t>Карабудахкентский</a:t>
                      </a:r>
                      <a:r>
                        <a:rPr lang="ru-RU" sz="1400" kern="1200" dirty="0">
                          <a:solidFill>
                            <a:schemeClr val="dk1"/>
                          </a:solidFill>
                          <a:latin typeface="Times New Roman" panose="02020603050405020304" pitchFamily="18" charset="0"/>
                          <a:ea typeface="+mn-ea"/>
                          <a:cs typeface="Times New Roman" panose="02020603050405020304" pitchFamily="18" charset="0"/>
                        </a:rPr>
                        <a:t> район</a:t>
                      </a:r>
                    </a:p>
                  </a:txBody>
                  <a:tcPr anchor="ctr"/>
                </a:tc>
                <a:tc>
                  <a:txBody>
                    <a:bodyPr/>
                    <a:lstStyle/>
                    <a:p>
                      <a:pPr marL="0" marR="0" lvl="0" indent="0" algn="just" defTabSz="914400" rtl="0" eaLnBrk="1" fontAlgn="auto" latinLnBrk="0" hangingPunct="1">
                        <a:lnSpc>
                          <a:spcPct val="107000"/>
                        </a:lnSpc>
                        <a:spcBef>
                          <a:spcPts val="0"/>
                        </a:spcBef>
                        <a:spcAft>
                          <a:spcPts val="0"/>
                        </a:spcAft>
                        <a:buClrTx/>
                        <a:buSzTx/>
                        <a:buFontTx/>
                        <a:buNone/>
                        <a:tabLst/>
                        <a:defRPr/>
                      </a:pPr>
                      <a:r>
                        <a:rPr kumimoji="0" lang="ru-RU" sz="1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Капитальный ремонт дома культуры в с. </a:t>
                      </a:r>
                      <a:r>
                        <a:rPr kumimoji="0" lang="ru-RU" sz="1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Доргели</a:t>
                      </a:r>
                      <a:r>
                        <a:rPr kumimoji="0" lang="ru-RU" sz="1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техническая готовность – 100 </a:t>
                      </a:r>
                      <a:r>
                        <a:rPr lang="ru-RU" sz="1400" kern="1200" dirty="0">
                          <a:solidFill>
                            <a:schemeClr val="dk1"/>
                          </a:solidFill>
                          <a:latin typeface="Times New Roman" panose="02020603050405020304" pitchFamily="18" charset="0"/>
                          <a:ea typeface="+mn-ea"/>
                          <a:cs typeface="Times New Roman" panose="02020603050405020304" pitchFamily="18" charset="0"/>
                        </a:rPr>
                        <a:t>%</a:t>
                      </a:r>
                      <a:endParaRPr kumimoji="0" lang="ru-RU" sz="1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anchor="ctr"/>
                </a:tc>
                <a:extLst>
                  <a:ext uri="{0D108BD9-81ED-4DB2-BD59-A6C34878D82A}">
                    <a16:rowId xmlns:a16="http://schemas.microsoft.com/office/drawing/2014/main" val="2704871508"/>
                  </a:ext>
                </a:extLst>
              </a:tr>
              <a:tr h="0">
                <a:tc vMerge="1">
                  <a:txBody>
                    <a:bodyPr/>
                    <a:lstStyle/>
                    <a:p>
                      <a:endParaRPr lang="ru-RU"/>
                    </a:p>
                  </a:txBody>
                  <a:tcPr/>
                </a:tc>
                <a:tc vMerge="1">
                  <a:txBody>
                    <a:bodyPr/>
                    <a:lstStyle/>
                    <a:p>
                      <a:pPr algn="ctr">
                        <a:lnSpc>
                          <a:spcPct val="107000"/>
                        </a:lnSpc>
                        <a:spcAft>
                          <a:spcPts val="0"/>
                        </a:spcAft>
                      </a:pP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nchor="ctr"/>
                </a:tc>
                <a:tc>
                  <a:txBody>
                    <a:bodyPr/>
                    <a:lstStyle/>
                    <a:p>
                      <a:pPr marL="0" marR="0" lvl="0" indent="0" algn="just" defTabSz="914400" rtl="0" eaLnBrk="1" fontAlgn="auto" latinLnBrk="0" hangingPunct="1">
                        <a:lnSpc>
                          <a:spcPct val="107000"/>
                        </a:lnSpc>
                        <a:spcBef>
                          <a:spcPts val="0"/>
                        </a:spcBef>
                        <a:spcAft>
                          <a:spcPts val="0"/>
                        </a:spcAft>
                        <a:buClrTx/>
                        <a:buSzTx/>
                        <a:buFontTx/>
                        <a:buNone/>
                        <a:tabLst/>
                        <a:defRPr/>
                      </a:pPr>
                      <a:r>
                        <a:rPr kumimoji="0" lang="ru-RU" sz="1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Капитальный ремонт дома культуры в с. </a:t>
                      </a:r>
                      <a:r>
                        <a:rPr kumimoji="0" lang="ru-RU" sz="1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Какашура</a:t>
                      </a:r>
                      <a:r>
                        <a:rPr kumimoji="0" lang="ru-RU" sz="1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техническая готовность –  100 </a:t>
                      </a:r>
                      <a:r>
                        <a:rPr lang="ru-RU" sz="1400" kern="1200" dirty="0">
                          <a:solidFill>
                            <a:schemeClr val="dk1"/>
                          </a:solidFill>
                          <a:latin typeface="Times New Roman" panose="02020603050405020304" pitchFamily="18" charset="0"/>
                          <a:ea typeface="+mn-ea"/>
                          <a:cs typeface="Times New Roman" panose="02020603050405020304" pitchFamily="18" charset="0"/>
                        </a:rPr>
                        <a:t>%</a:t>
                      </a:r>
                      <a:endParaRPr kumimoji="0" lang="ru-RU" sz="1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anchor="ctr"/>
                </a:tc>
                <a:extLst>
                  <a:ext uri="{0D108BD9-81ED-4DB2-BD59-A6C34878D82A}">
                    <a16:rowId xmlns:a16="http://schemas.microsoft.com/office/drawing/2014/main" val="1408455614"/>
                  </a:ext>
                </a:extLst>
              </a:tr>
              <a:tr h="0">
                <a:tc vMerge="1">
                  <a:txBody>
                    <a:bodyPr/>
                    <a:lstStyle/>
                    <a:p>
                      <a:endParaRPr lang="ru-RU"/>
                    </a:p>
                  </a:txBody>
                  <a:tcPr/>
                </a:tc>
                <a:tc>
                  <a:txBody>
                    <a:bodyPr/>
                    <a:lstStyle/>
                    <a:p>
                      <a:pPr algn="ctr">
                        <a:lnSpc>
                          <a:spcPct val="107000"/>
                        </a:lnSpc>
                        <a:spcAft>
                          <a:spcPts val="0"/>
                        </a:spcAft>
                      </a:pPr>
                      <a:r>
                        <a:rPr lang="ru-RU" sz="1400" kern="1200" dirty="0" err="1">
                          <a:solidFill>
                            <a:schemeClr val="dk1"/>
                          </a:solidFill>
                          <a:latin typeface="Times New Roman" panose="02020603050405020304" pitchFamily="18" charset="0"/>
                          <a:ea typeface="+mn-ea"/>
                          <a:cs typeface="Times New Roman" panose="02020603050405020304" pitchFamily="18" charset="0"/>
                        </a:rPr>
                        <a:t>Шамильский</a:t>
                      </a:r>
                      <a:r>
                        <a:rPr lang="ru-RU" sz="1400" kern="1200" dirty="0">
                          <a:solidFill>
                            <a:schemeClr val="dk1"/>
                          </a:solidFill>
                          <a:latin typeface="Times New Roman" panose="02020603050405020304" pitchFamily="18" charset="0"/>
                          <a:ea typeface="+mn-ea"/>
                          <a:cs typeface="Times New Roman" panose="02020603050405020304" pitchFamily="18" charset="0"/>
                        </a:rPr>
                        <a:t> район</a:t>
                      </a:r>
                    </a:p>
                  </a:txBody>
                  <a:tcPr anchor="ctr"/>
                </a:tc>
                <a:tc>
                  <a:txBody>
                    <a:bodyPr/>
                    <a:lstStyle/>
                    <a:p>
                      <a:pPr algn="just">
                        <a:lnSpc>
                          <a:spcPct val="107000"/>
                        </a:lnSpc>
                        <a:spcAft>
                          <a:spcPts val="0"/>
                        </a:spcAft>
                      </a:pPr>
                      <a:r>
                        <a:rPr lang="ru-RU" sz="1400" kern="1200" dirty="0">
                          <a:solidFill>
                            <a:schemeClr val="dk1"/>
                          </a:solidFill>
                          <a:latin typeface="Times New Roman" panose="02020603050405020304" pitchFamily="18" charset="0"/>
                          <a:ea typeface="+mn-ea"/>
                          <a:cs typeface="Times New Roman" panose="02020603050405020304" pitchFamily="18" charset="0"/>
                        </a:rPr>
                        <a:t>Капитальный ремонт дома культуры в с. </a:t>
                      </a:r>
                      <a:r>
                        <a:rPr lang="ru-RU" sz="1400" kern="1200" dirty="0" err="1">
                          <a:solidFill>
                            <a:schemeClr val="dk1"/>
                          </a:solidFill>
                          <a:latin typeface="Times New Roman" panose="02020603050405020304" pitchFamily="18" charset="0"/>
                          <a:ea typeface="+mn-ea"/>
                          <a:cs typeface="Times New Roman" panose="02020603050405020304" pitchFamily="18" charset="0"/>
                        </a:rPr>
                        <a:t>Хучада</a:t>
                      </a:r>
                      <a:r>
                        <a:rPr lang="ru-RU" sz="1400" kern="1200" dirty="0">
                          <a:solidFill>
                            <a:schemeClr val="dk1"/>
                          </a:solidFill>
                          <a:latin typeface="Times New Roman" panose="02020603050405020304" pitchFamily="18" charset="0"/>
                          <a:ea typeface="+mn-ea"/>
                          <a:cs typeface="Times New Roman" panose="02020603050405020304" pitchFamily="18" charset="0"/>
                        </a:rPr>
                        <a:t>, техническая готовность – 100 %</a:t>
                      </a:r>
                    </a:p>
                  </a:txBody>
                  <a:tcPr anchor="ctr"/>
                </a:tc>
                <a:extLst>
                  <a:ext uri="{0D108BD9-81ED-4DB2-BD59-A6C34878D82A}">
                    <a16:rowId xmlns:a16="http://schemas.microsoft.com/office/drawing/2014/main" val="1438364328"/>
                  </a:ext>
                </a:extLst>
              </a:tr>
              <a:tr h="0">
                <a:tc vMerge="1">
                  <a:txBody>
                    <a:bodyPr/>
                    <a:lstStyle/>
                    <a:p>
                      <a:endParaRPr lang="ru-RU"/>
                    </a:p>
                  </a:txBody>
                  <a:tcPr/>
                </a:tc>
                <a:tc>
                  <a:txBody>
                    <a:bodyPr/>
                    <a:lstStyle/>
                    <a:p>
                      <a:pPr algn="ctr">
                        <a:lnSpc>
                          <a:spcPct val="107000"/>
                        </a:lnSpc>
                        <a:spcAft>
                          <a:spcPts val="0"/>
                        </a:spcAft>
                      </a:pPr>
                      <a:r>
                        <a:rPr lang="ru-RU" sz="1400" kern="1200" dirty="0">
                          <a:solidFill>
                            <a:schemeClr val="dk1"/>
                          </a:solidFill>
                          <a:latin typeface="Times New Roman" panose="02020603050405020304" pitchFamily="18" charset="0"/>
                          <a:ea typeface="+mn-ea"/>
                          <a:cs typeface="Times New Roman" panose="02020603050405020304" pitchFamily="18" charset="0"/>
                        </a:rPr>
                        <a:t>Лакский район</a:t>
                      </a:r>
                    </a:p>
                  </a:txBody>
                  <a:tcPr anchor="ctr"/>
                </a:tc>
                <a:tc>
                  <a:txBody>
                    <a:bodyPr/>
                    <a:lstStyle/>
                    <a:p>
                      <a:pPr algn="just">
                        <a:lnSpc>
                          <a:spcPct val="107000"/>
                        </a:lnSpc>
                        <a:spcAft>
                          <a:spcPts val="0"/>
                        </a:spcAft>
                      </a:pPr>
                      <a:r>
                        <a:rPr lang="ru-RU" sz="1400" kern="1200" dirty="0">
                          <a:solidFill>
                            <a:schemeClr val="dk1"/>
                          </a:solidFill>
                          <a:latin typeface="Times New Roman" panose="02020603050405020304" pitchFamily="18" charset="0"/>
                          <a:ea typeface="+mn-ea"/>
                          <a:cs typeface="Times New Roman" panose="02020603050405020304" pitchFamily="18" charset="0"/>
                        </a:rPr>
                        <a:t>Капитальный ремонт дома культуры в с. </a:t>
                      </a:r>
                      <a:r>
                        <a:rPr lang="ru-RU" sz="1400" kern="1200" dirty="0" err="1">
                          <a:solidFill>
                            <a:schemeClr val="dk1"/>
                          </a:solidFill>
                          <a:latin typeface="Times New Roman" panose="02020603050405020304" pitchFamily="18" charset="0"/>
                          <a:ea typeface="+mn-ea"/>
                          <a:cs typeface="Times New Roman" panose="02020603050405020304" pitchFamily="18" charset="0"/>
                        </a:rPr>
                        <a:t>Унчукатль</a:t>
                      </a:r>
                      <a:r>
                        <a:rPr lang="ru-RU" sz="1400" kern="1200" dirty="0">
                          <a:solidFill>
                            <a:schemeClr val="dk1"/>
                          </a:solidFill>
                          <a:latin typeface="Times New Roman" panose="02020603050405020304" pitchFamily="18" charset="0"/>
                          <a:ea typeface="+mn-ea"/>
                          <a:cs typeface="Times New Roman" panose="02020603050405020304" pitchFamily="18" charset="0"/>
                        </a:rPr>
                        <a:t>, техническая готовность – 100 %</a:t>
                      </a:r>
                    </a:p>
                  </a:txBody>
                  <a:tcPr anchor="ctr"/>
                </a:tc>
                <a:extLst>
                  <a:ext uri="{0D108BD9-81ED-4DB2-BD59-A6C34878D82A}">
                    <a16:rowId xmlns:a16="http://schemas.microsoft.com/office/drawing/2014/main" val="4056808229"/>
                  </a:ext>
                </a:extLst>
              </a:tr>
              <a:tr h="433749">
                <a:tc vMerge="1">
                  <a:txBody>
                    <a:bodyPr/>
                    <a:lstStyle/>
                    <a:p>
                      <a:endParaRPr lang="ru-RU" dirty="0"/>
                    </a:p>
                  </a:txBody>
                  <a:tcPr/>
                </a:tc>
                <a:tc>
                  <a:txBody>
                    <a:bodyPr/>
                    <a:lstStyle/>
                    <a:p>
                      <a:pPr algn="ctr">
                        <a:lnSpc>
                          <a:spcPct val="107000"/>
                        </a:lnSpc>
                        <a:spcAft>
                          <a:spcPts val="0"/>
                        </a:spcAft>
                      </a:pPr>
                      <a:r>
                        <a:rPr lang="ru-RU" sz="1400" kern="1200" dirty="0">
                          <a:solidFill>
                            <a:schemeClr val="dk1"/>
                          </a:solidFill>
                          <a:latin typeface="Times New Roman" panose="02020603050405020304" pitchFamily="18" charset="0"/>
                          <a:ea typeface="+mn-ea"/>
                          <a:cs typeface="Times New Roman" panose="02020603050405020304" pitchFamily="18" charset="0"/>
                        </a:rPr>
                        <a:t>г. Махачкала</a:t>
                      </a:r>
                    </a:p>
                  </a:txBody>
                  <a:tcPr anchor="ctr"/>
                </a:tc>
                <a:tc>
                  <a:txBody>
                    <a:bodyPr/>
                    <a:lstStyle/>
                    <a:p>
                      <a:pPr algn="just">
                        <a:lnSpc>
                          <a:spcPct val="107000"/>
                        </a:lnSpc>
                        <a:spcAft>
                          <a:spcPts val="0"/>
                        </a:spcAft>
                      </a:pPr>
                      <a:r>
                        <a:rPr lang="ru-RU" sz="1400" kern="1200" dirty="0">
                          <a:solidFill>
                            <a:schemeClr val="dk1"/>
                          </a:solidFill>
                          <a:latin typeface="Times New Roman" panose="02020603050405020304" pitchFamily="18" charset="0"/>
                          <a:ea typeface="+mn-ea"/>
                          <a:cs typeface="Times New Roman" panose="02020603050405020304" pitchFamily="18" charset="0"/>
                        </a:rPr>
                        <a:t>Строительство Дома танца ансамбля «Лезгинка», техническая готовность – 7 % (период строительства 2020–2022 гг.)</a:t>
                      </a:r>
                    </a:p>
                  </a:txBody>
                  <a:tcPr anchor="ctr"/>
                </a:tc>
                <a:extLst>
                  <a:ext uri="{0D108BD9-81ED-4DB2-BD59-A6C34878D82A}">
                    <a16:rowId xmlns:a16="http://schemas.microsoft.com/office/drawing/2014/main" val="2873845646"/>
                  </a:ext>
                </a:extLst>
              </a:tr>
              <a:tr h="392157">
                <a:tc vMerge="1">
                  <a:txBody>
                    <a:bodyPr/>
                    <a:lstStyle/>
                    <a:p>
                      <a:endParaRPr lang="ru-RU" dirty="0"/>
                    </a:p>
                  </a:txBody>
                  <a:tcPr/>
                </a:tc>
                <a:tc>
                  <a:txBody>
                    <a:bodyPr/>
                    <a:lstStyle/>
                    <a:p>
                      <a:pPr algn="ctr"/>
                      <a:r>
                        <a:rPr lang="ru-RU" sz="1400" kern="1200" dirty="0">
                          <a:solidFill>
                            <a:schemeClr val="dk1"/>
                          </a:solidFill>
                          <a:latin typeface="Times New Roman" panose="02020603050405020304" pitchFamily="18" charset="0"/>
                          <a:ea typeface="+mn-ea"/>
                          <a:cs typeface="Times New Roman" panose="02020603050405020304" pitchFamily="18" charset="0"/>
                        </a:rPr>
                        <a:t>г. Махачкала, г. Дербент, Буйнакский р-н</a:t>
                      </a:r>
                    </a:p>
                  </a:txBody>
                  <a:tcPr anchor="ct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ru-RU" sz="1400" kern="1200" dirty="0">
                          <a:solidFill>
                            <a:schemeClr val="dk1"/>
                          </a:solidFill>
                          <a:latin typeface="Times New Roman" panose="02020603050405020304" pitchFamily="18" charset="0"/>
                          <a:ea typeface="+mn-ea"/>
                          <a:cs typeface="Times New Roman" panose="02020603050405020304" pitchFamily="18" charset="0"/>
                        </a:rPr>
                        <a:t>Обеспечено 4 образовательных учреждений в сфере культуры необходимыми инструментами, оборудованием и материалами, готовность – 100 %</a:t>
                      </a:r>
                    </a:p>
                  </a:txBody>
                  <a:tcPr anchor="ctr"/>
                </a:tc>
                <a:extLst>
                  <a:ext uri="{0D108BD9-81ED-4DB2-BD59-A6C34878D82A}">
                    <a16:rowId xmlns:a16="http://schemas.microsoft.com/office/drawing/2014/main" val="1345289203"/>
                  </a:ext>
                </a:extLst>
              </a:tr>
              <a:tr h="453278">
                <a:tc rowSpan="3">
                  <a:txBody>
                    <a:bodyPr/>
                    <a:lstStyle/>
                    <a:p>
                      <a:pPr algn="ctr"/>
                      <a:r>
                        <a:rPr lang="ru-RU" sz="1400" kern="1200" dirty="0">
                          <a:solidFill>
                            <a:schemeClr val="dk1"/>
                          </a:solidFill>
                          <a:latin typeface="Times New Roman" panose="02020603050405020304" pitchFamily="18" charset="0"/>
                          <a:ea typeface="+mn-ea"/>
                          <a:cs typeface="Times New Roman" panose="02020603050405020304" pitchFamily="18" charset="0"/>
                        </a:rPr>
                        <a:t>Творческие люди</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u-RU" sz="1400" kern="1200" dirty="0">
                          <a:solidFill>
                            <a:schemeClr val="dk1"/>
                          </a:solidFill>
                          <a:latin typeface="Times New Roman" panose="02020603050405020304" pitchFamily="18" charset="0"/>
                          <a:ea typeface="+mn-ea"/>
                          <a:cs typeface="Times New Roman" panose="02020603050405020304" pitchFamily="18" charset="0"/>
                        </a:rPr>
                        <a:t>г. Махачкала </a:t>
                      </a:r>
                    </a:p>
                  </a:txBody>
                  <a:tcPr anchor="ctr"/>
                </a:tc>
                <a:tc>
                  <a:txBody>
                    <a:bodyPr/>
                    <a:lstStyle/>
                    <a:p>
                      <a:pPr algn="just"/>
                      <a:r>
                        <a:rPr lang="ru-RU" sz="1400" kern="1200" dirty="0">
                          <a:solidFill>
                            <a:schemeClr val="dk1"/>
                          </a:solidFill>
                          <a:latin typeface="Times New Roman" panose="02020603050405020304" pitchFamily="18" charset="0"/>
                          <a:ea typeface="+mn-ea"/>
                          <a:cs typeface="Times New Roman" panose="02020603050405020304" pitchFamily="18" charset="0"/>
                        </a:rPr>
                        <a:t>Проведены фестивали и культурно-познавательные программы для 5 000 школьников республики</a:t>
                      </a:r>
                    </a:p>
                  </a:txBody>
                  <a:tcPr anchor="ctr"/>
                </a:tc>
                <a:extLst>
                  <a:ext uri="{0D108BD9-81ED-4DB2-BD59-A6C34878D82A}">
                    <a16:rowId xmlns:a16="http://schemas.microsoft.com/office/drawing/2014/main" val="1274777784"/>
                  </a:ext>
                </a:extLst>
              </a:tr>
              <a:tr h="301924">
                <a:tc vMerge="1">
                  <a:txBody>
                    <a:bodyPr/>
                    <a:lstStyle/>
                    <a:p>
                      <a:endParaRPr lang="ru-RU"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u-RU" sz="1400" kern="1200" dirty="0">
                          <a:solidFill>
                            <a:schemeClr val="dk1"/>
                          </a:solidFill>
                          <a:latin typeface="Times New Roman" panose="02020603050405020304" pitchFamily="18" charset="0"/>
                          <a:ea typeface="+mn-ea"/>
                          <a:cs typeface="Times New Roman" panose="02020603050405020304" pitchFamily="18" charset="0"/>
                        </a:rPr>
                        <a:t>г. Дербент</a:t>
                      </a:r>
                    </a:p>
                  </a:txBody>
                  <a:tcPr anchor="ctr"/>
                </a:tc>
                <a:tc>
                  <a:txBody>
                    <a:bodyPr/>
                    <a:lstStyle/>
                    <a:p>
                      <a:pPr algn="just"/>
                      <a:r>
                        <a:rPr lang="ru-RU" sz="1400" kern="1200" dirty="0">
                          <a:solidFill>
                            <a:schemeClr val="dk1"/>
                          </a:solidFill>
                          <a:latin typeface="Times New Roman" panose="02020603050405020304" pitchFamily="18" charset="0"/>
                          <a:ea typeface="+mn-ea"/>
                          <a:cs typeface="Times New Roman" panose="02020603050405020304" pitchFamily="18" charset="0"/>
                        </a:rPr>
                        <a:t>Республиканский праздник традиционной культуры «Дербент – перекресток цивилизаций» </a:t>
                      </a:r>
                    </a:p>
                  </a:txBody>
                  <a:tcPr anchor="ctr"/>
                </a:tc>
                <a:extLst>
                  <a:ext uri="{0D108BD9-81ED-4DB2-BD59-A6C34878D82A}">
                    <a16:rowId xmlns:a16="http://schemas.microsoft.com/office/drawing/2014/main" val="938289476"/>
                  </a:ext>
                </a:extLst>
              </a:tr>
              <a:tr h="308666">
                <a:tc vMerge="1">
                  <a:txBody>
                    <a:bodyPr/>
                    <a:lstStyle/>
                    <a:p>
                      <a:pPr algn="ctr"/>
                      <a:endParaRPr lang="ru-RU" sz="1600" dirty="0">
                        <a:latin typeface="Times New Roman" panose="02020603050405020304" pitchFamily="18" charset="0"/>
                        <a:cs typeface="Times New Roman" panose="02020603050405020304" pitchFamily="18" charset="0"/>
                      </a:endParaRPr>
                    </a:p>
                  </a:txBody>
                  <a:tcPr anchor="ctr"/>
                </a:tc>
                <a:tc>
                  <a:txBody>
                    <a:bodyPr/>
                    <a:lstStyle/>
                    <a:p>
                      <a:pPr algn="ctr"/>
                      <a:r>
                        <a:rPr lang="ru-RU" sz="1400" kern="1200" dirty="0">
                          <a:solidFill>
                            <a:schemeClr val="dk1"/>
                          </a:solidFill>
                          <a:latin typeface="Times New Roman" panose="02020603050405020304" pitchFamily="18" charset="0"/>
                          <a:ea typeface="+mn-ea"/>
                          <a:cs typeface="Times New Roman" panose="02020603050405020304" pitchFamily="18" charset="0"/>
                        </a:rPr>
                        <a:t>Все 52 МО</a:t>
                      </a:r>
                    </a:p>
                  </a:txBody>
                  <a:tcPr anchor="ctr"/>
                </a:tc>
                <a:tc>
                  <a:txBody>
                    <a:bodyPr/>
                    <a:lstStyle/>
                    <a:p>
                      <a:pPr algn="just"/>
                      <a:r>
                        <a:rPr lang="ru-RU" sz="1400" kern="1200" dirty="0">
                          <a:solidFill>
                            <a:schemeClr val="dk1"/>
                          </a:solidFill>
                          <a:latin typeface="Times New Roman" panose="02020603050405020304" pitchFamily="18" charset="0"/>
                          <a:ea typeface="+mn-ea"/>
                          <a:cs typeface="Times New Roman" panose="02020603050405020304" pitchFamily="18" charset="0"/>
                        </a:rPr>
                        <a:t>Обучено 388 специалистов на базе федеральных Центров непрерывного образования и повышения квалификации творческих и управленческих кадров в сфере культуры, готовность – 100 %</a:t>
                      </a:r>
                    </a:p>
                  </a:txBody>
                  <a:tcPr anchor="ctr"/>
                </a:tc>
                <a:extLst>
                  <a:ext uri="{0D108BD9-81ED-4DB2-BD59-A6C34878D82A}">
                    <a16:rowId xmlns:a16="http://schemas.microsoft.com/office/drawing/2014/main" val="1861042922"/>
                  </a:ext>
                </a:extLst>
              </a:tr>
              <a:tr h="962566">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u-RU" sz="1400" kern="1200" dirty="0">
                          <a:solidFill>
                            <a:schemeClr val="dk1"/>
                          </a:solidFill>
                          <a:latin typeface="Times New Roman" panose="02020603050405020304" pitchFamily="18" charset="0"/>
                          <a:ea typeface="+mn-ea"/>
                          <a:cs typeface="Times New Roman" panose="02020603050405020304" pitchFamily="18" charset="0"/>
                        </a:rPr>
                        <a:t>Цифровая культура</a:t>
                      </a:r>
                    </a:p>
                    <a:p>
                      <a:pPr algn="ctr"/>
                      <a:endParaRPr lang="ru-RU" sz="1400" kern="1200" dirty="0">
                        <a:solidFill>
                          <a:schemeClr val="dk1"/>
                        </a:solidFill>
                        <a:latin typeface="Times New Roman" panose="02020603050405020304" pitchFamily="18" charset="0"/>
                        <a:ea typeface="+mn-ea"/>
                        <a:cs typeface="Times New Roman" panose="02020603050405020304" pitchFamily="18" charset="0"/>
                      </a:endParaRPr>
                    </a:p>
                  </a:txBody>
                  <a:tcPr anchor="ctr"/>
                </a:tc>
                <a:tc>
                  <a:txBody>
                    <a:bodyPr/>
                    <a:lstStyle/>
                    <a:p>
                      <a:pPr algn="ctr">
                        <a:lnSpc>
                          <a:spcPct val="107000"/>
                        </a:lnSpc>
                        <a:spcAft>
                          <a:spcPts val="0"/>
                        </a:spcAft>
                      </a:pPr>
                      <a:r>
                        <a:rPr lang="ru-RU" sz="1400" kern="1200" dirty="0">
                          <a:solidFill>
                            <a:schemeClr val="dk1"/>
                          </a:solidFill>
                          <a:latin typeface="Times New Roman" panose="02020603050405020304" pitchFamily="18" charset="0"/>
                          <a:ea typeface="+mn-ea"/>
                          <a:cs typeface="Times New Roman" panose="02020603050405020304" pitchFamily="18" charset="0"/>
                        </a:rPr>
                        <a:t>г. Дербент</a:t>
                      </a:r>
                    </a:p>
                  </a:txBody>
                  <a:tcPr anchor="ctr"/>
                </a:tc>
                <a:tc>
                  <a:txBody>
                    <a:bodyPr/>
                    <a:lstStyle/>
                    <a:p>
                      <a:pPr algn="just">
                        <a:lnSpc>
                          <a:spcPct val="107000"/>
                        </a:lnSpc>
                        <a:spcAft>
                          <a:spcPts val="0"/>
                        </a:spcAft>
                      </a:pPr>
                      <a:r>
                        <a:rPr lang="ru-RU" sz="1400" kern="1200" dirty="0">
                          <a:solidFill>
                            <a:schemeClr val="dk1"/>
                          </a:solidFill>
                          <a:latin typeface="Times New Roman" panose="02020603050405020304" pitchFamily="18" charset="0"/>
                          <a:ea typeface="+mn-ea"/>
                          <a:cs typeface="Times New Roman" panose="02020603050405020304" pitchFamily="18" charset="0"/>
                        </a:rPr>
                        <a:t>Создан мультимедийный гид по экспозициям и выставочным проектам с использованием технологии дополненной реальности на основе цифровой платформы «Артефакт» на базе ГБУ «Дербентский государственный историко-архитектурный и художественный музей-заповедник», готовность – 100 % </a:t>
                      </a:r>
                    </a:p>
                  </a:txBody>
                  <a:tcPr anchor="ctr"/>
                </a:tc>
                <a:extLst>
                  <a:ext uri="{0D108BD9-81ED-4DB2-BD59-A6C34878D82A}">
                    <a16:rowId xmlns:a16="http://schemas.microsoft.com/office/drawing/2014/main" val="1227873227"/>
                  </a:ext>
                </a:extLst>
              </a:tr>
            </a:tbl>
          </a:graphicData>
        </a:graphic>
      </p:graphicFrame>
    </p:spTree>
    <p:extLst>
      <p:ext uri="{BB962C8B-B14F-4D97-AF65-F5344CB8AC3E}">
        <p14:creationId xmlns:p14="http://schemas.microsoft.com/office/powerpoint/2010/main" val="410799770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159" name="Picture 2"/>
          <p:cNvPicPr>
            <a:picLocks noChangeAspect="1"/>
          </p:cNvPicPr>
          <p:nvPr/>
        </p:nvPicPr>
        <p:blipFill>
          <a:blip r:embed="rId2"/>
          <a:stretch>
            <a:fillRect/>
          </a:stretch>
        </p:blipFill>
        <p:spPr>
          <a:xfrm>
            <a:off x="0" y="1752600"/>
            <a:ext cx="2774325" cy="5105400"/>
          </a:xfrm>
          <a:prstGeom prst="rect">
            <a:avLst/>
          </a:prstGeom>
        </p:spPr>
      </p:pic>
      <p:pic>
        <p:nvPicPr>
          <p:cNvPr id="2097160" name="Picture 4"/>
          <p:cNvPicPr>
            <a:picLocks noChangeAspect="1"/>
          </p:cNvPicPr>
          <p:nvPr/>
        </p:nvPicPr>
        <p:blipFill>
          <a:blip r:embed="rId3" cstate="print"/>
          <a:stretch>
            <a:fillRect/>
          </a:stretch>
        </p:blipFill>
        <p:spPr>
          <a:xfrm>
            <a:off x="0" y="0"/>
            <a:ext cx="2774325" cy="2800350"/>
          </a:xfrm>
          <a:prstGeom prst="rect">
            <a:avLst/>
          </a:prstGeom>
        </p:spPr>
      </p:pic>
      <p:sp>
        <p:nvSpPr>
          <p:cNvPr id="1048686" name="Rectangle 2"/>
          <p:cNvSpPr/>
          <p:nvPr/>
        </p:nvSpPr>
        <p:spPr>
          <a:xfrm>
            <a:off x="0" y="178939"/>
            <a:ext cx="12192000" cy="263612"/>
          </a:xfrm>
          <a:prstGeom prst="rect">
            <a:avLst/>
          </a:prstGeom>
          <a:gradFill flip="none" rotWithShape="1">
            <a:gsLst>
              <a:gs pos="0">
                <a:srgbClr val="7B939F"/>
              </a:gs>
              <a:gs pos="91000">
                <a:schemeClr val="accent1">
                  <a:lumMod val="60000"/>
                  <a:lumOff val="40000"/>
                  <a:alpha val="41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pPr>
            <a:endParaRPr lang="en-US" dirty="0"/>
          </a:p>
        </p:txBody>
      </p:sp>
      <p:pic>
        <p:nvPicPr>
          <p:cNvPr id="2097161" name="Picture 4" descr="https://xn--80aafjcthgy6bd.xn--p1ai/templates/mun46/images/gerb.png"/>
          <p:cNvPicPr>
            <a:picLocks noChangeAspect="1" noChangeArrowheads="1"/>
          </p:cNvPicPr>
          <p:nvPr/>
        </p:nvPicPr>
        <p:blipFill>
          <a:blip r:embed="rId4" cstate="print"/>
          <a:srcRect/>
          <a:stretch>
            <a:fillRect/>
          </a:stretch>
        </p:blipFill>
        <p:spPr bwMode="auto">
          <a:xfrm>
            <a:off x="11350831" y="40745"/>
            <a:ext cx="518834" cy="540000"/>
          </a:xfrm>
          <a:prstGeom prst="rect">
            <a:avLst/>
          </a:prstGeom>
          <a:noFill/>
        </p:spPr>
      </p:pic>
      <p:sp>
        <p:nvSpPr>
          <p:cNvPr id="1048692" name="TextBox 71"/>
          <p:cNvSpPr txBox="1"/>
          <p:nvPr/>
        </p:nvSpPr>
        <p:spPr>
          <a:xfrm>
            <a:off x="3105898" y="5447076"/>
            <a:ext cx="2946306" cy="523220"/>
          </a:xfrm>
          <a:prstGeom prst="rect">
            <a:avLst/>
          </a:prstGeom>
          <a:noFill/>
        </p:spPr>
        <p:txBody>
          <a:bodyPr wrap="square" rtlCol="0">
            <a:spAutoFit/>
          </a:bodyPr>
          <a:lstStyle/>
          <a:p>
            <a:r>
              <a:rPr lang="ru-RU" altLang="ko-KR" sz="1400" dirty="0">
                <a:solidFill>
                  <a:schemeClr val="tx1">
                    <a:lumMod val="85000"/>
                    <a:lumOff val="15000"/>
                  </a:schemeClr>
                </a:solidFill>
                <a:latin typeface="Times New Roman" panose="02020603050405020304" pitchFamily="18" charset="0"/>
                <a:cs typeface="Times New Roman" panose="02020603050405020304" pitchFamily="18" charset="0"/>
              </a:rPr>
              <a:t>Количество МСП, выведенных при поддержке на экспорт, ед.</a:t>
            </a:r>
            <a:endParaRPr lang="en-US" altLang="ko-KR" sz="1400" dirty="0">
              <a:solidFill>
                <a:schemeClr val="tx1">
                  <a:lumMod val="85000"/>
                  <a:lumOff val="15000"/>
                </a:schemeClr>
              </a:solidFill>
              <a:latin typeface="Times New Roman" panose="02020603050405020304" pitchFamily="18" charset="0"/>
              <a:cs typeface="Times New Roman" panose="02020603050405020304" pitchFamily="18" charset="0"/>
            </a:endParaRPr>
          </a:p>
        </p:txBody>
      </p:sp>
      <p:sp>
        <p:nvSpPr>
          <p:cNvPr id="1048696" name="TextBox 75"/>
          <p:cNvSpPr txBox="1"/>
          <p:nvPr/>
        </p:nvSpPr>
        <p:spPr>
          <a:xfrm>
            <a:off x="6116308" y="5465858"/>
            <a:ext cx="2825437" cy="701039"/>
          </a:xfrm>
          <a:prstGeom prst="rect">
            <a:avLst/>
          </a:prstGeom>
          <a:noFill/>
        </p:spPr>
        <p:txBody>
          <a:bodyPr wrap="square" rtlCol="0">
            <a:spAutoFit/>
          </a:bodyPr>
          <a:lstStyle/>
          <a:p>
            <a:r>
              <a:rPr lang="ru-RU" altLang="ko-KR" sz="1400" dirty="0">
                <a:solidFill>
                  <a:schemeClr val="tx1">
                    <a:lumMod val="85000"/>
                    <a:lumOff val="15000"/>
                  </a:schemeClr>
                </a:solidFill>
                <a:latin typeface="Times New Roman" panose="02020603050405020304" pitchFamily="18" charset="0"/>
                <a:cs typeface="Times New Roman" panose="02020603050405020304" pitchFamily="18" charset="0"/>
              </a:rPr>
              <a:t>Количество обученных основам ведения бизнеса, тыс. чел.</a:t>
            </a:r>
            <a:endParaRPr lang="en-US" altLang="ko-KR" sz="1400" dirty="0">
              <a:solidFill>
                <a:schemeClr val="tx1">
                  <a:lumMod val="85000"/>
                  <a:lumOff val="15000"/>
                </a:schemeClr>
              </a:solidFill>
              <a:latin typeface="Times New Roman" panose="02020603050405020304" pitchFamily="18" charset="0"/>
              <a:cs typeface="Times New Roman" panose="02020603050405020304" pitchFamily="18" charset="0"/>
            </a:endParaRPr>
          </a:p>
        </p:txBody>
      </p:sp>
      <p:sp>
        <p:nvSpPr>
          <p:cNvPr id="1048700" name="TextBox 79"/>
          <p:cNvSpPr txBox="1"/>
          <p:nvPr/>
        </p:nvSpPr>
        <p:spPr>
          <a:xfrm>
            <a:off x="9089980" y="5433484"/>
            <a:ext cx="2827020" cy="523220"/>
          </a:xfrm>
          <a:prstGeom prst="rect">
            <a:avLst/>
          </a:prstGeom>
          <a:noFill/>
        </p:spPr>
        <p:txBody>
          <a:bodyPr wrap="square" rtlCol="0">
            <a:spAutoFit/>
          </a:bodyPr>
          <a:lstStyle/>
          <a:p>
            <a:r>
              <a:rPr lang="ru-RU" altLang="ko-KR" sz="1400" dirty="0">
                <a:solidFill>
                  <a:schemeClr val="tx1">
                    <a:lumMod val="85000"/>
                    <a:lumOff val="15000"/>
                  </a:schemeClr>
                </a:solidFill>
                <a:latin typeface="Times New Roman" panose="02020603050405020304" pitchFamily="18" charset="0"/>
                <a:cs typeface="Times New Roman" panose="02020603050405020304" pitchFamily="18" charset="0"/>
              </a:rPr>
              <a:t>Объем финансовой поддержки субъектам МСП, </a:t>
            </a:r>
            <a:r>
              <a:rPr lang="ru-RU" altLang="en-US" sz="1400" dirty="0">
                <a:solidFill>
                  <a:schemeClr val="tx1">
                    <a:lumMod val="85000"/>
                    <a:lumOff val="15000"/>
                  </a:schemeClr>
                </a:solidFill>
                <a:latin typeface="Times New Roman" panose="02020603050405020304" pitchFamily="18" charset="0"/>
                <a:cs typeface="Times New Roman" panose="02020603050405020304" pitchFamily="18" charset="0"/>
              </a:rPr>
              <a:t>млн</a:t>
            </a:r>
            <a:r>
              <a:rPr lang="ru-RU" altLang="ko-KR" sz="1400" dirty="0">
                <a:solidFill>
                  <a:schemeClr val="tx1">
                    <a:lumMod val="85000"/>
                    <a:lumOff val="15000"/>
                  </a:schemeClr>
                </a:solidFill>
                <a:latin typeface="Times New Roman" panose="02020603050405020304" pitchFamily="18" charset="0"/>
                <a:cs typeface="Times New Roman" panose="02020603050405020304" pitchFamily="18" charset="0"/>
              </a:rPr>
              <a:t>. руб.</a:t>
            </a:r>
            <a:endParaRPr lang="en-US" altLang="ko-KR" sz="1400" dirty="0">
              <a:solidFill>
                <a:schemeClr val="tx1">
                  <a:lumMod val="85000"/>
                  <a:lumOff val="15000"/>
                </a:schemeClr>
              </a:solidFill>
              <a:latin typeface="Times New Roman" panose="02020603050405020304" pitchFamily="18" charset="0"/>
              <a:cs typeface="Times New Roman" panose="02020603050405020304" pitchFamily="18" charset="0"/>
            </a:endParaRPr>
          </a:p>
        </p:txBody>
      </p:sp>
      <p:sp>
        <p:nvSpPr>
          <p:cNvPr id="1048702" name="TextBox 91"/>
          <p:cNvSpPr txBox="1"/>
          <p:nvPr/>
        </p:nvSpPr>
        <p:spPr>
          <a:xfrm>
            <a:off x="3221138" y="6048152"/>
            <a:ext cx="1750043" cy="340519"/>
          </a:xfrm>
          <a:prstGeom prst="roundRect">
            <a:avLst/>
          </a:prstGeom>
          <a:solidFill>
            <a:schemeClr val="bg1">
              <a:lumMod val="75000"/>
            </a:schemeClr>
          </a:solidFill>
        </p:spPr>
        <p:txBody>
          <a:bodyPr wrap="square" rtlCol="0">
            <a:spAutoFit/>
          </a:bodyPr>
          <a:lstStyle/>
          <a:p>
            <a:r>
              <a:rPr lang="ru-RU" sz="1400" dirty="0">
                <a:solidFill>
                  <a:schemeClr val="bg1"/>
                </a:solidFill>
                <a:latin typeface="Times New Roman" panose="02020603050405020304" pitchFamily="18" charset="0"/>
                <a:cs typeface="Times New Roman" panose="02020603050405020304" pitchFamily="18" charset="0"/>
              </a:rPr>
              <a:t>План: 20</a:t>
            </a:r>
            <a:endParaRPr lang="id-ID" sz="1400" dirty="0">
              <a:solidFill>
                <a:schemeClr val="bg1"/>
              </a:solidFill>
              <a:latin typeface="Times New Roman" panose="02020603050405020304" pitchFamily="18" charset="0"/>
              <a:cs typeface="Times New Roman" panose="02020603050405020304" pitchFamily="18" charset="0"/>
            </a:endParaRPr>
          </a:p>
        </p:txBody>
      </p:sp>
      <p:sp>
        <p:nvSpPr>
          <p:cNvPr id="1048703" name="TextBox 92"/>
          <p:cNvSpPr txBox="1"/>
          <p:nvPr/>
        </p:nvSpPr>
        <p:spPr>
          <a:xfrm>
            <a:off x="3212896" y="6381744"/>
            <a:ext cx="1931686" cy="374571"/>
          </a:xfrm>
          <a:prstGeom prst="roundRect">
            <a:avLst/>
          </a:prstGeom>
          <a:solidFill>
            <a:schemeClr val="accent5"/>
          </a:solidFill>
        </p:spPr>
        <p:txBody>
          <a:bodyPr wrap="square" rtlCol="0">
            <a:spAutoFit/>
          </a:bodyPr>
          <a:lstStyle/>
          <a:p>
            <a:r>
              <a:rPr lang="ru-RU" sz="1600" dirty="0">
                <a:solidFill>
                  <a:schemeClr val="bg1"/>
                </a:solidFill>
                <a:latin typeface="Times New Roman" panose="02020603050405020304" pitchFamily="18" charset="0"/>
                <a:cs typeface="Times New Roman" panose="02020603050405020304" pitchFamily="18" charset="0"/>
              </a:rPr>
              <a:t>Факт: 22</a:t>
            </a:r>
            <a:endParaRPr lang="id-ID" sz="1600" dirty="0">
              <a:solidFill>
                <a:schemeClr val="bg1"/>
              </a:solidFill>
              <a:latin typeface="Times New Roman" panose="02020603050405020304" pitchFamily="18" charset="0"/>
              <a:cs typeface="Times New Roman" panose="02020603050405020304" pitchFamily="18" charset="0"/>
            </a:endParaRPr>
          </a:p>
        </p:txBody>
      </p:sp>
      <p:sp>
        <p:nvSpPr>
          <p:cNvPr id="1048704" name="TextBox 93"/>
          <p:cNvSpPr txBox="1"/>
          <p:nvPr/>
        </p:nvSpPr>
        <p:spPr>
          <a:xfrm>
            <a:off x="5119416" y="6296237"/>
            <a:ext cx="1063215" cy="461665"/>
          </a:xfrm>
          <a:prstGeom prst="rect">
            <a:avLst/>
          </a:prstGeom>
          <a:noFill/>
        </p:spPr>
        <p:txBody>
          <a:bodyPr wrap="square" rtlCol="0">
            <a:spAutoFit/>
          </a:bodyPr>
          <a:lstStyle/>
          <a:p>
            <a:r>
              <a:rPr lang="ru-RU" sz="2400" b="1" dirty="0">
                <a:solidFill>
                  <a:srgbClr val="0070C0"/>
                </a:solidFill>
                <a:latin typeface="Times New Roman" panose="02020603050405020304" pitchFamily="18" charset="0"/>
                <a:cs typeface="Times New Roman" panose="02020603050405020304" pitchFamily="18" charset="0"/>
              </a:rPr>
              <a:t>110</a:t>
            </a:r>
            <a:r>
              <a:rPr lang="id-ID" sz="2400" b="1" dirty="0">
                <a:solidFill>
                  <a:srgbClr val="0070C0"/>
                </a:solidFill>
                <a:latin typeface="Times New Roman" panose="02020603050405020304" pitchFamily="18" charset="0"/>
                <a:cs typeface="Times New Roman" panose="02020603050405020304" pitchFamily="18" charset="0"/>
              </a:rPr>
              <a:t>%</a:t>
            </a:r>
            <a:endParaRPr lang="id-ID" sz="2800" b="1" dirty="0">
              <a:solidFill>
                <a:srgbClr val="0070C0"/>
              </a:solidFill>
              <a:latin typeface="Times New Roman" panose="02020603050405020304" pitchFamily="18" charset="0"/>
              <a:cs typeface="Times New Roman" panose="02020603050405020304" pitchFamily="18" charset="0"/>
            </a:endParaRPr>
          </a:p>
        </p:txBody>
      </p:sp>
      <p:sp>
        <p:nvSpPr>
          <p:cNvPr id="1048705" name="TextBox 94"/>
          <p:cNvSpPr txBox="1"/>
          <p:nvPr/>
        </p:nvSpPr>
        <p:spPr>
          <a:xfrm>
            <a:off x="6242338" y="6048480"/>
            <a:ext cx="1080838" cy="340519"/>
          </a:xfrm>
          <a:prstGeom prst="roundRect">
            <a:avLst/>
          </a:prstGeom>
          <a:solidFill>
            <a:schemeClr val="bg1">
              <a:lumMod val="75000"/>
            </a:schemeClr>
          </a:solidFill>
        </p:spPr>
        <p:txBody>
          <a:bodyPr wrap="square" rtlCol="0">
            <a:spAutoFit/>
          </a:bodyPr>
          <a:lstStyle/>
          <a:p>
            <a:r>
              <a:rPr lang="ru-RU" sz="1400" dirty="0">
                <a:solidFill>
                  <a:schemeClr val="bg1"/>
                </a:solidFill>
                <a:latin typeface="Times New Roman" panose="02020603050405020304" pitchFamily="18" charset="0"/>
                <a:cs typeface="Times New Roman" panose="02020603050405020304" pitchFamily="18" charset="0"/>
              </a:rPr>
              <a:t>План: </a:t>
            </a:r>
            <a:r>
              <a:rPr lang="en-US" sz="1400" dirty="0">
                <a:solidFill>
                  <a:schemeClr val="bg1"/>
                </a:solidFill>
                <a:latin typeface="Times New Roman" panose="02020603050405020304" pitchFamily="18" charset="0"/>
                <a:cs typeface="Times New Roman" panose="02020603050405020304" pitchFamily="18" charset="0"/>
              </a:rPr>
              <a:t>3,53</a:t>
            </a:r>
            <a:endParaRPr lang="id-ID" sz="1400" dirty="0">
              <a:solidFill>
                <a:schemeClr val="bg1"/>
              </a:solidFill>
              <a:latin typeface="Times New Roman" panose="02020603050405020304" pitchFamily="18" charset="0"/>
              <a:cs typeface="Times New Roman" panose="02020603050405020304" pitchFamily="18" charset="0"/>
            </a:endParaRPr>
          </a:p>
        </p:txBody>
      </p:sp>
      <p:sp>
        <p:nvSpPr>
          <p:cNvPr id="1048706" name="TextBox 95"/>
          <p:cNvSpPr txBox="1"/>
          <p:nvPr/>
        </p:nvSpPr>
        <p:spPr>
          <a:xfrm>
            <a:off x="6234097" y="6382072"/>
            <a:ext cx="1688432" cy="374571"/>
          </a:xfrm>
          <a:prstGeom prst="roundRect">
            <a:avLst/>
          </a:prstGeom>
          <a:solidFill>
            <a:schemeClr val="accent5"/>
          </a:solidFill>
        </p:spPr>
        <p:txBody>
          <a:bodyPr wrap="square" rtlCol="0">
            <a:spAutoFit/>
          </a:bodyPr>
          <a:lstStyle/>
          <a:p>
            <a:r>
              <a:rPr lang="ru-RU" sz="1600" dirty="0">
                <a:solidFill>
                  <a:schemeClr val="bg1"/>
                </a:solidFill>
                <a:latin typeface="Times New Roman" panose="02020603050405020304" pitchFamily="18" charset="0"/>
                <a:cs typeface="Times New Roman" panose="02020603050405020304" pitchFamily="18" charset="0"/>
              </a:rPr>
              <a:t>Факт: 9</a:t>
            </a:r>
            <a:r>
              <a:rPr lang="en-US" sz="1600" dirty="0">
                <a:solidFill>
                  <a:schemeClr val="bg1"/>
                </a:solidFill>
                <a:latin typeface="Times New Roman" panose="02020603050405020304" pitchFamily="18" charset="0"/>
                <a:cs typeface="Times New Roman" panose="02020603050405020304" pitchFamily="18" charset="0"/>
              </a:rPr>
              <a:t>,</a:t>
            </a:r>
            <a:r>
              <a:rPr lang="ru-RU" sz="1600" dirty="0">
                <a:solidFill>
                  <a:schemeClr val="bg1"/>
                </a:solidFill>
                <a:latin typeface="Times New Roman" panose="02020603050405020304" pitchFamily="18" charset="0"/>
                <a:cs typeface="Times New Roman" panose="02020603050405020304" pitchFamily="18" charset="0"/>
              </a:rPr>
              <a:t>04</a:t>
            </a:r>
            <a:endParaRPr lang="id-ID" sz="1600" dirty="0">
              <a:solidFill>
                <a:schemeClr val="bg1"/>
              </a:solidFill>
              <a:latin typeface="Times New Roman" panose="02020603050405020304" pitchFamily="18" charset="0"/>
              <a:cs typeface="Times New Roman" panose="02020603050405020304" pitchFamily="18" charset="0"/>
            </a:endParaRPr>
          </a:p>
        </p:txBody>
      </p:sp>
      <p:sp>
        <p:nvSpPr>
          <p:cNvPr id="1048707" name="TextBox 96"/>
          <p:cNvSpPr txBox="1"/>
          <p:nvPr/>
        </p:nvSpPr>
        <p:spPr>
          <a:xfrm>
            <a:off x="7993867" y="6296237"/>
            <a:ext cx="1199819" cy="461665"/>
          </a:xfrm>
          <a:prstGeom prst="rect">
            <a:avLst/>
          </a:prstGeom>
          <a:noFill/>
        </p:spPr>
        <p:txBody>
          <a:bodyPr wrap="square" rtlCol="0">
            <a:spAutoFit/>
          </a:bodyPr>
          <a:lstStyle/>
          <a:p>
            <a:r>
              <a:rPr lang="ru-RU" sz="2400" b="1" dirty="0">
                <a:solidFill>
                  <a:srgbClr val="0070C0"/>
                </a:solidFill>
                <a:latin typeface="Times New Roman" panose="02020603050405020304" pitchFamily="18" charset="0"/>
                <a:cs typeface="Times New Roman" panose="02020603050405020304" pitchFamily="18" charset="0"/>
              </a:rPr>
              <a:t>256,1</a:t>
            </a:r>
            <a:r>
              <a:rPr lang="id-ID" sz="2400" b="1" dirty="0">
                <a:solidFill>
                  <a:srgbClr val="0070C0"/>
                </a:solidFill>
                <a:latin typeface="Times New Roman" panose="02020603050405020304" pitchFamily="18" charset="0"/>
                <a:cs typeface="Times New Roman" panose="02020603050405020304" pitchFamily="18" charset="0"/>
              </a:rPr>
              <a:t>%</a:t>
            </a:r>
            <a:endParaRPr lang="id-ID" sz="2800" b="1" dirty="0">
              <a:solidFill>
                <a:srgbClr val="0070C0"/>
              </a:solidFill>
              <a:latin typeface="Times New Roman" panose="02020603050405020304" pitchFamily="18" charset="0"/>
              <a:cs typeface="Times New Roman" panose="02020603050405020304" pitchFamily="18" charset="0"/>
            </a:endParaRPr>
          </a:p>
        </p:txBody>
      </p:sp>
      <p:sp>
        <p:nvSpPr>
          <p:cNvPr id="1048708" name="TextBox 97"/>
          <p:cNvSpPr txBox="1"/>
          <p:nvPr/>
        </p:nvSpPr>
        <p:spPr>
          <a:xfrm>
            <a:off x="9134412" y="6047649"/>
            <a:ext cx="1687455" cy="340519"/>
          </a:xfrm>
          <a:prstGeom prst="roundRect">
            <a:avLst/>
          </a:prstGeom>
          <a:solidFill>
            <a:schemeClr val="bg1">
              <a:lumMod val="75000"/>
            </a:schemeClr>
          </a:solidFill>
        </p:spPr>
        <p:txBody>
          <a:bodyPr wrap="square" rtlCol="0">
            <a:spAutoFit/>
          </a:bodyPr>
          <a:lstStyle/>
          <a:p>
            <a:r>
              <a:rPr lang="ru-RU" sz="1400" dirty="0">
                <a:solidFill>
                  <a:schemeClr val="bg1"/>
                </a:solidFill>
                <a:latin typeface="Times New Roman" panose="02020603050405020304" pitchFamily="18" charset="0"/>
                <a:cs typeface="Times New Roman" panose="02020603050405020304" pitchFamily="18" charset="0"/>
              </a:rPr>
              <a:t>План: 201,3</a:t>
            </a:r>
            <a:endParaRPr lang="id-ID" sz="1400" dirty="0">
              <a:solidFill>
                <a:schemeClr val="bg1"/>
              </a:solidFill>
              <a:latin typeface="Times New Roman" panose="02020603050405020304" pitchFamily="18" charset="0"/>
              <a:cs typeface="Times New Roman" panose="02020603050405020304" pitchFamily="18" charset="0"/>
            </a:endParaRPr>
          </a:p>
        </p:txBody>
      </p:sp>
      <p:sp>
        <p:nvSpPr>
          <p:cNvPr id="1048709" name="TextBox 98"/>
          <p:cNvSpPr txBox="1"/>
          <p:nvPr/>
        </p:nvSpPr>
        <p:spPr>
          <a:xfrm>
            <a:off x="9131637" y="6380733"/>
            <a:ext cx="2771527" cy="374571"/>
          </a:xfrm>
          <a:prstGeom prst="roundRect">
            <a:avLst/>
          </a:prstGeom>
          <a:solidFill>
            <a:schemeClr val="accent5"/>
          </a:solidFill>
        </p:spPr>
        <p:txBody>
          <a:bodyPr wrap="square" rtlCol="0">
            <a:spAutoFit/>
          </a:bodyPr>
          <a:lstStyle/>
          <a:p>
            <a:r>
              <a:rPr lang="ru-RU" sz="1600" dirty="0">
                <a:solidFill>
                  <a:schemeClr val="bg1"/>
                </a:solidFill>
                <a:latin typeface="Times New Roman" panose="02020603050405020304" pitchFamily="18" charset="0"/>
                <a:cs typeface="Times New Roman" panose="02020603050405020304" pitchFamily="18" charset="0"/>
              </a:rPr>
              <a:t>Факт: 467,9</a:t>
            </a:r>
            <a:endParaRPr lang="id-ID" sz="1600" dirty="0">
              <a:solidFill>
                <a:schemeClr val="bg1"/>
              </a:solidFill>
              <a:latin typeface="Times New Roman" panose="02020603050405020304" pitchFamily="18" charset="0"/>
              <a:cs typeface="Times New Roman" panose="02020603050405020304" pitchFamily="18" charset="0"/>
            </a:endParaRPr>
          </a:p>
        </p:txBody>
      </p:sp>
      <p:sp>
        <p:nvSpPr>
          <p:cNvPr id="1048710" name="TextBox 99"/>
          <p:cNvSpPr txBox="1"/>
          <p:nvPr/>
        </p:nvSpPr>
        <p:spPr>
          <a:xfrm>
            <a:off x="11073808" y="5955078"/>
            <a:ext cx="1207203" cy="461665"/>
          </a:xfrm>
          <a:prstGeom prst="rect">
            <a:avLst/>
          </a:prstGeom>
          <a:noFill/>
        </p:spPr>
        <p:txBody>
          <a:bodyPr wrap="square" rtlCol="0">
            <a:spAutoFit/>
          </a:bodyPr>
          <a:lstStyle/>
          <a:p>
            <a:r>
              <a:rPr lang="ru-RU" sz="2400" b="1" dirty="0">
                <a:solidFill>
                  <a:srgbClr val="0070C0"/>
                </a:solidFill>
                <a:latin typeface="Times New Roman" panose="02020603050405020304" pitchFamily="18" charset="0"/>
                <a:cs typeface="Times New Roman" panose="02020603050405020304" pitchFamily="18" charset="0"/>
              </a:rPr>
              <a:t>232,4</a:t>
            </a:r>
            <a:r>
              <a:rPr lang="id-ID" sz="2400" b="1" dirty="0">
                <a:solidFill>
                  <a:srgbClr val="0070C0"/>
                </a:solidFill>
                <a:latin typeface="Times New Roman" panose="02020603050405020304" pitchFamily="18" charset="0"/>
                <a:cs typeface="Times New Roman" panose="02020603050405020304" pitchFamily="18" charset="0"/>
              </a:rPr>
              <a:t>%</a:t>
            </a:r>
            <a:endParaRPr lang="id-ID" sz="2800" b="1" dirty="0">
              <a:solidFill>
                <a:srgbClr val="0070C0"/>
              </a:solidFill>
              <a:latin typeface="Times New Roman" panose="02020603050405020304" pitchFamily="18" charset="0"/>
              <a:cs typeface="Times New Roman" panose="02020603050405020304" pitchFamily="18" charset="0"/>
            </a:endParaRPr>
          </a:p>
        </p:txBody>
      </p:sp>
      <p:sp>
        <p:nvSpPr>
          <p:cNvPr id="1048721" name="Прямоугольник 41"/>
          <p:cNvSpPr/>
          <p:nvPr/>
        </p:nvSpPr>
        <p:spPr>
          <a:xfrm>
            <a:off x="3694670" y="92646"/>
            <a:ext cx="5046980" cy="396240"/>
          </a:xfrm>
          <a:prstGeom prst="rect">
            <a:avLst/>
          </a:prstGeom>
        </p:spPr>
        <p:txBody>
          <a:bodyPr wrap="none">
            <a:spAutoFit/>
          </a:bodyPr>
          <a:lstStyle/>
          <a:p>
            <a:r>
              <a:rPr lang="ru-RU" sz="2000" b="1" dirty="0">
                <a:latin typeface="Times New Roman" panose="02020603050405020304" pitchFamily="18" charset="0"/>
                <a:cs typeface="Times New Roman" panose="02020603050405020304" pitchFamily="18" charset="0"/>
              </a:rPr>
              <a:t>Малое и среднее предпринимательство </a:t>
            </a:r>
            <a:endParaRPr lang="ru-RU" sz="2000" dirty="0"/>
          </a:p>
        </p:txBody>
      </p:sp>
      <p:graphicFrame>
        <p:nvGraphicFramePr>
          <p:cNvPr id="43" name="Таблица 2">
            <a:extLst>
              <a:ext uri="{FF2B5EF4-FFF2-40B4-BE49-F238E27FC236}">
                <a16:creationId xmlns:a16="http://schemas.microsoft.com/office/drawing/2014/main" id="{2E54AF20-C738-459D-9404-4EA47CC6218A}"/>
              </a:ext>
            </a:extLst>
          </p:cNvPr>
          <p:cNvGraphicFramePr>
            <a:graphicFrameLocks noGrp="1"/>
          </p:cNvGraphicFramePr>
          <p:nvPr>
            <p:extLst>
              <p:ext uri="{D42A27DB-BD31-4B8C-83A1-F6EECF244321}">
                <p14:modId xmlns:p14="http://schemas.microsoft.com/office/powerpoint/2010/main" val="421449330"/>
              </p:ext>
            </p:extLst>
          </p:nvPr>
        </p:nvGraphicFramePr>
        <p:xfrm>
          <a:off x="2906302" y="604957"/>
          <a:ext cx="9157121" cy="4693920"/>
        </p:xfrm>
        <a:graphic>
          <a:graphicData uri="http://schemas.openxmlformats.org/drawingml/2006/table">
            <a:tbl>
              <a:tblPr firstRow="1" bandRow="1">
                <a:tableStyleId>{5C22544A-7EE6-4342-B048-85BDC9FD1C3A}</a:tableStyleId>
              </a:tblPr>
              <a:tblGrid>
                <a:gridCol w="2131952">
                  <a:extLst>
                    <a:ext uri="{9D8B030D-6E8A-4147-A177-3AD203B41FA5}">
                      <a16:colId xmlns:a16="http://schemas.microsoft.com/office/drawing/2014/main" val="3890753860"/>
                    </a:ext>
                  </a:extLst>
                </a:gridCol>
                <a:gridCol w="909209">
                  <a:extLst>
                    <a:ext uri="{9D8B030D-6E8A-4147-A177-3AD203B41FA5}">
                      <a16:colId xmlns:a16="http://schemas.microsoft.com/office/drawing/2014/main" val="585400195"/>
                    </a:ext>
                  </a:extLst>
                </a:gridCol>
                <a:gridCol w="909209">
                  <a:extLst>
                    <a:ext uri="{9D8B030D-6E8A-4147-A177-3AD203B41FA5}">
                      <a16:colId xmlns:a16="http://schemas.microsoft.com/office/drawing/2014/main" val="2553763667"/>
                    </a:ext>
                  </a:extLst>
                </a:gridCol>
                <a:gridCol w="779323">
                  <a:extLst>
                    <a:ext uri="{9D8B030D-6E8A-4147-A177-3AD203B41FA5}">
                      <a16:colId xmlns:a16="http://schemas.microsoft.com/office/drawing/2014/main" val="804191879"/>
                    </a:ext>
                  </a:extLst>
                </a:gridCol>
                <a:gridCol w="678446">
                  <a:extLst>
                    <a:ext uri="{9D8B030D-6E8A-4147-A177-3AD203B41FA5}">
                      <a16:colId xmlns:a16="http://schemas.microsoft.com/office/drawing/2014/main" val="2655410390"/>
                    </a:ext>
                  </a:extLst>
                </a:gridCol>
                <a:gridCol w="795307">
                  <a:extLst>
                    <a:ext uri="{9D8B030D-6E8A-4147-A177-3AD203B41FA5}">
                      <a16:colId xmlns:a16="http://schemas.microsoft.com/office/drawing/2014/main" val="2467530669"/>
                    </a:ext>
                  </a:extLst>
                </a:gridCol>
                <a:gridCol w="781394">
                  <a:extLst>
                    <a:ext uri="{9D8B030D-6E8A-4147-A177-3AD203B41FA5}">
                      <a16:colId xmlns:a16="http://schemas.microsoft.com/office/drawing/2014/main" val="1561845894"/>
                    </a:ext>
                  </a:extLst>
                </a:gridCol>
                <a:gridCol w="692732">
                  <a:extLst>
                    <a:ext uri="{9D8B030D-6E8A-4147-A177-3AD203B41FA5}">
                      <a16:colId xmlns:a16="http://schemas.microsoft.com/office/drawing/2014/main" val="2462808528"/>
                    </a:ext>
                  </a:extLst>
                </a:gridCol>
                <a:gridCol w="692732">
                  <a:extLst>
                    <a:ext uri="{9D8B030D-6E8A-4147-A177-3AD203B41FA5}">
                      <a16:colId xmlns:a16="http://schemas.microsoft.com/office/drawing/2014/main" val="31640486"/>
                    </a:ext>
                  </a:extLst>
                </a:gridCol>
                <a:gridCol w="786817">
                  <a:extLst>
                    <a:ext uri="{9D8B030D-6E8A-4147-A177-3AD203B41FA5}">
                      <a16:colId xmlns:a16="http://schemas.microsoft.com/office/drawing/2014/main" val="1172407634"/>
                    </a:ext>
                  </a:extLst>
                </a:gridCol>
              </a:tblGrid>
              <a:tr h="288000">
                <a:tc rowSpan="2">
                  <a:txBody>
                    <a:bodyPr/>
                    <a:lstStyle/>
                    <a:p>
                      <a:pPr algn="ctr"/>
                      <a:r>
                        <a:rPr lang="ru-RU" sz="1400" dirty="0">
                          <a:latin typeface="Times New Roman" panose="02020603050405020304" pitchFamily="18" charset="0"/>
                          <a:cs typeface="Times New Roman" panose="02020603050405020304" pitchFamily="18" charset="0"/>
                        </a:rPr>
                        <a:t>Региональные проекты</a:t>
                      </a:r>
                    </a:p>
                    <a:p>
                      <a:pPr algn="ctr"/>
                      <a:r>
                        <a:rPr lang="ru-RU" sz="1400" dirty="0">
                          <a:latin typeface="Times New Roman" panose="02020603050405020304" pitchFamily="18" charset="0"/>
                          <a:cs typeface="Times New Roman" panose="02020603050405020304" pitchFamily="18" charset="0"/>
                        </a:rPr>
                        <a:t>(ответственные исполнители)</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gridSpan="6">
                  <a:txBody>
                    <a:bodyPr/>
                    <a:lstStyle/>
                    <a:p>
                      <a:pPr algn="ctr"/>
                      <a:r>
                        <a:rPr lang="ru-RU" sz="1400" dirty="0">
                          <a:latin typeface="Times New Roman" panose="02020603050405020304" pitchFamily="18" charset="0"/>
                          <a:cs typeface="Times New Roman" panose="02020603050405020304" pitchFamily="18" charset="0"/>
                        </a:rPr>
                        <a:t>Бюджет проекта, млн рублей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ru-RU" dirty="0"/>
                    </a:p>
                  </a:txBody>
                  <a:tcPr/>
                </a:tc>
                <a:tc hMerge="1">
                  <a:txBody>
                    <a:bodyPr/>
                    <a:lstStyle/>
                    <a:p>
                      <a:endParaRPr lang="ru-RU" dirty="0"/>
                    </a:p>
                  </a:txBody>
                  <a:tcPr/>
                </a:tc>
                <a:tc hMerge="1">
                  <a:txBody>
                    <a:bodyPr/>
                    <a:lstStyle/>
                    <a:p>
                      <a:endParaRPr lang="ru-RU" dirty="0"/>
                    </a:p>
                  </a:txBody>
                  <a:tcPr/>
                </a:tc>
                <a:tc hMerge="1">
                  <a:txBody>
                    <a:bodyPr/>
                    <a:lstStyle/>
                    <a:p>
                      <a:endParaRPr lang="ru-RU" dirty="0"/>
                    </a:p>
                  </a:txBody>
                  <a:tcPr/>
                </a:tc>
                <a:tc hMerge="1">
                  <a:txBody>
                    <a:bodyPr/>
                    <a:lstStyle/>
                    <a:p>
                      <a:endParaRPr lang="ru-RU" dirty="0"/>
                    </a:p>
                  </a:txBody>
                  <a:tcPr/>
                </a:tc>
                <a:tc gridSpan="3">
                  <a:txBody>
                    <a:bodyPr/>
                    <a:lstStyle/>
                    <a:p>
                      <a:pPr algn="ctr"/>
                      <a:r>
                        <a:rPr lang="ru-RU" sz="1400" dirty="0">
                          <a:latin typeface="Times New Roman" panose="02020603050405020304" pitchFamily="18" charset="0"/>
                          <a:cs typeface="Times New Roman" panose="02020603050405020304" pitchFamily="18" charset="0"/>
                        </a:rPr>
                        <a:t>Контракты</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ru-RU" dirty="0"/>
                    </a:p>
                  </a:txBody>
                  <a:tcPr/>
                </a:tc>
                <a:tc hMerge="1">
                  <a:txBody>
                    <a:bodyPr/>
                    <a:lstStyle/>
                    <a:p>
                      <a:endParaRPr lang="ru-RU" dirty="0"/>
                    </a:p>
                  </a:txBody>
                  <a:tcPr/>
                </a:tc>
                <a:extLst>
                  <a:ext uri="{0D108BD9-81ED-4DB2-BD59-A6C34878D82A}">
                    <a16:rowId xmlns:a16="http://schemas.microsoft.com/office/drawing/2014/main" val="2690816642"/>
                  </a:ext>
                </a:extLst>
              </a:tr>
              <a:tr h="419126">
                <a:tc vMerge="1">
                  <a:txBody>
                    <a:bodyPr/>
                    <a:lstStyle/>
                    <a:p>
                      <a:endParaRPr lang="ru-RU" dirty="0"/>
                    </a:p>
                  </a:txBody>
                  <a:tcPr/>
                </a:tc>
                <a:tc>
                  <a:txBody>
                    <a:bodyPr/>
                    <a:lstStyle/>
                    <a:p>
                      <a:pPr algn="ctr"/>
                      <a:r>
                        <a:rPr lang="ru-RU" sz="1400" b="0" kern="1200" dirty="0">
                          <a:solidFill>
                            <a:schemeClr val="lt1"/>
                          </a:solidFill>
                          <a:latin typeface="Times New Roman" panose="02020603050405020304" pitchFamily="18" charset="0"/>
                          <a:ea typeface="+mn-ea"/>
                          <a:cs typeface="Times New Roman" panose="02020603050405020304" pitchFamily="18" charset="0"/>
                        </a:rPr>
                        <a:t>Всего</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472C4"/>
                    </a:solidFill>
                  </a:tcPr>
                </a:tc>
                <a:tc>
                  <a:txBody>
                    <a:bodyPr/>
                    <a:lstStyle/>
                    <a:p>
                      <a:pPr algn="ctr"/>
                      <a:r>
                        <a:rPr lang="ru-RU" sz="1400" b="0" kern="1200" dirty="0">
                          <a:solidFill>
                            <a:schemeClr val="lt1"/>
                          </a:solidFill>
                          <a:latin typeface="Times New Roman" panose="02020603050405020304" pitchFamily="18" charset="0"/>
                          <a:ea typeface="+mn-ea"/>
                          <a:cs typeface="Times New Roman" panose="02020603050405020304" pitchFamily="18" charset="0"/>
                        </a:rPr>
                        <a:t>ФБ</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472C4"/>
                    </a:solidFill>
                  </a:tcPr>
                </a:tc>
                <a:tc>
                  <a:txBody>
                    <a:bodyPr/>
                    <a:lstStyle/>
                    <a:p>
                      <a:pPr algn="ctr"/>
                      <a:r>
                        <a:rPr lang="ru-RU" sz="1400" b="0" kern="1200" dirty="0">
                          <a:solidFill>
                            <a:schemeClr val="lt1"/>
                          </a:solidFill>
                          <a:latin typeface="Times New Roman" panose="02020603050405020304" pitchFamily="18" charset="0"/>
                          <a:ea typeface="+mn-ea"/>
                          <a:cs typeface="Times New Roman" panose="02020603050405020304" pitchFamily="18" charset="0"/>
                        </a:rPr>
                        <a:t>РБ</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472C4"/>
                    </a:solidFill>
                  </a:tcPr>
                </a:tc>
                <a:tc>
                  <a:txBody>
                    <a:bodyPr/>
                    <a:lstStyle/>
                    <a:p>
                      <a:pPr algn="ctr"/>
                      <a:r>
                        <a:rPr lang="ru-RU" sz="1400" b="0" kern="1200" dirty="0">
                          <a:solidFill>
                            <a:schemeClr val="lt1"/>
                          </a:solidFill>
                          <a:latin typeface="Times New Roman" panose="02020603050405020304" pitchFamily="18" charset="0"/>
                          <a:ea typeface="+mn-ea"/>
                          <a:cs typeface="Times New Roman" panose="02020603050405020304" pitchFamily="18" charset="0"/>
                        </a:rPr>
                        <a:t>ВИ</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472C4"/>
                    </a:solidFill>
                  </a:tcPr>
                </a:tc>
                <a:tc>
                  <a:txBody>
                    <a:bodyPr/>
                    <a:lstStyle/>
                    <a:p>
                      <a:pPr algn="ctr"/>
                      <a:r>
                        <a:rPr lang="ru-RU" sz="1400" b="0" kern="1200" dirty="0">
                          <a:solidFill>
                            <a:schemeClr val="lt1"/>
                          </a:solidFill>
                          <a:latin typeface="Times New Roman" panose="02020603050405020304" pitchFamily="18" charset="0"/>
                          <a:ea typeface="+mn-ea"/>
                          <a:cs typeface="Times New Roman" panose="02020603050405020304" pitchFamily="18" charset="0"/>
                        </a:rPr>
                        <a:t>Касса</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472C4"/>
                    </a:solidFill>
                  </a:tcPr>
                </a:tc>
                <a:tc>
                  <a:txBody>
                    <a:bodyPr/>
                    <a:lstStyle/>
                    <a:p>
                      <a:pPr algn="ctr"/>
                      <a:r>
                        <a:rPr lang="ru-RU" sz="1400" b="0" kern="1200" dirty="0">
                          <a:solidFill>
                            <a:schemeClr val="lt1"/>
                          </a:solidFill>
                          <a:latin typeface="Times New Roman" panose="02020603050405020304" pitchFamily="18" charset="0"/>
                          <a:ea typeface="+mn-ea"/>
                          <a:cs typeface="Times New Roman" panose="02020603050405020304" pitchFamily="18" charset="0"/>
                        </a:rPr>
                        <a:t>%</a:t>
                      </a:r>
                      <a:endParaRPr lang="ru-RU"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472C4"/>
                    </a:solidFill>
                  </a:tcPr>
                </a:tc>
                <a:tc>
                  <a:txBody>
                    <a:bodyPr/>
                    <a:lstStyle/>
                    <a:p>
                      <a:pPr algn="ctr"/>
                      <a:r>
                        <a:rPr lang="ru-RU" sz="1400" b="0" kern="1200" dirty="0">
                          <a:solidFill>
                            <a:schemeClr val="lt1"/>
                          </a:solidFill>
                          <a:latin typeface="Times New Roman" panose="02020603050405020304" pitchFamily="18" charset="0"/>
                          <a:ea typeface="+mn-ea"/>
                          <a:cs typeface="Times New Roman" panose="02020603050405020304" pitchFamily="18" charset="0"/>
                        </a:rPr>
                        <a:t>План</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472C4"/>
                    </a:solidFill>
                  </a:tcPr>
                </a:tc>
                <a:tc>
                  <a:txBody>
                    <a:bodyPr/>
                    <a:lstStyle/>
                    <a:p>
                      <a:pPr algn="ctr"/>
                      <a:r>
                        <a:rPr lang="ru-RU" sz="1400" b="0" kern="1200" dirty="0">
                          <a:solidFill>
                            <a:schemeClr val="lt1"/>
                          </a:solidFill>
                          <a:latin typeface="Times New Roman" panose="02020603050405020304" pitchFamily="18" charset="0"/>
                          <a:ea typeface="+mn-ea"/>
                          <a:cs typeface="Times New Roman" panose="02020603050405020304" pitchFamily="18" charset="0"/>
                        </a:rPr>
                        <a:t>Факт</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472C4"/>
                    </a:solidFill>
                  </a:tcPr>
                </a:tc>
                <a:tc>
                  <a:txBody>
                    <a:bodyPr/>
                    <a:lstStyle/>
                    <a:p>
                      <a:pPr algn="ctr"/>
                      <a:r>
                        <a:rPr lang="ru-RU" sz="1400" b="0" kern="1200" dirty="0">
                          <a:solidFill>
                            <a:schemeClr val="lt1"/>
                          </a:solidFill>
                          <a:latin typeface="Times New Roman" panose="02020603050405020304" pitchFamily="18" charset="0"/>
                          <a:ea typeface="+mn-ea"/>
                          <a:cs typeface="Times New Roman" panose="02020603050405020304" pitchFamily="18" charset="0"/>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472C4"/>
                    </a:solidFill>
                  </a:tcPr>
                </a:tc>
                <a:extLst>
                  <a:ext uri="{0D108BD9-81ED-4DB2-BD59-A6C34878D82A}">
                    <a16:rowId xmlns:a16="http://schemas.microsoft.com/office/drawing/2014/main" val="2410216419"/>
                  </a:ext>
                </a:extLst>
              </a:tr>
              <a:tr h="122635">
                <a:tc>
                  <a:txBody>
                    <a:bodyPr/>
                    <a:lstStyle/>
                    <a:p>
                      <a:pPr algn="ctr">
                        <a:lnSpc>
                          <a:spcPts val="1400"/>
                        </a:lnSpc>
                      </a:pPr>
                      <a:r>
                        <a:rPr lang="ru-RU" sz="1600" dirty="0">
                          <a:latin typeface="Times New Roman" panose="02020603050405020304" pitchFamily="18" charset="0"/>
                          <a:cs typeface="Times New Roman" panose="02020603050405020304" pitchFamily="18" charset="0"/>
                        </a:rPr>
                        <a:t>Всего</a:t>
                      </a:r>
                      <a:endParaRPr lang="ru-RU" sz="1400" dirty="0">
                        <a:latin typeface="Times New Roman" panose="02020603050405020304" pitchFamily="18"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400" dirty="0">
                          <a:latin typeface="Times New Roman" panose="02020603050405020304" pitchFamily="18" charset="0"/>
                          <a:cs typeface="Times New Roman" panose="02020603050405020304" pitchFamily="18" charset="0"/>
                        </a:rPr>
                        <a:t>288,91</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400" dirty="0">
                          <a:latin typeface="Times New Roman" panose="02020603050405020304" pitchFamily="18" charset="0"/>
                          <a:cs typeface="Times New Roman" panose="02020603050405020304" pitchFamily="18" charset="0"/>
                        </a:rPr>
                        <a:t>252,32</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400" dirty="0">
                          <a:latin typeface="Times New Roman" panose="02020603050405020304" pitchFamily="18" charset="0"/>
                          <a:cs typeface="Times New Roman" panose="02020603050405020304" pitchFamily="18" charset="0"/>
                        </a:rPr>
                        <a:t>2,55</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400" dirty="0">
                          <a:latin typeface="Times New Roman" panose="02020603050405020304" pitchFamily="18" charset="0"/>
                          <a:cs typeface="Times New Roman" panose="02020603050405020304" pitchFamily="18" charset="0"/>
                        </a:rPr>
                        <a:t>34,04</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400" dirty="0">
                          <a:latin typeface="Times New Roman" panose="02020603050405020304" pitchFamily="18" charset="0"/>
                          <a:cs typeface="Times New Roman" panose="02020603050405020304" pitchFamily="18" charset="0"/>
                        </a:rPr>
                        <a:t>288,90</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400" dirty="0">
                          <a:latin typeface="Times New Roman" panose="02020603050405020304" pitchFamily="18" charset="0"/>
                          <a:cs typeface="Times New Roman" panose="02020603050405020304" pitchFamily="18" charset="0"/>
                        </a:rPr>
                        <a:t>100</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400" dirty="0">
                          <a:latin typeface="Times New Roman" panose="02020603050405020304" pitchFamily="18" charset="0"/>
                          <a:cs typeface="Times New Roman" panose="02020603050405020304" pitchFamily="18" charset="0"/>
                        </a:rPr>
                        <a:t>188</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400" dirty="0">
                          <a:latin typeface="Times New Roman" panose="02020603050405020304" pitchFamily="18" charset="0"/>
                          <a:cs typeface="Times New Roman" panose="02020603050405020304" pitchFamily="18" charset="0"/>
                        </a:rPr>
                        <a:t>188</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400" dirty="0">
                          <a:latin typeface="Times New Roman" panose="02020603050405020304" pitchFamily="18" charset="0"/>
                          <a:cs typeface="Times New Roman" panose="02020603050405020304" pitchFamily="18" charset="0"/>
                        </a:rPr>
                        <a:t>100</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73256399"/>
                  </a:ext>
                </a:extLst>
              </a:tr>
              <a:tr h="0">
                <a:tc>
                  <a:txBody>
                    <a:bodyPr/>
                    <a:lstStyle/>
                    <a:p>
                      <a:pPr marL="0" marR="0" lvl="0" indent="0" algn="ctr" defTabSz="914400" rtl="0" eaLnBrk="1" fontAlgn="auto" latinLnBrk="0" hangingPunct="1">
                        <a:lnSpc>
                          <a:spcPts val="1200"/>
                        </a:lnSpc>
                        <a:spcBef>
                          <a:spcPts val="0"/>
                        </a:spcBef>
                        <a:spcAft>
                          <a:spcPts val="0"/>
                        </a:spcAft>
                        <a:buClrTx/>
                        <a:buSzTx/>
                        <a:buFontTx/>
                        <a:buNone/>
                        <a:tabLst/>
                        <a:defRPr/>
                      </a:pPr>
                      <a:r>
                        <a:rPr lang="ru-RU" sz="1300" kern="1200" dirty="0">
                          <a:solidFill>
                            <a:schemeClr val="dk1"/>
                          </a:solidFill>
                          <a:latin typeface="Times New Roman" panose="02020603050405020304" pitchFamily="18" charset="0"/>
                          <a:ea typeface="+mn-ea"/>
                          <a:cs typeface="Times New Roman" panose="02020603050405020304" pitchFamily="18" charset="0"/>
                        </a:rPr>
                        <a:t>Акселерация субъектов малого и среднего предпринимательства </a:t>
                      </a:r>
                      <a:r>
                        <a:rPr lang="ru-RU" sz="1300" kern="1200" noProof="0" dirty="0">
                          <a:solidFill>
                            <a:schemeClr val="dk1"/>
                          </a:solidFill>
                          <a:latin typeface="Times New Roman" panose="02020603050405020304" pitchFamily="18" charset="0"/>
                          <a:ea typeface="+mn-ea"/>
                          <a:cs typeface="Times New Roman" panose="02020603050405020304" pitchFamily="18" charset="0"/>
                        </a:rPr>
                        <a:t>(</a:t>
                      </a:r>
                      <a:r>
                        <a:rPr lang="ru-RU" sz="1300" kern="1200" noProof="0" dirty="0" err="1">
                          <a:solidFill>
                            <a:schemeClr val="dk1"/>
                          </a:solidFill>
                          <a:latin typeface="Times New Roman" panose="02020603050405020304" pitchFamily="18" charset="0"/>
                          <a:ea typeface="+mn-ea"/>
                          <a:cs typeface="Times New Roman" panose="02020603050405020304" pitchFamily="18" charset="0"/>
                        </a:rPr>
                        <a:t>Дагпредпринимательство</a:t>
                      </a:r>
                      <a:r>
                        <a:rPr lang="ru-RU" sz="1300" kern="1200" noProof="0" dirty="0">
                          <a:solidFill>
                            <a:schemeClr val="dk1"/>
                          </a:solidFill>
                          <a:latin typeface="Times New Roman" panose="02020603050405020304" pitchFamily="18" charset="0"/>
                          <a:ea typeface="+mn-ea"/>
                          <a:cs typeface="Times New Roman" panose="02020603050405020304" pitchFamily="18" charset="0"/>
                        </a:rPr>
                        <a:t>)</a:t>
                      </a:r>
                      <a:endParaRPr lang="ru-RU" sz="1300" kern="1200" dirty="0">
                        <a:solidFill>
                          <a:schemeClr val="dk1"/>
                        </a:solidFill>
                        <a:latin typeface="Times New Roman" panose="02020603050405020304" pitchFamily="18" charset="0"/>
                        <a:ea typeface="+mn-ea"/>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tcPr>
                </a:tc>
                <a:tc>
                  <a:txBody>
                    <a:bodyPr/>
                    <a:lstStyle/>
                    <a:p>
                      <a:pPr algn="ctr"/>
                      <a:r>
                        <a:rPr lang="ru-RU" sz="1400" dirty="0">
                          <a:latin typeface="Times New Roman" panose="02020603050405020304" pitchFamily="18" charset="0"/>
                          <a:cs typeface="Times New Roman" panose="02020603050405020304" pitchFamily="18" charset="0"/>
                        </a:rPr>
                        <a:t>101,21</a:t>
                      </a:r>
                    </a:p>
                  </a:txBody>
                  <a:tcPr anchor="ctr">
                    <a:lnT w="12700" cap="flat" cmpd="sng" algn="ctr">
                      <a:solidFill>
                        <a:schemeClr val="tx1"/>
                      </a:solidFill>
                      <a:prstDash val="solid"/>
                      <a:round/>
                      <a:headEnd type="none" w="med" len="med"/>
                      <a:tailEnd type="none" w="med" len="med"/>
                    </a:lnT>
                  </a:tcPr>
                </a:tc>
                <a:tc>
                  <a:txBody>
                    <a:bodyPr/>
                    <a:lstStyle/>
                    <a:p>
                      <a:pPr algn="ctr"/>
                      <a:r>
                        <a:rPr lang="ru-RU" sz="1400" dirty="0">
                          <a:latin typeface="Times New Roman" panose="02020603050405020304" pitchFamily="18" charset="0"/>
                          <a:cs typeface="Times New Roman" panose="02020603050405020304" pitchFamily="18" charset="0"/>
                        </a:rPr>
                        <a:t>100,20</a:t>
                      </a:r>
                    </a:p>
                  </a:txBody>
                  <a:tcPr anchor="ctr">
                    <a:lnT w="12700" cap="flat" cmpd="sng" algn="ctr">
                      <a:solidFill>
                        <a:schemeClr val="tx1"/>
                      </a:solidFill>
                      <a:prstDash val="solid"/>
                      <a:round/>
                      <a:headEnd type="none" w="med" len="med"/>
                      <a:tailEnd type="none" w="med" len="med"/>
                    </a:lnT>
                  </a:tcPr>
                </a:tc>
                <a:tc>
                  <a:txBody>
                    <a:bodyPr/>
                    <a:lstStyle/>
                    <a:p>
                      <a:pPr algn="ctr"/>
                      <a:r>
                        <a:rPr lang="ru-RU" sz="1400" dirty="0">
                          <a:latin typeface="Times New Roman" panose="02020603050405020304" pitchFamily="18" charset="0"/>
                          <a:cs typeface="Times New Roman" panose="02020603050405020304" pitchFamily="18" charset="0"/>
                        </a:rPr>
                        <a:t>1,01</a:t>
                      </a:r>
                    </a:p>
                  </a:txBody>
                  <a:tcPr anchor="ctr">
                    <a:lnT w="12700" cap="flat" cmpd="sng" algn="ctr">
                      <a:solidFill>
                        <a:schemeClr val="tx1"/>
                      </a:solidFill>
                      <a:prstDash val="solid"/>
                      <a:round/>
                      <a:headEnd type="none" w="med" len="med"/>
                      <a:tailEnd type="none" w="med" len="med"/>
                    </a:lnT>
                  </a:tcP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lnT w="12700" cap="flat" cmpd="sng" algn="ctr">
                      <a:solidFill>
                        <a:schemeClr val="tx1"/>
                      </a:solidFill>
                      <a:prstDash val="solid"/>
                      <a:round/>
                      <a:headEnd type="none" w="med" len="med"/>
                      <a:tailEnd type="none" w="med" len="med"/>
                    </a:lnT>
                  </a:tcPr>
                </a:tc>
                <a:tc>
                  <a:txBody>
                    <a:bodyPr/>
                    <a:lstStyle/>
                    <a:p>
                      <a:pPr algn="ctr"/>
                      <a:r>
                        <a:rPr lang="ru-RU" sz="1400" dirty="0">
                          <a:latin typeface="Times New Roman" panose="02020603050405020304" pitchFamily="18" charset="0"/>
                          <a:cs typeface="Times New Roman" panose="02020603050405020304" pitchFamily="18" charset="0"/>
                        </a:rPr>
                        <a:t>101,21</a:t>
                      </a:r>
                    </a:p>
                  </a:txBody>
                  <a:tcPr anchor="ctr">
                    <a:lnT w="12700" cap="flat" cmpd="sng" algn="ctr">
                      <a:solidFill>
                        <a:schemeClr val="tx1"/>
                      </a:solidFill>
                      <a:prstDash val="solid"/>
                      <a:round/>
                      <a:headEnd type="none" w="med" len="med"/>
                      <a:tailEnd type="none" w="med" len="med"/>
                    </a:lnT>
                  </a:tcPr>
                </a:tc>
                <a:tc>
                  <a:txBody>
                    <a:bodyPr/>
                    <a:lstStyle/>
                    <a:p>
                      <a:pPr algn="ctr"/>
                      <a:r>
                        <a:rPr lang="ru-RU" sz="1400" dirty="0">
                          <a:latin typeface="Times New Roman" panose="02020603050405020304" pitchFamily="18" charset="0"/>
                          <a:cs typeface="Times New Roman" panose="02020603050405020304" pitchFamily="18" charset="0"/>
                        </a:rPr>
                        <a:t>100</a:t>
                      </a:r>
                    </a:p>
                  </a:txBody>
                  <a:tcPr anchor="ctr">
                    <a:lnT w="12700" cap="flat" cmpd="sng" algn="ctr">
                      <a:solidFill>
                        <a:schemeClr val="tx1"/>
                      </a:solidFill>
                      <a:prstDash val="solid"/>
                      <a:round/>
                      <a:headEnd type="none" w="med" len="med"/>
                      <a:tailEnd type="none" w="med" len="med"/>
                    </a:lnT>
                  </a:tcPr>
                </a:tc>
                <a:tc>
                  <a:txBody>
                    <a:bodyPr/>
                    <a:lstStyle/>
                    <a:p>
                      <a:pPr algn="ctr"/>
                      <a:r>
                        <a:rPr lang="ru-RU" sz="1400" dirty="0">
                          <a:latin typeface="Times New Roman" panose="02020603050405020304" pitchFamily="18" charset="0"/>
                          <a:cs typeface="Times New Roman" panose="02020603050405020304" pitchFamily="18" charset="0"/>
                        </a:rPr>
                        <a:t>152</a:t>
                      </a:r>
                    </a:p>
                  </a:txBody>
                  <a:tcPr anchor="ctr">
                    <a:lnT w="12700" cap="flat" cmpd="sng" algn="ctr">
                      <a:solidFill>
                        <a:schemeClr val="tx1"/>
                      </a:solidFill>
                      <a:prstDash val="solid"/>
                      <a:round/>
                      <a:headEnd type="none" w="med" len="med"/>
                      <a:tailEnd type="none" w="med" len="med"/>
                    </a:lnT>
                  </a:tcPr>
                </a:tc>
                <a:tc>
                  <a:txBody>
                    <a:bodyPr/>
                    <a:lstStyle/>
                    <a:p>
                      <a:pPr algn="ctr"/>
                      <a:r>
                        <a:rPr lang="ru-RU" sz="1400" dirty="0">
                          <a:latin typeface="Times New Roman" panose="02020603050405020304" pitchFamily="18" charset="0"/>
                          <a:cs typeface="Times New Roman" panose="02020603050405020304" pitchFamily="18" charset="0"/>
                        </a:rPr>
                        <a:t>152</a:t>
                      </a:r>
                    </a:p>
                  </a:txBody>
                  <a:tcPr anchor="ctr">
                    <a:lnT w="12700" cap="flat" cmpd="sng" algn="ctr">
                      <a:solidFill>
                        <a:schemeClr val="tx1"/>
                      </a:solidFill>
                      <a:prstDash val="solid"/>
                      <a:round/>
                      <a:headEnd type="none" w="med" len="med"/>
                      <a:tailEnd type="none" w="med" len="med"/>
                    </a:lnT>
                  </a:tcPr>
                </a:tc>
                <a:tc>
                  <a:txBody>
                    <a:bodyPr/>
                    <a:lstStyle/>
                    <a:p>
                      <a:pPr algn="ctr"/>
                      <a:r>
                        <a:rPr lang="ru-RU" sz="1400" dirty="0">
                          <a:latin typeface="Times New Roman" panose="02020603050405020304" pitchFamily="18" charset="0"/>
                          <a:cs typeface="Times New Roman" panose="02020603050405020304" pitchFamily="18" charset="0"/>
                        </a:rPr>
                        <a:t>100</a:t>
                      </a:r>
                    </a:p>
                  </a:txBody>
                  <a:tcPr anchor="ct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943486988"/>
                  </a:ext>
                </a:extLst>
              </a:tr>
              <a:tr h="0">
                <a:tc>
                  <a:txBody>
                    <a:bodyPr/>
                    <a:lstStyle/>
                    <a:p>
                      <a:pPr algn="ctr">
                        <a:lnSpc>
                          <a:spcPts val="1200"/>
                        </a:lnSpc>
                      </a:pPr>
                      <a:r>
                        <a:rPr lang="ru-RU" sz="1300" kern="1200" dirty="0">
                          <a:solidFill>
                            <a:schemeClr val="dk1"/>
                          </a:solidFill>
                          <a:latin typeface="Times New Roman" panose="02020603050405020304" pitchFamily="18" charset="0"/>
                          <a:ea typeface="+mn-ea"/>
                          <a:cs typeface="Times New Roman" panose="02020603050405020304" pitchFamily="18" charset="0"/>
                        </a:rPr>
                        <a:t>Популяризация предпринимательства </a:t>
                      </a:r>
                      <a:r>
                        <a:rPr lang="ru-RU" sz="1300" kern="1200" noProof="0" dirty="0">
                          <a:solidFill>
                            <a:schemeClr val="dk1"/>
                          </a:solidFill>
                          <a:latin typeface="Times New Roman" panose="02020603050405020304" pitchFamily="18" charset="0"/>
                          <a:ea typeface="+mn-ea"/>
                          <a:cs typeface="Times New Roman" panose="02020603050405020304" pitchFamily="18" charset="0"/>
                        </a:rPr>
                        <a:t>(</a:t>
                      </a:r>
                      <a:r>
                        <a:rPr lang="ru-RU" sz="1300" kern="1200" noProof="0" dirty="0" err="1">
                          <a:solidFill>
                            <a:schemeClr val="dk1"/>
                          </a:solidFill>
                          <a:latin typeface="Times New Roman" panose="02020603050405020304" pitchFamily="18" charset="0"/>
                          <a:ea typeface="+mn-ea"/>
                          <a:cs typeface="Times New Roman" panose="02020603050405020304" pitchFamily="18" charset="0"/>
                        </a:rPr>
                        <a:t>Дагпредпринимательство</a:t>
                      </a:r>
                      <a:r>
                        <a:rPr lang="ru-RU" sz="1300" kern="1200" noProof="0" dirty="0">
                          <a:solidFill>
                            <a:schemeClr val="dk1"/>
                          </a:solidFill>
                          <a:latin typeface="Times New Roman" panose="02020603050405020304" pitchFamily="18" charset="0"/>
                          <a:ea typeface="+mn-ea"/>
                          <a:cs typeface="Times New Roman" panose="02020603050405020304" pitchFamily="18" charset="0"/>
                        </a:rPr>
                        <a:t>)</a:t>
                      </a:r>
                      <a:endParaRPr lang="ru-RU" sz="1300" kern="1200" dirty="0">
                        <a:solidFill>
                          <a:schemeClr val="dk1"/>
                        </a:solidFill>
                        <a:latin typeface="Times New Roman" panose="02020603050405020304" pitchFamily="18" charset="0"/>
                        <a:ea typeface="+mn-ea"/>
                        <a:cs typeface="Times New Roman" panose="02020603050405020304" pitchFamily="18" charset="0"/>
                      </a:endParaRPr>
                    </a:p>
                  </a:txBody>
                  <a:tcPr anchor="ctr"/>
                </a:tc>
                <a:tc>
                  <a:txBody>
                    <a:bodyPr/>
                    <a:lstStyle/>
                    <a:p>
                      <a:pPr algn="ctr"/>
                      <a:r>
                        <a:rPr lang="ru-RU" sz="1400" dirty="0">
                          <a:latin typeface="Times New Roman" panose="02020603050405020304" pitchFamily="18" charset="0"/>
                          <a:cs typeface="Times New Roman" panose="02020603050405020304" pitchFamily="18" charset="0"/>
                        </a:rPr>
                        <a:t>23,21</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22,98</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0,23</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23,21</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100</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36</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36</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100</a:t>
                      </a:r>
                    </a:p>
                  </a:txBody>
                  <a:tcPr anchor="ctr"/>
                </a:tc>
                <a:extLst>
                  <a:ext uri="{0D108BD9-81ED-4DB2-BD59-A6C34878D82A}">
                    <a16:rowId xmlns:a16="http://schemas.microsoft.com/office/drawing/2014/main" val="174477464"/>
                  </a:ext>
                </a:extLst>
              </a:tr>
              <a:tr h="0">
                <a:tc>
                  <a:txBody>
                    <a:bodyPr/>
                    <a:lstStyle/>
                    <a:p>
                      <a:pPr algn="ctr">
                        <a:lnSpc>
                          <a:spcPts val="1200"/>
                        </a:lnSpc>
                      </a:pPr>
                      <a:r>
                        <a:rPr lang="ru-RU" sz="1300" kern="1200" dirty="0">
                          <a:solidFill>
                            <a:schemeClr val="dk1"/>
                          </a:solidFill>
                          <a:latin typeface="Times New Roman" panose="02020603050405020304" pitchFamily="18" charset="0"/>
                          <a:ea typeface="+mn-ea"/>
                          <a:cs typeface="Times New Roman" panose="02020603050405020304" pitchFamily="18" charset="0"/>
                        </a:rPr>
                        <a:t>Расширение доступа субъектов МСП к финансовым ресурсам (</a:t>
                      </a:r>
                      <a:r>
                        <a:rPr lang="ru-RU" sz="1300" kern="1200" dirty="0" err="1">
                          <a:solidFill>
                            <a:schemeClr val="dk1"/>
                          </a:solidFill>
                          <a:latin typeface="Times New Roman" panose="02020603050405020304" pitchFamily="18" charset="0"/>
                          <a:ea typeface="+mn-ea"/>
                          <a:cs typeface="Times New Roman" panose="02020603050405020304" pitchFamily="18" charset="0"/>
                        </a:rPr>
                        <a:t>Дагпредпринимательство</a:t>
                      </a:r>
                      <a:r>
                        <a:rPr lang="ru-RU" sz="1300" kern="1200" dirty="0">
                          <a:solidFill>
                            <a:schemeClr val="dk1"/>
                          </a:solidFill>
                          <a:latin typeface="Times New Roman" panose="02020603050405020304" pitchFamily="18" charset="0"/>
                          <a:ea typeface="+mn-ea"/>
                          <a:cs typeface="Times New Roman" panose="02020603050405020304" pitchFamily="18" charset="0"/>
                        </a:rPr>
                        <a:t>)</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16,88</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16,71</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0,17</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16,88</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100</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tc>
                <a:extLst>
                  <a:ext uri="{0D108BD9-81ED-4DB2-BD59-A6C34878D82A}">
                    <a16:rowId xmlns:a16="http://schemas.microsoft.com/office/drawing/2014/main" val="503681669"/>
                  </a:ext>
                </a:extLst>
              </a:tr>
              <a:tr h="0">
                <a:tc>
                  <a:txBody>
                    <a:bodyPr/>
                    <a:lstStyle/>
                    <a:p>
                      <a:pPr algn="ctr">
                        <a:lnSpc>
                          <a:spcPts val="1200"/>
                        </a:lnSpc>
                      </a:pPr>
                      <a:r>
                        <a:rPr lang="ru-RU" sz="1300" kern="1200" dirty="0">
                          <a:solidFill>
                            <a:schemeClr val="dk1"/>
                          </a:solidFill>
                          <a:latin typeface="Times New Roman" panose="02020603050405020304" pitchFamily="18" charset="0"/>
                          <a:ea typeface="+mn-ea"/>
                          <a:cs typeface="Times New Roman" panose="02020603050405020304" pitchFamily="18" charset="0"/>
                        </a:rPr>
                        <a:t>Улучшение условий ведения предпринимательской деятельности </a:t>
                      </a:r>
                      <a:r>
                        <a:rPr lang="ru-RU" sz="1300" kern="1200" noProof="0" dirty="0">
                          <a:solidFill>
                            <a:schemeClr val="dk1"/>
                          </a:solidFill>
                          <a:latin typeface="Times New Roman" panose="02020603050405020304" pitchFamily="18" charset="0"/>
                          <a:ea typeface="+mn-ea"/>
                          <a:cs typeface="Times New Roman" panose="02020603050405020304" pitchFamily="18" charset="0"/>
                        </a:rPr>
                        <a:t>(</a:t>
                      </a:r>
                      <a:r>
                        <a:rPr lang="ru-RU" sz="1300" kern="1200" noProof="0" dirty="0" err="1">
                          <a:solidFill>
                            <a:schemeClr val="dk1"/>
                          </a:solidFill>
                          <a:latin typeface="Times New Roman" panose="02020603050405020304" pitchFamily="18" charset="0"/>
                          <a:ea typeface="+mn-ea"/>
                          <a:cs typeface="Times New Roman" panose="02020603050405020304" pitchFamily="18" charset="0"/>
                        </a:rPr>
                        <a:t>Дагпредпринимательство</a:t>
                      </a:r>
                      <a:r>
                        <a:rPr lang="ru-RU" sz="1300" kern="1200" noProof="0" dirty="0">
                          <a:solidFill>
                            <a:schemeClr val="dk1"/>
                          </a:solidFill>
                          <a:latin typeface="Times New Roman" panose="02020603050405020304" pitchFamily="18" charset="0"/>
                          <a:ea typeface="+mn-ea"/>
                          <a:cs typeface="Times New Roman" panose="02020603050405020304" pitchFamily="18" charset="0"/>
                        </a:rPr>
                        <a:t>)</a:t>
                      </a:r>
                      <a:endParaRPr lang="ru-RU" sz="1300" kern="1200" dirty="0">
                        <a:solidFill>
                          <a:schemeClr val="dk1"/>
                        </a:solidFill>
                        <a:latin typeface="Times New Roman" panose="02020603050405020304" pitchFamily="18" charset="0"/>
                        <a:ea typeface="+mn-ea"/>
                        <a:cs typeface="Times New Roman" panose="02020603050405020304" pitchFamily="18" charset="0"/>
                      </a:endParaRPr>
                    </a:p>
                  </a:txBody>
                  <a:tcPr anchor="ct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tc>
                <a:extLst>
                  <a:ext uri="{0D108BD9-81ED-4DB2-BD59-A6C34878D82A}">
                    <a16:rowId xmlns:a16="http://schemas.microsoft.com/office/drawing/2014/main" val="2204644853"/>
                  </a:ext>
                </a:extLst>
              </a:tr>
              <a:tr h="0">
                <a:tc>
                  <a:txBody>
                    <a:bodyPr/>
                    <a:lstStyle/>
                    <a:p>
                      <a:pPr algn="ctr">
                        <a:lnSpc>
                          <a:spcPts val="1200"/>
                        </a:lnSpc>
                      </a:pPr>
                      <a:r>
                        <a:rPr lang="ru-RU" sz="1300" kern="1200" dirty="0">
                          <a:solidFill>
                            <a:schemeClr val="dk1"/>
                          </a:solidFill>
                          <a:latin typeface="Times New Roman" panose="02020603050405020304" pitchFamily="18" charset="0"/>
                          <a:ea typeface="+mn-ea"/>
                          <a:cs typeface="Times New Roman" panose="02020603050405020304" pitchFamily="18" charset="0"/>
                        </a:rPr>
                        <a:t>Создание системы поддержки фермеров и развитие сельской кооперации  (Минсельхозпрод РД)</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147,6</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112,43</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1,14</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34,04</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147,60</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100</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tc>
                <a:extLst>
                  <a:ext uri="{0D108BD9-81ED-4DB2-BD59-A6C34878D82A}">
                    <a16:rowId xmlns:a16="http://schemas.microsoft.com/office/drawing/2014/main" val="1041281108"/>
                  </a:ext>
                </a:extLst>
              </a:tr>
            </a:tbl>
          </a:graphicData>
        </a:graphic>
      </p:graphicFrame>
    </p:spTree>
    <p:extLst>
      <p:ext uri="{BB962C8B-B14F-4D97-AF65-F5344CB8AC3E}">
        <p14:creationId xmlns:p14="http://schemas.microsoft.com/office/powerpoint/2010/main" val="358820437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a:extLst>
              <a:ext uri="{FF2B5EF4-FFF2-40B4-BE49-F238E27FC236}">
                <a16:creationId xmlns:a16="http://schemas.microsoft.com/office/drawing/2014/main" id="{C6D360F2-1F80-466F-B3EE-0ED81E02F90D}"/>
              </a:ext>
            </a:extLst>
          </p:cNvPr>
          <p:cNvSpPr/>
          <p:nvPr/>
        </p:nvSpPr>
        <p:spPr>
          <a:xfrm>
            <a:off x="0" y="131804"/>
            <a:ext cx="12192000" cy="263612"/>
          </a:xfrm>
          <a:prstGeom prst="rect">
            <a:avLst/>
          </a:prstGeom>
          <a:gradFill flip="none" rotWithShape="1">
            <a:gsLst>
              <a:gs pos="0">
                <a:srgbClr val="7B939F"/>
              </a:gs>
              <a:gs pos="91000">
                <a:schemeClr val="accent1">
                  <a:lumMod val="60000"/>
                  <a:lumOff val="40000"/>
                  <a:alpha val="41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pPr>
            <a:endParaRPr lang="en-US" dirty="0"/>
          </a:p>
        </p:txBody>
      </p:sp>
      <p:pic>
        <p:nvPicPr>
          <p:cNvPr id="2097158" name="Picture 4" descr="https://xn--80aafjcthgy6bd.xn--p1ai/templates/mun46/images/gerb.png"/>
          <p:cNvPicPr>
            <a:picLocks noChangeAspect="1" noChangeArrowheads="1"/>
          </p:cNvPicPr>
          <p:nvPr/>
        </p:nvPicPr>
        <p:blipFill>
          <a:blip r:embed="rId2" cstate="print"/>
          <a:srcRect/>
          <a:stretch>
            <a:fillRect/>
          </a:stretch>
        </p:blipFill>
        <p:spPr bwMode="auto">
          <a:xfrm>
            <a:off x="11350831" y="12464"/>
            <a:ext cx="518834" cy="540000"/>
          </a:xfrm>
          <a:prstGeom prst="rect">
            <a:avLst/>
          </a:prstGeom>
          <a:noFill/>
        </p:spPr>
      </p:pic>
      <p:cxnSp>
        <p:nvCxnSpPr>
          <p:cNvPr id="25" name="Прямая соединительная линия 92">
            <a:extLst>
              <a:ext uri="{FF2B5EF4-FFF2-40B4-BE49-F238E27FC236}">
                <a16:creationId xmlns:a16="http://schemas.microsoft.com/office/drawing/2014/main" id="{335D1994-C906-4C21-9649-40787AA0F604}"/>
              </a:ext>
            </a:extLst>
          </p:cNvPr>
          <p:cNvCxnSpPr>
            <a:cxnSpLocks/>
          </p:cNvCxnSpPr>
          <p:nvPr/>
        </p:nvCxnSpPr>
        <p:spPr>
          <a:xfrm>
            <a:off x="2405277" y="697100"/>
            <a:ext cx="0" cy="2880000"/>
          </a:xfrm>
          <a:prstGeom prst="line">
            <a:avLst/>
          </a:prstGeom>
          <a:ln>
            <a:solidFill>
              <a:srgbClr val="247B06"/>
            </a:solidFill>
          </a:ln>
        </p:spPr>
        <p:style>
          <a:lnRef idx="3">
            <a:schemeClr val="accent2"/>
          </a:lnRef>
          <a:fillRef idx="0">
            <a:schemeClr val="accent2"/>
          </a:fillRef>
          <a:effectRef idx="2">
            <a:schemeClr val="accent2"/>
          </a:effectRef>
          <a:fontRef idx="minor">
            <a:schemeClr val="tx1"/>
          </a:fontRef>
        </p:style>
      </p:cxnSp>
      <p:graphicFrame>
        <p:nvGraphicFramePr>
          <p:cNvPr id="3" name="Таблица 3">
            <a:extLst>
              <a:ext uri="{FF2B5EF4-FFF2-40B4-BE49-F238E27FC236}">
                <a16:creationId xmlns:a16="http://schemas.microsoft.com/office/drawing/2014/main" id="{95AA3666-C8EA-4921-81AA-2F8DAB8E43BE}"/>
              </a:ext>
            </a:extLst>
          </p:cNvPr>
          <p:cNvGraphicFramePr>
            <a:graphicFrameLocks noGrp="1"/>
          </p:cNvGraphicFramePr>
          <p:nvPr>
            <p:extLst>
              <p:ext uri="{D42A27DB-BD31-4B8C-83A1-F6EECF244321}">
                <p14:modId xmlns:p14="http://schemas.microsoft.com/office/powerpoint/2010/main" val="3077977786"/>
              </p:ext>
            </p:extLst>
          </p:nvPr>
        </p:nvGraphicFramePr>
        <p:xfrm>
          <a:off x="175968" y="528044"/>
          <a:ext cx="11840064" cy="6172200"/>
        </p:xfrm>
        <a:graphic>
          <a:graphicData uri="http://schemas.openxmlformats.org/drawingml/2006/table">
            <a:tbl>
              <a:tblPr firstRow="1" bandRow="1">
                <a:tableStyleId>{5C22544A-7EE6-4342-B048-85BDC9FD1C3A}</a:tableStyleId>
              </a:tblPr>
              <a:tblGrid>
                <a:gridCol w="2031893">
                  <a:extLst>
                    <a:ext uri="{9D8B030D-6E8A-4147-A177-3AD203B41FA5}">
                      <a16:colId xmlns:a16="http://schemas.microsoft.com/office/drawing/2014/main" val="872544408"/>
                    </a:ext>
                  </a:extLst>
                </a:gridCol>
                <a:gridCol w="2519414">
                  <a:extLst>
                    <a:ext uri="{9D8B030D-6E8A-4147-A177-3AD203B41FA5}">
                      <a16:colId xmlns:a16="http://schemas.microsoft.com/office/drawing/2014/main" val="2935036756"/>
                    </a:ext>
                  </a:extLst>
                </a:gridCol>
                <a:gridCol w="7288757">
                  <a:extLst>
                    <a:ext uri="{9D8B030D-6E8A-4147-A177-3AD203B41FA5}">
                      <a16:colId xmlns:a16="http://schemas.microsoft.com/office/drawing/2014/main" val="4034457935"/>
                    </a:ext>
                  </a:extLst>
                </a:gridCol>
              </a:tblGrid>
              <a:tr h="241523">
                <a:tc>
                  <a:txBody>
                    <a:bodyPr/>
                    <a:lstStyle/>
                    <a:p>
                      <a:pPr algn="ctr"/>
                      <a:r>
                        <a:rPr lang="ru-RU" sz="1500" dirty="0">
                          <a:latin typeface="Times New Roman" panose="02020603050405020304" pitchFamily="18" charset="0"/>
                          <a:cs typeface="Times New Roman" panose="02020603050405020304" pitchFamily="18" charset="0"/>
                        </a:rPr>
                        <a:t>Региональный</a:t>
                      </a:r>
                    </a:p>
                    <a:p>
                      <a:pPr algn="ctr"/>
                      <a:r>
                        <a:rPr lang="ru-RU" sz="1500" dirty="0">
                          <a:latin typeface="Times New Roman" panose="02020603050405020304" pitchFamily="18" charset="0"/>
                          <a:cs typeface="Times New Roman" panose="02020603050405020304" pitchFamily="18" charset="0"/>
                        </a:rPr>
                        <a:t> проект</a:t>
                      </a:r>
                    </a:p>
                  </a:txBody>
                  <a:tcPr anchor="ctr"/>
                </a:tc>
                <a:tc>
                  <a:txBody>
                    <a:bodyPr/>
                    <a:lstStyle/>
                    <a:p>
                      <a:pPr algn="ctr"/>
                      <a:r>
                        <a:rPr lang="ru-RU" sz="1500" dirty="0">
                          <a:latin typeface="Times New Roman" panose="02020603050405020304" pitchFamily="18" charset="0"/>
                          <a:cs typeface="Times New Roman" panose="02020603050405020304" pitchFamily="18" charset="0"/>
                        </a:rPr>
                        <a:t>Реализуется на территории МО</a:t>
                      </a:r>
                    </a:p>
                  </a:txBody>
                  <a:tcPr anchor="ctr"/>
                </a:tc>
                <a:tc>
                  <a:txBody>
                    <a:bodyPr/>
                    <a:lstStyle/>
                    <a:p>
                      <a:pPr algn="ctr"/>
                      <a:r>
                        <a:rPr lang="ru-RU" sz="1500" dirty="0">
                          <a:latin typeface="Times New Roman" panose="02020603050405020304" pitchFamily="18" charset="0"/>
                          <a:cs typeface="Times New Roman" panose="02020603050405020304" pitchFamily="18" charset="0"/>
                        </a:rPr>
                        <a:t>Мероприятия проекта</a:t>
                      </a:r>
                    </a:p>
                  </a:txBody>
                  <a:tcPr anchor="ctr"/>
                </a:tc>
                <a:extLst>
                  <a:ext uri="{0D108BD9-81ED-4DB2-BD59-A6C34878D82A}">
                    <a16:rowId xmlns:a16="http://schemas.microsoft.com/office/drawing/2014/main" val="1207244134"/>
                  </a:ext>
                </a:extLst>
              </a:tr>
              <a:tr h="367720">
                <a:tc rowSpan="4">
                  <a:txBody>
                    <a:bodyPr/>
                    <a:lstStyle/>
                    <a:p>
                      <a:pPr algn="ctr"/>
                      <a:r>
                        <a:rPr kumimoji="0" lang="ru-RU" sz="15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Акселерация субъектов малого и среднего предпринимательства </a:t>
                      </a:r>
                      <a:endParaRPr lang="ru-RU" sz="1500" dirty="0">
                        <a:latin typeface="Times New Roman" panose="02020603050405020304" pitchFamily="18" charset="0"/>
                        <a:cs typeface="Times New Roman" panose="02020603050405020304" pitchFamily="18" charset="0"/>
                      </a:endParaRPr>
                    </a:p>
                  </a:txBody>
                  <a:tcPr anchor="ctr"/>
                </a:tc>
                <a:tc rowSpan="2">
                  <a:txBody>
                    <a:bodyPr/>
                    <a:lstStyle/>
                    <a:p>
                      <a:pPr algn="ctr"/>
                      <a:r>
                        <a:rPr lang="ru-RU" sz="1500" dirty="0">
                          <a:latin typeface="Times New Roman" panose="02020603050405020304" pitchFamily="18" charset="0"/>
                          <a:cs typeface="Times New Roman" panose="02020603050405020304" pitchFamily="18" charset="0"/>
                        </a:rPr>
                        <a:t>Все 52 МО РД</a:t>
                      </a:r>
                    </a:p>
                  </a:txBody>
                  <a:tcPr anchor="ctr"/>
                </a:tc>
                <a:tc>
                  <a:txBody>
                    <a:bodyPr/>
                    <a:lstStyle/>
                    <a:p>
                      <a:pPr algn="just"/>
                      <a:r>
                        <a:rPr lang="ru-RU" sz="1500" dirty="0">
                          <a:latin typeface="Times New Roman" panose="02020603050405020304" pitchFamily="18" charset="0"/>
                          <a:cs typeface="Times New Roman" panose="02020603050405020304" pitchFamily="18" charset="0"/>
                        </a:rPr>
                        <a:t>Количество субъектов МСП, получивших услуги центра «Мой бизнес» – 3333, </a:t>
                      </a:r>
                      <a:br>
                        <a:rPr lang="ru-RU" sz="1500" dirty="0">
                          <a:latin typeface="Times New Roman" panose="02020603050405020304" pitchFamily="18" charset="0"/>
                          <a:cs typeface="Times New Roman" panose="02020603050405020304" pitchFamily="18" charset="0"/>
                        </a:rPr>
                      </a:br>
                      <a:r>
                        <a:rPr lang="ru-RU" sz="1500" dirty="0">
                          <a:latin typeface="Times New Roman" panose="02020603050405020304" pitchFamily="18" charset="0"/>
                          <a:cs typeface="Times New Roman" panose="02020603050405020304" pitchFamily="18" charset="0"/>
                        </a:rPr>
                        <a:t>план 989 (337%)</a:t>
                      </a:r>
                    </a:p>
                  </a:txBody>
                  <a:tcPr anchor="ctr"/>
                </a:tc>
                <a:extLst>
                  <a:ext uri="{0D108BD9-81ED-4DB2-BD59-A6C34878D82A}">
                    <a16:rowId xmlns:a16="http://schemas.microsoft.com/office/drawing/2014/main" val="3627042994"/>
                  </a:ext>
                </a:extLst>
              </a:tr>
              <a:tr h="198469">
                <a:tc vMerge="1">
                  <a:txBody>
                    <a:bodyPr/>
                    <a:lstStyle/>
                    <a:p>
                      <a:endParaRPr lang="ru-RU" dirty="0"/>
                    </a:p>
                  </a:txBody>
                  <a:tcPr/>
                </a:tc>
                <a:tc vMerge="1">
                  <a:txBody>
                    <a:bodyPr/>
                    <a:lstStyle/>
                    <a:p>
                      <a:endParaRPr lang="ru-RU" dirty="0"/>
                    </a:p>
                  </a:txBody>
                  <a:tcPr/>
                </a:tc>
                <a:tc>
                  <a:txBody>
                    <a:bodyPr/>
                    <a:lstStyle/>
                    <a:p>
                      <a:pPr algn="just"/>
                      <a:r>
                        <a:rPr lang="ru-RU" sz="1500" dirty="0">
                          <a:latin typeface="Times New Roman" panose="02020603050405020304" pitchFamily="18" charset="0"/>
                          <a:cs typeface="Times New Roman" panose="02020603050405020304" pitchFamily="18" charset="0"/>
                        </a:rPr>
                        <a:t>Выведено на экспорт субъектов МСП Центром поддержки экспорта – 22 (110%)</a:t>
                      </a:r>
                    </a:p>
                  </a:txBody>
                  <a:tcPr anchor="ctr"/>
                </a:tc>
                <a:extLst>
                  <a:ext uri="{0D108BD9-81ED-4DB2-BD59-A6C34878D82A}">
                    <a16:rowId xmlns:a16="http://schemas.microsoft.com/office/drawing/2014/main" val="3814649717"/>
                  </a:ext>
                </a:extLst>
              </a:tr>
              <a:tr h="0">
                <a:tc vMerge="1">
                  <a:txBody>
                    <a:bodyPr/>
                    <a:lstStyle/>
                    <a:p>
                      <a:endParaRPr lang="ru-RU" dirty="0"/>
                    </a:p>
                  </a:txBody>
                  <a:tcPr/>
                </a:tc>
                <a:tc>
                  <a:txBody>
                    <a:bodyPr/>
                    <a:lstStyle/>
                    <a:p>
                      <a:pPr algn="ctr"/>
                      <a:r>
                        <a:rPr lang="ru-RU" sz="1500" dirty="0" err="1">
                          <a:latin typeface="Times New Roman" panose="02020603050405020304" pitchFamily="18" charset="0"/>
                          <a:cs typeface="Times New Roman" panose="02020603050405020304" pitchFamily="18" charset="0"/>
                        </a:rPr>
                        <a:t>Карабудахкентский</a:t>
                      </a:r>
                      <a:r>
                        <a:rPr lang="ru-RU" sz="1500" dirty="0">
                          <a:latin typeface="Times New Roman" panose="02020603050405020304" pitchFamily="18" charset="0"/>
                          <a:cs typeface="Times New Roman" panose="02020603050405020304" pitchFamily="18" charset="0"/>
                        </a:rPr>
                        <a:t> р-н</a:t>
                      </a:r>
                    </a:p>
                  </a:txBody>
                  <a:tcPr anchor="ctr"/>
                </a:tc>
                <a:tc>
                  <a:txBody>
                    <a:bodyPr/>
                    <a:lstStyle/>
                    <a:p>
                      <a:pPr algn="just"/>
                      <a:r>
                        <a:rPr lang="ru-RU" sz="1500" kern="1200" dirty="0">
                          <a:solidFill>
                            <a:schemeClr val="dk1"/>
                          </a:solidFill>
                          <a:effectLst/>
                          <a:latin typeface="Times New Roman" panose="02020603050405020304" pitchFamily="18" charset="0"/>
                          <a:ea typeface="+mn-ea"/>
                          <a:cs typeface="Times New Roman" panose="02020603050405020304" pitchFamily="18" charset="0"/>
                        </a:rPr>
                        <a:t>Строительство промышленного парка «Аврора» - готовность 50 %</a:t>
                      </a:r>
                      <a:endParaRPr lang="ru-RU" sz="1500"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281220955"/>
                  </a:ext>
                </a:extLst>
              </a:tr>
              <a:tr h="0">
                <a:tc vMerge="1">
                  <a:txBody>
                    <a:bodyPr/>
                    <a:lstStyle/>
                    <a:p>
                      <a:endParaRPr lang="ru-RU" dirty="0"/>
                    </a:p>
                  </a:txBody>
                  <a:tcPr/>
                </a:tc>
                <a:tc>
                  <a:txBody>
                    <a:bodyPr/>
                    <a:lstStyle/>
                    <a:p>
                      <a:pPr algn="ctr"/>
                      <a:r>
                        <a:rPr lang="ru-RU" sz="1500" dirty="0">
                          <a:latin typeface="Times New Roman" panose="02020603050405020304" pitchFamily="18" charset="0"/>
                          <a:cs typeface="Times New Roman" panose="02020603050405020304" pitchFamily="18" charset="0"/>
                        </a:rPr>
                        <a:t>г. Каспийск, г. Даг. Огни</a:t>
                      </a:r>
                    </a:p>
                  </a:txBody>
                  <a:tcPr anchor="ctr"/>
                </a:tc>
                <a:tc>
                  <a:txBody>
                    <a:bodyPr/>
                    <a:lstStyle/>
                    <a:p>
                      <a:pPr algn="just"/>
                      <a:r>
                        <a:rPr lang="ru-RU" sz="1500" dirty="0">
                          <a:latin typeface="Times New Roman" panose="02020603050405020304" pitchFamily="18" charset="0"/>
                          <a:cs typeface="Times New Roman" panose="02020603050405020304" pitchFamily="18" charset="0"/>
                        </a:rPr>
                        <a:t>Выдано 5 микрозаймов на сумму 8,54 млн рублей субъектам МСП, план – 5 (100%)</a:t>
                      </a:r>
                    </a:p>
                  </a:txBody>
                  <a:tcPr anchor="ctr"/>
                </a:tc>
                <a:extLst>
                  <a:ext uri="{0D108BD9-81ED-4DB2-BD59-A6C34878D82A}">
                    <a16:rowId xmlns:a16="http://schemas.microsoft.com/office/drawing/2014/main" val="2873845646"/>
                  </a:ext>
                </a:extLst>
              </a:tr>
              <a:tr h="534219">
                <a:tc>
                  <a:txBody>
                    <a:bodyPr/>
                    <a:lstStyle/>
                    <a:p>
                      <a:pPr algn="ctr"/>
                      <a:r>
                        <a:rPr lang="ru-RU" sz="1500" dirty="0">
                          <a:latin typeface="Times New Roman" panose="02020603050405020304" pitchFamily="18" charset="0"/>
                          <a:cs typeface="Times New Roman" panose="02020603050405020304" pitchFamily="18" charset="0"/>
                        </a:rPr>
                        <a:t>Популяризация предпринимательства </a:t>
                      </a:r>
                    </a:p>
                  </a:txBody>
                  <a:tcPr anchor="ctr"/>
                </a:tc>
                <a:tc>
                  <a:txBody>
                    <a:bodyPr/>
                    <a:lstStyle/>
                    <a:p>
                      <a:pPr algn="ctr"/>
                      <a:r>
                        <a:rPr lang="ru-RU" sz="1500" dirty="0">
                          <a:latin typeface="Times New Roman" panose="02020603050405020304" pitchFamily="18" charset="0"/>
                          <a:cs typeface="Times New Roman" panose="02020603050405020304" pitchFamily="18" charset="0"/>
                        </a:rPr>
                        <a:t>Все 52 МО РД</a:t>
                      </a:r>
                    </a:p>
                  </a:txBody>
                  <a:tcPr anchor="ctr"/>
                </a:tc>
                <a:tc>
                  <a:txBody>
                    <a:bodyPr/>
                    <a:lstStyle/>
                    <a:p>
                      <a:pPr algn="just"/>
                      <a:r>
                        <a:rPr lang="ru-RU" sz="1500" dirty="0">
                          <a:latin typeface="Times New Roman" panose="02020603050405020304" pitchFamily="18" charset="0"/>
                          <a:cs typeface="Times New Roman" panose="02020603050405020304" pitchFamily="18" charset="0"/>
                        </a:rPr>
                        <a:t>Формирование положительного образа предпринимательства среди населения, вовлечение различных категорий граждан, включая самозанятых, в сектор малого и среднего предпринимательства. Создано субъектов МСП – 434, план 425 (102,1%)  </a:t>
                      </a:r>
                    </a:p>
                  </a:txBody>
                  <a:tcPr anchor="ctr"/>
                </a:tc>
                <a:extLst>
                  <a:ext uri="{0D108BD9-81ED-4DB2-BD59-A6C34878D82A}">
                    <a16:rowId xmlns:a16="http://schemas.microsoft.com/office/drawing/2014/main" val="1274777784"/>
                  </a:ext>
                </a:extLst>
              </a:tr>
              <a:tr h="0">
                <a:tc row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u-RU" sz="1500" dirty="0">
                          <a:latin typeface="Times New Roman" panose="02020603050405020304" pitchFamily="18" charset="0"/>
                          <a:cs typeface="Times New Roman" panose="02020603050405020304" pitchFamily="18" charset="0"/>
                        </a:rPr>
                        <a:t>Расширение доступа субъектов МСП к финансовым ресурсам</a:t>
                      </a:r>
                    </a:p>
                  </a:txBody>
                  <a:tcPr anchor="ctr"/>
                </a:tc>
                <a:tc rowSpan="2">
                  <a:txBody>
                    <a:bodyPr/>
                    <a:lstStyle/>
                    <a:p>
                      <a:pPr algn="ctr"/>
                      <a:r>
                        <a:rPr lang="ru-RU" sz="1500" dirty="0">
                          <a:latin typeface="Times New Roman" panose="02020603050405020304" pitchFamily="18" charset="0"/>
                          <a:cs typeface="Times New Roman" panose="02020603050405020304" pitchFamily="18" charset="0"/>
                        </a:rPr>
                        <a:t>Все 52 МО РД</a:t>
                      </a:r>
                    </a:p>
                  </a:txBody>
                  <a:tcPr anchor="ctr"/>
                </a:tc>
                <a:tc>
                  <a:txBody>
                    <a:bodyPr/>
                    <a:lstStyle/>
                    <a:p>
                      <a:pPr algn="just"/>
                      <a:r>
                        <a:rPr lang="ru-RU" sz="1500" dirty="0">
                          <a:latin typeface="Times New Roman" panose="02020603050405020304" pitchFamily="18" charset="0"/>
                          <a:cs typeface="Times New Roman" panose="02020603050405020304" pitchFamily="18" charset="0"/>
                        </a:rPr>
                        <a:t>Предоставление льготных микрозаймов субъектам МСП. </a:t>
                      </a:r>
                      <a:br>
                        <a:rPr lang="ru-RU" sz="1500" dirty="0">
                          <a:latin typeface="Times New Roman" panose="02020603050405020304" pitchFamily="18" charset="0"/>
                          <a:cs typeface="Times New Roman" panose="02020603050405020304" pitchFamily="18" charset="0"/>
                        </a:rPr>
                      </a:br>
                      <a:r>
                        <a:rPr lang="ru-RU" sz="1500" dirty="0">
                          <a:latin typeface="Times New Roman" panose="02020603050405020304" pitchFamily="18" charset="0"/>
                          <a:cs typeface="Times New Roman" panose="02020603050405020304" pitchFamily="18" charset="0"/>
                        </a:rPr>
                        <a:t>Выдано 598 займов (или 112,4 % от плана - 532) субъектам МСП Республики Дагестан</a:t>
                      </a:r>
                    </a:p>
                  </a:txBody>
                  <a:tcPr anchor="ctr"/>
                </a:tc>
                <a:extLst>
                  <a:ext uri="{0D108BD9-81ED-4DB2-BD59-A6C34878D82A}">
                    <a16:rowId xmlns:a16="http://schemas.microsoft.com/office/drawing/2014/main" val="1227873227"/>
                  </a:ext>
                </a:extLst>
              </a:tr>
              <a:tr h="177866">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ru-RU" sz="1600" dirty="0">
                        <a:latin typeface="Times New Roman" panose="02020603050405020304" pitchFamily="18" charset="0"/>
                        <a:cs typeface="Times New Roman" panose="02020603050405020304" pitchFamily="18" charset="0"/>
                      </a:endParaRPr>
                    </a:p>
                  </a:txBody>
                  <a:tcPr anchor="ctr"/>
                </a:tc>
                <a:tc vMerge="1">
                  <a:txBody>
                    <a:bodyPr/>
                    <a:lstStyle/>
                    <a:p>
                      <a:pPr algn="ctr"/>
                      <a:endParaRPr lang="ru-RU" sz="1600" dirty="0">
                        <a:latin typeface="Times New Roman" panose="02020603050405020304" pitchFamily="18" charset="0"/>
                        <a:cs typeface="Times New Roman" panose="02020603050405020304" pitchFamily="18" charset="0"/>
                      </a:endParaRPr>
                    </a:p>
                  </a:txBody>
                  <a:tcPr anchor="ct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ru-RU" sz="1500" dirty="0">
                          <a:latin typeface="Times New Roman" panose="02020603050405020304" pitchFamily="18" charset="0"/>
                          <a:cs typeface="Times New Roman" panose="02020603050405020304" pitchFamily="18" charset="0"/>
                        </a:rPr>
                        <a:t>Предоставление поручительств региональными гарантийными организациями.</a:t>
                      </a:r>
                    </a:p>
                    <a:p>
                      <a:pPr marL="0" marR="0" lvl="0" indent="0" algn="just" defTabSz="914400" rtl="0" eaLnBrk="1" fontAlgn="auto" latinLnBrk="0" hangingPunct="1">
                        <a:lnSpc>
                          <a:spcPct val="100000"/>
                        </a:lnSpc>
                        <a:spcBef>
                          <a:spcPts val="0"/>
                        </a:spcBef>
                        <a:spcAft>
                          <a:spcPts val="0"/>
                        </a:spcAft>
                        <a:buClrTx/>
                        <a:buSzTx/>
                        <a:buFontTx/>
                        <a:buNone/>
                        <a:tabLst/>
                        <a:defRPr/>
                      </a:pPr>
                      <a:r>
                        <a:rPr lang="ru-RU" sz="1500" dirty="0">
                          <a:latin typeface="Times New Roman" panose="02020603050405020304" pitchFamily="18" charset="0"/>
                          <a:cs typeface="Times New Roman" panose="02020603050405020304" pitchFamily="18" charset="0"/>
                        </a:rPr>
                        <a:t>Выдано 40 поручительств на сумму 155,99 млн рублей. Выдано кредитов на сумму 467,98 млн рублей (232,2 %)</a:t>
                      </a:r>
                    </a:p>
                  </a:txBody>
                  <a:tcPr anchor="ctr"/>
                </a:tc>
                <a:extLst>
                  <a:ext uri="{0D108BD9-81ED-4DB2-BD59-A6C34878D82A}">
                    <a16:rowId xmlns:a16="http://schemas.microsoft.com/office/drawing/2014/main" val="2718675566"/>
                  </a:ext>
                </a:extLst>
              </a:tr>
              <a:tr h="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u-RU" sz="1500" dirty="0">
                          <a:latin typeface="Times New Roman" panose="02020603050405020304" pitchFamily="18" charset="0"/>
                          <a:cs typeface="Times New Roman" panose="02020603050405020304" pitchFamily="18" charset="0"/>
                        </a:rPr>
                        <a:t>Улучшение условий ведения предпринимательской деятельности </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u-RU" sz="1500" dirty="0">
                          <a:latin typeface="Times New Roman" panose="02020603050405020304" pitchFamily="18" charset="0"/>
                          <a:cs typeface="Times New Roman" panose="02020603050405020304" pitchFamily="18" charset="0"/>
                        </a:rPr>
                        <a:t>Все 52 МО РД</a:t>
                      </a:r>
                    </a:p>
                    <a:p>
                      <a:pPr algn="ctr"/>
                      <a:endParaRPr lang="ru-RU" sz="1500" dirty="0">
                        <a:latin typeface="Times New Roman" panose="02020603050405020304" pitchFamily="18" charset="0"/>
                        <a:cs typeface="Times New Roman" panose="02020603050405020304" pitchFamily="18" charset="0"/>
                      </a:endParaRPr>
                    </a:p>
                  </a:txBody>
                  <a:tcPr anchor="ctr"/>
                </a:tc>
                <a:tc>
                  <a:txBody>
                    <a:bodyPr/>
                    <a:lstStyle/>
                    <a:p>
                      <a:pPr algn="just"/>
                      <a:r>
                        <a:rPr lang="ru-RU" sz="1500" dirty="0">
                          <a:latin typeface="Times New Roman" panose="02020603050405020304" pitchFamily="18" charset="0"/>
                          <a:cs typeface="Times New Roman" panose="02020603050405020304" pitchFamily="18" charset="0"/>
                        </a:rPr>
                        <a:t>Введен специальный налоговый режим для самозанятых. Утвержден перечень объектов государственного и муниципального имущества для предоставления в аренду субъектам МСП: доступно 66 объектов государственного и 545 объектов муниципального имущества.</a:t>
                      </a:r>
                    </a:p>
                  </a:txBody>
                  <a:tcPr anchor="ctr"/>
                </a:tc>
                <a:extLst>
                  <a:ext uri="{0D108BD9-81ED-4DB2-BD59-A6C34878D82A}">
                    <a16:rowId xmlns:a16="http://schemas.microsoft.com/office/drawing/2014/main" val="3997376328"/>
                  </a:ext>
                </a:extLst>
              </a:tr>
              <a:tr h="43913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u-RU" sz="1500" dirty="0">
                          <a:latin typeface="Times New Roman" panose="02020603050405020304" pitchFamily="18" charset="0"/>
                          <a:cs typeface="Times New Roman" panose="02020603050405020304" pitchFamily="18" charset="0"/>
                        </a:rPr>
                        <a:t>Создание системы поддержки фермеров </a:t>
                      </a:r>
                      <a:r>
                        <a:rPr lang="ru-RU" sz="1500" kern="1200" dirty="0">
                          <a:solidFill>
                            <a:schemeClr val="dk1"/>
                          </a:solidFill>
                          <a:latin typeface="Times New Roman" panose="02020603050405020304" pitchFamily="18" charset="0"/>
                          <a:ea typeface="+mn-ea"/>
                          <a:cs typeface="Times New Roman" panose="02020603050405020304" pitchFamily="18" charset="0"/>
                        </a:rPr>
                        <a:t>и развитие сельской кооперации </a:t>
                      </a:r>
                      <a:endParaRPr lang="ru-RU" sz="1500" dirty="0">
                        <a:latin typeface="Times New Roman" panose="02020603050405020304" pitchFamily="18" charset="0"/>
                        <a:cs typeface="Times New Roman" panose="02020603050405020304" pitchFamily="18" charset="0"/>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u-RU" sz="1500" dirty="0">
                          <a:latin typeface="Times New Roman" panose="02020603050405020304" pitchFamily="18" charset="0"/>
                          <a:cs typeface="Times New Roman" panose="02020603050405020304" pitchFamily="18" charset="0"/>
                        </a:rPr>
                        <a:t>18 МО РД</a:t>
                      </a:r>
                    </a:p>
                    <a:p>
                      <a:pPr algn="ctr"/>
                      <a:endParaRPr lang="ru-RU" sz="1500" dirty="0">
                        <a:latin typeface="Times New Roman" panose="02020603050405020304" pitchFamily="18" charset="0"/>
                        <a:cs typeface="Times New Roman" panose="02020603050405020304" pitchFamily="18" charset="0"/>
                      </a:endParaRPr>
                    </a:p>
                  </a:txBody>
                  <a:tcPr anchor="ctr"/>
                </a:tc>
                <a:tc>
                  <a:txBody>
                    <a:bodyPr/>
                    <a:lstStyle/>
                    <a:p>
                      <a:pPr algn="just"/>
                      <a:r>
                        <a:rPr lang="ru-RU" sz="1500" dirty="0">
                          <a:latin typeface="Times New Roman" panose="02020603050405020304" pitchFamily="18" charset="0"/>
                          <a:cs typeface="Times New Roman" panose="02020603050405020304" pitchFamily="18" charset="0"/>
                        </a:rPr>
                        <a:t>Предоставление КФХ грантов «</a:t>
                      </a:r>
                      <a:r>
                        <a:rPr lang="ru-RU" sz="1500" dirty="0" err="1">
                          <a:latin typeface="Times New Roman" panose="02020603050405020304" pitchFamily="18" charset="0"/>
                          <a:cs typeface="Times New Roman" panose="02020603050405020304" pitchFamily="18" charset="0"/>
                        </a:rPr>
                        <a:t>Агростартап</a:t>
                      </a:r>
                      <a:r>
                        <a:rPr lang="ru-RU" sz="1500" dirty="0">
                          <a:latin typeface="Times New Roman" panose="02020603050405020304" pitchFamily="18" charset="0"/>
                          <a:cs typeface="Times New Roman" panose="02020603050405020304" pitchFamily="18" charset="0"/>
                        </a:rPr>
                        <a:t>», предоставление сельскохозяйственным потребительским кооперативам субсидий на возмещение части затрат. </a:t>
                      </a:r>
                      <a:br>
                        <a:rPr lang="ru-RU" sz="1500" dirty="0">
                          <a:latin typeface="Times New Roman" panose="02020603050405020304" pitchFamily="18" charset="0"/>
                          <a:cs typeface="Times New Roman" panose="02020603050405020304" pitchFamily="18" charset="0"/>
                        </a:rPr>
                      </a:br>
                      <a:r>
                        <a:rPr lang="ru-RU" sz="1500" dirty="0">
                          <a:latin typeface="Times New Roman" panose="02020603050405020304" pitchFamily="18" charset="0"/>
                          <a:cs typeface="Times New Roman" panose="02020603050405020304" pitchFamily="18" charset="0"/>
                        </a:rPr>
                        <a:t>Отобрано 40 проектов КФХ и 8 проектов </a:t>
                      </a:r>
                      <a:r>
                        <a:rPr lang="ru-RU" sz="1500" dirty="0" err="1">
                          <a:latin typeface="Times New Roman" panose="02020603050405020304" pitchFamily="18" charset="0"/>
                          <a:cs typeface="Times New Roman" panose="02020603050405020304" pitchFamily="18" charset="0"/>
                        </a:rPr>
                        <a:t>СПоК</a:t>
                      </a:r>
                      <a:r>
                        <a:rPr lang="ru-RU" sz="1500" dirty="0">
                          <a:latin typeface="Times New Roman" panose="02020603050405020304" pitchFamily="18" charset="0"/>
                          <a:cs typeface="Times New Roman" panose="02020603050405020304" pitchFamily="18" charset="0"/>
                        </a:rPr>
                        <a:t>.</a:t>
                      </a:r>
                    </a:p>
                  </a:txBody>
                  <a:tcPr anchor="ctr"/>
                </a:tc>
                <a:extLst>
                  <a:ext uri="{0D108BD9-81ED-4DB2-BD59-A6C34878D82A}">
                    <a16:rowId xmlns:a16="http://schemas.microsoft.com/office/drawing/2014/main" val="2759540716"/>
                  </a:ext>
                </a:extLst>
              </a:tr>
            </a:tbl>
          </a:graphicData>
        </a:graphic>
      </p:graphicFrame>
      <p:sp>
        <p:nvSpPr>
          <p:cNvPr id="8" name="Прямоугольник 41">
            <a:extLst>
              <a:ext uri="{FF2B5EF4-FFF2-40B4-BE49-F238E27FC236}">
                <a16:creationId xmlns:a16="http://schemas.microsoft.com/office/drawing/2014/main" id="{F1C7C536-8DF8-4A1E-8284-B52E5F18341D}"/>
              </a:ext>
            </a:extLst>
          </p:cNvPr>
          <p:cNvSpPr/>
          <p:nvPr/>
        </p:nvSpPr>
        <p:spPr>
          <a:xfrm>
            <a:off x="3694670" y="54938"/>
            <a:ext cx="5046980" cy="396240"/>
          </a:xfrm>
          <a:prstGeom prst="rect">
            <a:avLst/>
          </a:prstGeom>
        </p:spPr>
        <p:txBody>
          <a:bodyPr wrap="none">
            <a:spAutoFit/>
          </a:bodyPr>
          <a:lstStyle/>
          <a:p>
            <a:r>
              <a:rPr lang="ru-RU" sz="2000" b="1" dirty="0">
                <a:latin typeface="Times New Roman" panose="02020603050405020304" pitchFamily="18" charset="0"/>
                <a:cs typeface="Times New Roman" panose="02020603050405020304" pitchFamily="18" charset="0"/>
              </a:rPr>
              <a:t>Малое и среднее предпринимательство </a:t>
            </a:r>
            <a:endParaRPr lang="ru-RU" sz="2000" dirty="0"/>
          </a:p>
        </p:txBody>
      </p:sp>
    </p:spTree>
    <p:extLst>
      <p:ext uri="{BB962C8B-B14F-4D97-AF65-F5344CB8AC3E}">
        <p14:creationId xmlns:p14="http://schemas.microsoft.com/office/powerpoint/2010/main" val="146424228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163" name="Picture 6"/>
          <p:cNvPicPr>
            <a:picLocks noChangeAspect="1"/>
          </p:cNvPicPr>
          <p:nvPr/>
        </p:nvPicPr>
        <p:blipFill>
          <a:blip r:embed="rId2"/>
          <a:stretch>
            <a:fillRect/>
          </a:stretch>
        </p:blipFill>
        <p:spPr>
          <a:xfrm>
            <a:off x="0" y="1743074"/>
            <a:ext cx="2774325" cy="5114925"/>
          </a:xfrm>
          <a:prstGeom prst="rect">
            <a:avLst/>
          </a:prstGeom>
        </p:spPr>
      </p:pic>
      <p:pic>
        <p:nvPicPr>
          <p:cNvPr id="2097164" name="Picture 2"/>
          <p:cNvPicPr>
            <a:picLocks noChangeAspect="1"/>
          </p:cNvPicPr>
          <p:nvPr/>
        </p:nvPicPr>
        <p:blipFill>
          <a:blip r:embed="rId3" cstate="print"/>
          <a:stretch>
            <a:fillRect/>
          </a:stretch>
        </p:blipFill>
        <p:spPr>
          <a:xfrm>
            <a:off x="0" y="0"/>
            <a:ext cx="2774325" cy="2790825"/>
          </a:xfrm>
          <a:prstGeom prst="rect">
            <a:avLst/>
          </a:prstGeom>
        </p:spPr>
      </p:pic>
      <p:sp>
        <p:nvSpPr>
          <p:cNvPr id="1048722" name="Rectangle 2"/>
          <p:cNvSpPr/>
          <p:nvPr/>
        </p:nvSpPr>
        <p:spPr>
          <a:xfrm>
            <a:off x="0" y="178939"/>
            <a:ext cx="12192000" cy="263612"/>
          </a:xfrm>
          <a:prstGeom prst="rect">
            <a:avLst/>
          </a:prstGeom>
          <a:gradFill flip="none" rotWithShape="1">
            <a:gsLst>
              <a:gs pos="0">
                <a:srgbClr val="927F51"/>
              </a:gs>
              <a:gs pos="91000">
                <a:schemeClr val="accent1">
                  <a:lumMod val="60000"/>
                  <a:lumOff val="40000"/>
                  <a:alpha val="41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pPr>
            <a:endParaRPr lang="en-US" dirty="0"/>
          </a:p>
        </p:txBody>
      </p:sp>
      <p:pic>
        <p:nvPicPr>
          <p:cNvPr id="2097165" name="Picture 4" descr="https://xn--80aafjcthgy6bd.xn--p1ai/templates/mun46/images/gerb.png"/>
          <p:cNvPicPr>
            <a:picLocks noChangeAspect="1" noChangeArrowheads="1"/>
          </p:cNvPicPr>
          <p:nvPr/>
        </p:nvPicPr>
        <p:blipFill>
          <a:blip r:embed="rId4" cstate="print"/>
          <a:srcRect/>
          <a:stretch>
            <a:fillRect/>
          </a:stretch>
        </p:blipFill>
        <p:spPr bwMode="auto">
          <a:xfrm>
            <a:off x="11350831" y="40745"/>
            <a:ext cx="518834" cy="540000"/>
          </a:xfrm>
          <a:prstGeom prst="rect">
            <a:avLst/>
          </a:prstGeom>
          <a:noFill/>
        </p:spPr>
      </p:pic>
      <p:sp>
        <p:nvSpPr>
          <p:cNvPr id="1048724" name="TextBox 7"/>
          <p:cNvSpPr txBox="1"/>
          <p:nvPr/>
        </p:nvSpPr>
        <p:spPr>
          <a:xfrm>
            <a:off x="6131932" y="4841059"/>
            <a:ext cx="1162371" cy="461665"/>
          </a:xfrm>
          <a:prstGeom prst="rect">
            <a:avLst/>
          </a:prstGeom>
          <a:noFill/>
        </p:spPr>
        <p:txBody>
          <a:bodyPr wrap="square" rtlCol="0">
            <a:spAutoFit/>
          </a:bodyPr>
          <a:lstStyle/>
          <a:p>
            <a:r>
              <a:rPr lang="ru-RU" sz="2400" b="1" dirty="0">
                <a:solidFill>
                  <a:srgbClr val="927F51"/>
                </a:solidFill>
                <a:latin typeface="Times New Roman" panose="02020603050405020304" pitchFamily="18" charset="0"/>
                <a:cs typeface="Times New Roman" panose="02020603050405020304" pitchFamily="18" charset="0"/>
              </a:rPr>
              <a:t>117,5%</a:t>
            </a:r>
            <a:endParaRPr lang="id-ID" sz="3200" b="1" dirty="0">
              <a:solidFill>
                <a:srgbClr val="927F51"/>
              </a:solidFill>
              <a:latin typeface="Times New Roman" panose="02020603050405020304" pitchFamily="18" charset="0"/>
              <a:cs typeface="Times New Roman" panose="02020603050405020304" pitchFamily="18" charset="0"/>
            </a:endParaRPr>
          </a:p>
        </p:txBody>
      </p:sp>
      <p:sp>
        <p:nvSpPr>
          <p:cNvPr id="1048725" name="Rectangle 14"/>
          <p:cNvSpPr/>
          <p:nvPr/>
        </p:nvSpPr>
        <p:spPr>
          <a:xfrm>
            <a:off x="3649306" y="4202423"/>
            <a:ext cx="2873889" cy="421641"/>
          </a:xfrm>
          <a:prstGeom prst="rect">
            <a:avLst/>
          </a:prstGeom>
          <a:noFill/>
        </p:spPr>
        <p:txBody>
          <a:bodyPr wrap="square">
            <a:spAutoFit/>
          </a:bodyPr>
          <a:lstStyle/>
          <a:p>
            <a:pPr>
              <a:lnSpc>
                <a:spcPct val="70000"/>
              </a:lnSpc>
            </a:pPr>
            <a:r>
              <a:rPr lang="ru-RU" sz="1600" dirty="0">
                <a:solidFill>
                  <a:schemeClr val="accent1"/>
                </a:solidFill>
                <a:latin typeface="Times New Roman" panose="02020603050405020304" pitchFamily="18" charset="0"/>
                <a:cs typeface="Times New Roman" panose="02020603050405020304" pitchFamily="18" charset="0"/>
              </a:rPr>
              <a:t>Ввод в эксплуатацию </a:t>
            </a:r>
            <a:endParaRPr lang="en-US" sz="1600" dirty="0">
              <a:solidFill>
                <a:schemeClr val="accent1"/>
              </a:solidFill>
              <a:latin typeface="Times New Roman" panose="02020603050405020304" pitchFamily="18" charset="0"/>
              <a:cs typeface="Times New Roman" panose="02020603050405020304" pitchFamily="18" charset="0"/>
            </a:endParaRPr>
          </a:p>
          <a:p>
            <a:pPr>
              <a:lnSpc>
                <a:spcPct val="70000"/>
              </a:lnSpc>
            </a:pPr>
            <a:r>
              <a:rPr lang="ru-RU" sz="1600" dirty="0">
                <a:solidFill>
                  <a:schemeClr val="accent1"/>
                </a:solidFill>
                <a:latin typeface="Times New Roman" panose="02020603050405020304" pitchFamily="18" charset="0"/>
                <a:cs typeface="Times New Roman" panose="02020603050405020304" pitchFamily="18" charset="0"/>
              </a:rPr>
              <a:t>мелиорируемых земель, га</a:t>
            </a:r>
          </a:p>
        </p:txBody>
      </p:sp>
      <p:sp>
        <p:nvSpPr>
          <p:cNvPr id="1048726" name="Rectangle 15"/>
          <p:cNvSpPr/>
          <p:nvPr/>
        </p:nvSpPr>
        <p:spPr>
          <a:xfrm>
            <a:off x="8136026" y="4343475"/>
            <a:ext cx="3521243" cy="421641"/>
          </a:xfrm>
          <a:prstGeom prst="rect">
            <a:avLst/>
          </a:prstGeom>
          <a:noFill/>
        </p:spPr>
        <p:txBody>
          <a:bodyPr wrap="square">
            <a:spAutoFit/>
          </a:bodyPr>
          <a:lstStyle/>
          <a:p>
            <a:pPr>
              <a:lnSpc>
                <a:spcPct val="70000"/>
              </a:lnSpc>
            </a:pPr>
            <a:r>
              <a:rPr lang="ru-RU" sz="1600" dirty="0">
                <a:solidFill>
                  <a:schemeClr val="accent1"/>
                </a:solidFill>
                <a:latin typeface="Times New Roman" panose="02020603050405020304" pitchFamily="18" charset="0"/>
                <a:cs typeface="Times New Roman" panose="02020603050405020304" pitchFamily="18" charset="0"/>
              </a:rPr>
              <a:t>Объем экспорта продукции машиностроения, млн </a:t>
            </a:r>
            <a:r>
              <a:rPr lang="en-US" sz="1600" b="1" dirty="0">
                <a:solidFill>
                  <a:schemeClr val="accent1"/>
                </a:solidFill>
                <a:latin typeface="Times New Roman" panose="02020603050405020304" pitchFamily="18" charset="0"/>
                <a:cs typeface="Times New Roman" panose="02020603050405020304" pitchFamily="18" charset="0"/>
              </a:rPr>
              <a:t>$</a:t>
            </a:r>
            <a:endParaRPr lang="ru-RU" sz="1600" dirty="0">
              <a:solidFill>
                <a:schemeClr val="accent1"/>
              </a:solidFill>
              <a:latin typeface="Times New Roman" panose="02020603050405020304" pitchFamily="18" charset="0"/>
              <a:cs typeface="Times New Roman" panose="02020603050405020304" pitchFamily="18" charset="0"/>
            </a:endParaRPr>
          </a:p>
        </p:txBody>
      </p:sp>
      <p:sp>
        <p:nvSpPr>
          <p:cNvPr id="1048727" name="Rectangle 17"/>
          <p:cNvSpPr/>
          <p:nvPr/>
        </p:nvSpPr>
        <p:spPr>
          <a:xfrm>
            <a:off x="3657526" y="5614160"/>
            <a:ext cx="3205480" cy="574040"/>
          </a:xfrm>
          <a:prstGeom prst="rect">
            <a:avLst/>
          </a:prstGeom>
          <a:noFill/>
        </p:spPr>
        <p:txBody>
          <a:bodyPr wrap="none">
            <a:spAutoFit/>
          </a:bodyPr>
          <a:lstStyle/>
          <a:p>
            <a:pPr>
              <a:lnSpc>
                <a:spcPct val="70000"/>
              </a:lnSpc>
            </a:pPr>
            <a:r>
              <a:rPr lang="ru-RU" sz="1600" dirty="0">
                <a:solidFill>
                  <a:schemeClr val="accent1"/>
                </a:solidFill>
                <a:latin typeface="Times New Roman" panose="02020603050405020304" pitchFamily="18" charset="0"/>
                <a:cs typeface="Times New Roman" panose="02020603050405020304" pitchFamily="18" charset="0"/>
              </a:rPr>
              <a:t>Увеличение объема </a:t>
            </a:r>
          </a:p>
          <a:p>
            <a:pPr>
              <a:lnSpc>
                <a:spcPct val="70000"/>
              </a:lnSpc>
            </a:pPr>
            <a:r>
              <a:rPr lang="ru-RU" sz="1600" dirty="0">
                <a:solidFill>
                  <a:schemeClr val="accent1"/>
                </a:solidFill>
                <a:latin typeface="Times New Roman" panose="02020603050405020304" pitchFamily="18" charset="0"/>
                <a:cs typeface="Times New Roman" panose="02020603050405020304" pitchFamily="18" charset="0"/>
              </a:rPr>
              <a:t>экспорта продукции АПК, млн </a:t>
            </a:r>
            <a:r>
              <a:rPr lang="en-US" sz="1600" b="1" dirty="0">
                <a:solidFill>
                  <a:schemeClr val="accent1"/>
                </a:solidFill>
                <a:latin typeface="Times New Roman" panose="02020603050405020304" pitchFamily="18" charset="0"/>
                <a:cs typeface="Times New Roman" panose="02020603050405020304" pitchFamily="18" charset="0"/>
              </a:rPr>
              <a:t>$</a:t>
            </a:r>
            <a:endParaRPr lang="en-US" sz="1600" dirty="0">
              <a:solidFill>
                <a:schemeClr val="accent1"/>
              </a:solidFill>
              <a:latin typeface="Times New Roman" panose="02020603050405020304" pitchFamily="18" charset="0"/>
              <a:cs typeface="Times New Roman" panose="02020603050405020304" pitchFamily="18" charset="0"/>
            </a:endParaRPr>
          </a:p>
        </p:txBody>
      </p:sp>
      <p:sp>
        <p:nvSpPr>
          <p:cNvPr id="1048728" name="Rectangle 16"/>
          <p:cNvSpPr/>
          <p:nvPr/>
        </p:nvSpPr>
        <p:spPr>
          <a:xfrm>
            <a:off x="8194420" y="5644428"/>
            <a:ext cx="2938779" cy="332740"/>
          </a:xfrm>
          <a:prstGeom prst="rect">
            <a:avLst/>
          </a:prstGeom>
          <a:noFill/>
        </p:spPr>
        <p:txBody>
          <a:bodyPr wrap="none">
            <a:spAutoFit/>
          </a:bodyPr>
          <a:lstStyle/>
          <a:p>
            <a:pPr>
              <a:lnSpc>
                <a:spcPct val="70000"/>
              </a:lnSpc>
            </a:pPr>
            <a:r>
              <a:rPr lang="ru-RU" sz="1600" dirty="0">
                <a:solidFill>
                  <a:schemeClr val="accent1"/>
                </a:solidFill>
                <a:latin typeface="Times New Roman" panose="02020603050405020304" pitchFamily="18" charset="0"/>
                <a:cs typeface="Times New Roman" panose="02020603050405020304" pitchFamily="18" charset="0"/>
              </a:rPr>
              <a:t>Объем экспорта услуг, млн </a:t>
            </a:r>
            <a:r>
              <a:rPr lang="en-US" sz="1600" b="1" dirty="0">
                <a:solidFill>
                  <a:schemeClr val="accent1"/>
                </a:solidFill>
                <a:latin typeface="Times New Roman" panose="02020603050405020304" pitchFamily="18" charset="0"/>
                <a:cs typeface="Times New Roman" panose="02020603050405020304" pitchFamily="18" charset="0"/>
              </a:rPr>
              <a:t>$</a:t>
            </a:r>
            <a:endParaRPr lang="en-US" sz="1600" dirty="0">
              <a:solidFill>
                <a:schemeClr val="accent1"/>
              </a:solidFill>
              <a:latin typeface="Times New Roman" panose="02020603050405020304" pitchFamily="18" charset="0"/>
              <a:cs typeface="Times New Roman" panose="02020603050405020304" pitchFamily="18" charset="0"/>
            </a:endParaRPr>
          </a:p>
        </p:txBody>
      </p:sp>
      <p:sp>
        <p:nvSpPr>
          <p:cNvPr id="1048729" name="TextBox 15"/>
          <p:cNvSpPr txBox="1"/>
          <p:nvPr/>
        </p:nvSpPr>
        <p:spPr>
          <a:xfrm>
            <a:off x="3657526" y="4767337"/>
            <a:ext cx="1872000" cy="340519"/>
          </a:xfrm>
          <a:prstGeom prst="roundRect">
            <a:avLst/>
          </a:prstGeom>
          <a:solidFill>
            <a:schemeClr val="tx2">
              <a:lumMod val="20000"/>
              <a:lumOff val="80000"/>
            </a:schemeClr>
          </a:solidFill>
        </p:spPr>
        <p:txBody>
          <a:bodyPr wrap="square" rtlCol="0">
            <a:spAutoFit/>
          </a:bodyPr>
          <a:lstStyle/>
          <a:p>
            <a:r>
              <a:rPr lang="ru-RU" sz="1400" dirty="0">
                <a:solidFill>
                  <a:schemeClr val="bg1"/>
                </a:solidFill>
                <a:latin typeface="Times New Roman" panose="02020603050405020304" pitchFamily="18" charset="0"/>
                <a:cs typeface="Times New Roman" panose="02020603050405020304" pitchFamily="18" charset="0"/>
              </a:rPr>
              <a:t>План: 1450</a:t>
            </a:r>
            <a:endParaRPr lang="id-ID" sz="1400" dirty="0">
              <a:solidFill>
                <a:schemeClr val="bg1"/>
              </a:solidFill>
              <a:latin typeface="Times New Roman" panose="02020603050405020304" pitchFamily="18" charset="0"/>
              <a:cs typeface="Times New Roman" panose="02020603050405020304" pitchFamily="18" charset="0"/>
            </a:endParaRPr>
          </a:p>
        </p:txBody>
      </p:sp>
      <p:sp>
        <p:nvSpPr>
          <p:cNvPr id="1048730" name="TextBox 16"/>
          <p:cNvSpPr txBox="1"/>
          <p:nvPr/>
        </p:nvSpPr>
        <p:spPr>
          <a:xfrm>
            <a:off x="3657526" y="5107855"/>
            <a:ext cx="2089355" cy="374571"/>
          </a:xfrm>
          <a:prstGeom prst="roundRect">
            <a:avLst/>
          </a:prstGeom>
          <a:solidFill>
            <a:schemeClr val="accent5"/>
          </a:solidFill>
        </p:spPr>
        <p:txBody>
          <a:bodyPr wrap="square" rtlCol="0">
            <a:spAutoFit/>
          </a:bodyPr>
          <a:lstStyle/>
          <a:p>
            <a:r>
              <a:rPr lang="ru-RU" sz="1600" dirty="0">
                <a:solidFill>
                  <a:schemeClr val="bg1"/>
                </a:solidFill>
                <a:latin typeface="Times New Roman" panose="02020603050405020304" pitchFamily="18" charset="0"/>
                <a:cs typeface="Times New Roman" panose="02020603050405020304" pitchFamily="18" charset="0"/>
              </a:rPr>
              <a:t>Факт: 1704</a:t>
            </a:r>
            <a:endParaRPr lang="id-ID" sz="1600" dirty="0">
              <a:solidFill>
                <a:schemeClr val="bg1"/>
              </a:solidFill>
              <a:latin typeface="Times New Roman" panose="02020603050405020304" pitchFamily="18" charset="0"/>
              <a:cs typeface="Times New Roman" panose="02020603050405020304" pitchFamily="18" charset="0"/>
            </a:endParaRPr>
          </a:p>
        </p:txBody>
      </p:sp>
      <p:sp>
        <p:nvSpPr>
          <p:cNvPr id="1048731" name="TextBox 17"/>
          <p:cNvSpPr txBox="1"/>
          <p:nvPr/>
        </p:nvSpPr>
        <p:spPr>
          <a:xfrm>
            <a:off x="8186026" y="4866023"/>
            <a:ext cx="1872000" cy="340519"/>
          </a:xfrm>
          <a:prstGeom prst="roundRect">
            <a:avLst/>
          </a:prstGeom>
          <a:solidFill>
            <a:schemeClr val="tx2">
              <a:lumMod val="20000"/>
              <a:lumOff val="80000"/>
            </a:schemeClr>
          </a:solidFill>
        </p:spPr>
        <p:txBody>
          <a:bodyPr wrap="square" rtlCol="0">
            <a:spAutoFit/>
          </a:bodyPr>
          <a:lstStyle/>
          <a:p>
            <a:r>
              <a:rPr lang="ru-RU" sz="1400" dirty="0">
                <a:solidFill>
                  <a:schemeClr val="bg1"/>
                </a:solidFill>
                <a:latin typeface="Times New Roman" panose="02020603050405020304" pitchFamily="18" charset="0"/>
                <a:cs typeface="Times New Roman" panose="02020603050405020304" pitchFamily="18" charset="0"/>
              </a:rPr>
              <a:t>План: 3</a:t>
            </a:r>
            <a:endParaRPr lang="id-ID" sz="1400" dirty="0">
              <a:solidFill>
                <a:schemeClr val="bg1"/>
              </a:solidFill>
              <a:latin typeface="Times New Roman" panose="02020603050405020304" pitchFamily="18" charset="0"/>
              <a:cs typeface="Times New Roman" panose="02020603050405020304" pitchFamily="18" charset="0"/>
            </a:endParaRPr>
          </a:p>
        </p:txBody>
      </p:sp>
      <p:sp>
        <p:nvSpPr>
          <p:cNvPr id="1048732" name="TextBox 18"/>
          <p:cNvSpPr txBox="1"/>
          <p:nvPr/>
        </p:nvSpPr>
        <p:spPr>
          <a:xfrm>
            <a:off x="8186903" y="5207326"/>
            <a:ext cx="2190674" cy="374571"/>
          </a:xfrm>
          <a:prstGeom prst="roundRect">
            <a:avLst/>
          </a:prstGeom>
          <a:solidFill>
            <a:schemeClr val="accent5"/>
          </a:solidFill>
        </p:spPr>
        <p:txBody>
          <a:bodyPr wrap="square" rtlCol="0">
            <a:spAutoFit/>
          </a:bodyPr>
          <a:lstStyle/>
          <a:p>
            <a:r>
              <a:rPr lang="ru-RU" sz="1600" dirty="0">
                <a:solidFill>
                  <a:schemeClr val="bg1"/>
                </a:solidFill>
                <a:latin typeface="Times New Roman" panose="02020603050405020304" pitchFamily="18" charset="0"/>
                <a:cs typeface="Times New Roman" panose="02020603050405020304" pitchFamily="18" charset="0"/>
              </a:rPr>
              <a:t>Факт: 3,6</a:t>
            </a:r>
            <a:endParaRPr lang="id-ID" sz="1600" dirty="0">
              <a:solidFill>
                <a:schemeClr val="bg1"/>
              </a:solidFill>
              <a:latin typeface="Times New Roman" panose="02020603050405020304" pitchFamily="18" charset="0"/>
              <a:cs typeface="Times New Roman" panose="02020603050405020304" pitchFamily="18" charset="0"/>
            </a:endParaRPr>
          </a:p>
        </p:txBody>
      </p:sp>
      <p:sp>
        <p:nvSpPr>
          <p:cNvPr id="1048733" name="TextBox 19"/>
          <p:cNvSpPr txBox="1"/>
          <p:nvPr/>
        </p:nvSpPr>
        <p:spPr>
          <a:xfrm>
            <a:off x="3657526" y="6066013"/>
            <a:ext cx="1871564" cy="340519"/>
          </a:xfrm>
          <a:prstGeom prst="roundRect">
            <a:avLst/>
          </a:prstGeom>
          <a:solidFill>
            <a:schemeClr val="tx2">
              <a:lumMod val="20000"/>
              <a:lumOff val="80000"/>
            </a:schemeClr>
          </a:solidFill>
        </p:spPr>
        <p:txBody>
          <a:bodyPr wrap="square" rtlCol="0">
            <a:spAutoFit/>
          </a:bodyPr>
          <a:lstStyle/>
          <a:p>
            <a:r>
              <a:rPr lang="ru-RU" sz="1400" dirty="0">
                <a:solidFill>
                  <a:schemeClr val="bg1"/>
                </a:solidFill>
                <a:latin typeface="Times New Roman" panose="02020603050405020304" pitchFamily="18" charset="0"/>
                <a:cs typeface="Times New Roman" panose="02020603050405020304" pitchFamily="18" charset="0"/>
              </a:rPr>
              <a:t>План: 24,2</a:t>
            </a:r>
            <a:endParaRPr lang="id-ID" sz="1400" dirty="0">
              <a:solidFill>
                <a:schemeClr val="bg1"/>
              </a:solidFill>
              <a:latin typeface="Times New Roman" panose="02020603050405020304" pitchFamily="18" charset="0"/>
              <a:cs typeface="Times New Roman" panose="02020603050405020304" pitchFamily="18" charset="0"/>
            </a:endParaRPr>
          </a:p>
        </p:txBody>
      </p:sp>
      <p:sp>
        <p:nvSpPr>
          <p:cNvPr id="1048734" name="TextBox 20"/>
          <p:cNvSpPr txBox="1"/>
          <p:nvPr/>
        </p:nvSpPr>
        <p:spPr>
          <a:xfrm>
            <a:off x="3657526" y="6406532"/>
            <a:ext cx="2089355" cy="374571"/>
          </a:xfrm>
          <a:prstGeom prst="roundRect">
            <a:avLst/>
          </a:prstGeom>
          <a:solidFill>
            <a:schemeClr val="accent5"/>
          </a:solidFill>
        </p:spPr>
        <p:txBody>
          <a:bodyPr wrap="square" rtlCol="0">
            <a:spAutoFit/>
          </a:bodyPr>
          <a:lstStyle/>
          <a:p>
            <a:r>
              <a:rPr lang="ru-RU" sz="1600" dirty="0">
                <a:solidFill>
                  <a:schemeClr val="bg1"/>
                </a:solidFill>
                <a:latin typeface="Times New Roman" panose="02020603050405020304" pitchFamily="18" charset="0"/>
                <a:cs typeface="Times New Roman" panose="02020603050405020304" pitchFamily="18" charset="0"/>
              </a:rPr>
              <a:t>Факт: 27,8</a:t>
            </a:r>
            <a:endParaRPr lang="id-ID" sz="1600" dirty="0">
              <a:solidFill>
                <a:schemeClr val="bg1"/>
              </a:solidFill>
              <a:latin typeface="Times New Roman" panose="02020603050405020304" pitchFamily="18" charset="0"/>
              <a:cs typeface="Times New Roman" panose="02020603050405020304" pitchFamily="18" charset="0"/>
            </a:endParaRPr>
          </a:p>
        </p:txBody>
      </p:sp>
      <p:sp>
        <p:nvSpPr>
          <p:cNvPr id="1048735" name="TextBox 21"/>
          <p:cNvSpPr txBox="1"/>
          <p:nvPr/>
        </p:nvSpPr>
        <p:spPr>
          <a:xfrm>
            <a:off x="8245649" y="6066307"/>
            <a:ext cx="1872000" cy="340519"/>
          </a:xfrm>
          <a:prstGeom prst="roundRect">
            <a:avLst/>
          </a:prstGeom>
          <a:solidFill>
            <a:schemeClr val="tx2">
              <a:lumMod val="20000"/>
              <a:lumOff val="80000"/>
            </a:schemeClr>
          </a:solidFill>
        </p:spPr>
        <p:txBody>
          <a:bodyPr wrap="square" rtlCol="0">
            <a:spAutoFit/>
          </a:bodyPr>
          <a:lstStyle/>
          <a:p>
            <a:r>
              <a:rPr lang="ru-RU" sz="1400" dirty="0">
                <a:solidFill>
                  <a:schemeClr val="bg1"/>
                </a:solidFill>
                <a:latin typeface="Times New Roman" panose="02020603050405020304" pitchFamily="18" charset="0"/>
                <a:cs typeface="Times New Roman" panose="02020603050405020304" pitchFamily="18" charset="0"/>
              </a:rPr>
              <a:t>План: 1,4</a:t>
            </a:r>
            <a:endParaRPr lang="id-ID" sz="1400" dirty="0">
              <a:solidFill>
                <a:schemeClr val="bg1"/>
              </a:solidFill>
              <a:latin typeface="Times New Roman" panose="02020603050405020304" pitchFamily="18" charset="0"/>
              <a:cs typeface="Times New Roman" panose="02020603050405020304" pitchFamily="18" charset="0"/>
            </a:endParaRPr>
          </a:p>
        </p:txBody>
      </p:sp>
      <p:sp>
        <p:nvSpPr>
          <p:cNvPr id="1048736" name="TextBox 22"/>
          <p:cNvSpPr txBox="1"/>
          <p:nvPr/>
        </p:nvSpPr>
        <p:spPr>
          <a:xfrm>
            <a:off x="8259137" y="6409669"/>
            <a:ext cx="2237678" cy="374571"/>
          </a:xfrm>
          <a:prstGeom prst="roundRect">
            <a:avLst/>
          </a:prstGeom>
          <a:solidFill>
            <a:schemeClr val="accent5"/>
          </a:solidFill>
        </p:spPr>
        <p:txBody>
          <a:bodyPr wrap="square" rtlCol="0">
            <a:spAutoFit/>
          </a:bodyPr>
          <a:lstStyle/>
          <a:p>
            <a:r>
              <a:rPr lang="ru-RU" sz="1600" dirty="0">
                <a:solidFill>
                  <a:schemeClr val="bg1"/>
                </a:solidFill>
                <a:latin typeface="Times New Roman" panose="02020603050405020304" pitchFamily="18" charset="0"/>
                <a:cs typeface="Times New Roman" panose="02020603050405020304" pitchFamily="18" charset="0"/>
              </a:rPr>
              <a:t>Факт: 21,61</a:t>
            </a:r>
            <a:endParaRPr lang="id-ID" sz="1600" dirty="0">
              <a:latin typeface="Times New Roman" panose="02020603050405020304" pitchFamily="18" charset="0"/>
              <a:cs typeface="Times New Roman" panose="02020603050405020304" pitchFamily="18" charset="0"/>
            </a:endParaRPr>
          </a:p>
        </p:txBody>
      </p:sp>
      <p:sp>
        <p:nvSpPr>
          <p:cNvPr id="1048737" name="TextBox 24"/>
          <p:cNvSpPr txBox="1"/>
          <p:nvPr/>
        </p:nvSpPr>
        <p:spPr>
          <a:xfrm>
            <a:off x="10807147" y="4987265"/>
            <a:ext cx="1087368" cy="461665"/>
          </a:xfrm>
          <a:prstGeom prst="rect">
            <a:avLst/>
          </a:prstGeom>
          <a:noFill/>
        </p:spPr>
        <p:txBody>
          <a:bodyPr wrap="square" rtlCol="0">
            <a:spAutoFit/>
          </a:bodyPr>
          <a:lstStyle/>
          <a:p>
            <a:r>
              <a:rPr lang="ru-RU" sz="2400" b="1" dirty="0">
                <a:solidFill>
                  <a:srgbClr val="927F51"/>
                </a:solidFill>
                <a:latin typeface="Times New Roman" panose="02020603050405020304" pitchFamily="18" charset="0"/>
                <a:cs typeface="Times New Roman" panose="02020603050405020304" pitchFamily="18" charset="0"/>
              </a:rPr>
              <a:t>120%</a:t>
            </a:r>
            <a:endParaRPr lang="id-ID" sz="3200" b="1" dirty="0">
              <a:solidFill>
                <a:srgbClr val="927F51"/>
              </a:solidFill>
              <a:latin typeface="Times New Roman" panose="02020603050405020304" pitchFamily="18" charset="0"/>
              <a:cs typeface="Times New Roman" panose="02020603050405020304" pitchFamily="18" charset="0"/>
            </a:endParaRPr>
          </a:p>
        </p:txBody>
      </p:sp>
      <p:sp>
        <p:nvSpPr>
          <p:cNvPr id="1048738" name="TextBox 26"/>
          <p:cNvSpPr txBox="1"/>
          <p:nvPr/>
        </p:nvSpPr>
        <p:spPr>
          <a:xfrm>
            <a:off x="6184110" y="6124113"/>
            <a:ext cx="1189035" cy="461665"/>
          </a:xfrm>
          <a:prstGeom prst="rect">
            <a:avLst/>
          </a:prstGeom>
          <a:noFill/>
        </p:spPr>
        <p:txBody>
          <a:bodyPr wrap="square" rtlCol="0">
            <a:spAutoFit/>
          </a:bodyPr>
          <a:lstStyle/>
          <a:p>
            <a:r>
              <a:rPr lang="ru-RU" sz="2400" b="1" dirty="0">
                <a:solidFill>
                  <a:srgbClr val="927F51"/>
                </a:solidFill>
                <a:latin typeface="Times New Roman" panose="02020603050405020304" pitchFamily="18" charset="0"/>
                <a:cs typeface="Times New Roman" panose="02020603050405020304" pitchFamily="18" charset="0"/>
              </a:rPr>
              <a:t>117,5%</a:t>
            </a:r>
            <a:endParaRPr lang="id-ID" sz="3200" b="1" dirty="0">
              <a:solidFill>
                <a:srgbClr val="927F51"/>
              </a:solidFill>
              <a:latin typeface="Times New Roman" panose="02020603050405020304" pitchFamily="18" charset="0"/>
              <a:cs typeface="Times New Roman" panose="02020603050405020304" pitchFamily="18" charset="0"/>
            </a:endParaRPr>
          </a:p>
        </p:txBody>
      </p:sp>
      <p:sp>
        <p:nvSpPr>
          <p:cNvPr id="1048739" name="TextBox 27"/>
          <p:cNvSpPr txBox="1"/>
          <p:nvPr/>
        </p:nvSpPr>
        <p:spPr>
          <a:xfrm>
            <a:off x="10658974" y="6192952"/>
            <a:ext cx="1362708" cy="461665"/>
          </a:xfrm>
          <a:prstGeom prst="rect">
            <a:avLst/>
          </a:prstGeom>
          <a:noFill/>
        </p:spPr>
        <p:txBody>
          <a:bodyPr wrap="square" rtlCol="0">
            <a:spAutoFit/>
          </a:bodyPr>
          <a:lstStyle/>
          <a:p>
            <a:r>
              <a:rPr lang="ru-RU" sz="2400" b="1" dirty="0">
                <a:solidFill>
                  <a:srgbClr val="927F51"/>
                </a:solidFill>
                <a:latin typeface="Times New Roman" panose="02020603050405020304" pitchFamily="18" charset="0"/>
                <a:cs typeface="Times New Roman" panose="02020603050405020304" pitchFamily="18" charset="0"/>
              </a:rPr>
              <a:t>1543,6%</a:t>
            </a:r>
            <a:endParaRPr lang="id-ID" sz="3200" b="1" dirty="0">
              <a:solidFill>
                <a:srgbClr val="927F51"/>
              </a:solidFill>
              <a:latin typeface="Times New Roman" panose="02020603050405020304" pitchFamily="18" charset="0"/>
              <a:cs typeface="Times New Roman" panose="02020603050405020304" pitchFamily="18" charset="0"/>
            </a:endParaRPr>
          </a:p>
        </p:txBody>
      </p:sp>
      <p:sp>
        <p:nvSpPr>
          <p:cNvPr id="1048747" name="Text Placeholder 6"/>
          <p:cNvSpPr txBox="1"/>
          <p:nvPr/>
        </p:nvSpPr>
        <p:spPr>
          <a:xfrm>
            <a:off x="8071228" y="5234125"/>
            <a:ext cx="3934642" cy="93051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sz="1400" b="1" dirty="0">
              <a:solidFill>
                <a:schemeClr val="tx1">
                  <a:lumMod val="85000"/>
                  <a:lumOff val="15000"/>
                </a:schemeClr>
              </a:solidFill>
              <a:latin typeface="Times New Roman" panose="02020603050405020304" pitchFamily="18" charset="0"/>
              <a:cs typeface="Times New Roman" panose="02020603050405020304" pitchFamily="18" charset="0"/>
            </a:endParaRPr>
          </a:p>
        </p:txBody>
      </p:sp>
      <p:sp>
        <p:nvSpPr>
          <p:cNvPr id="1048750" name="Прямоугольник 39"/>
          <p:cNvSpPr/>
          <p:nvPr/>
        </p:nvSpPr>
        <p:spPr>
          <a:xfrm>
            <a:off x="3756225" y="92646"/>
            <a:ext cx="4869180" cy="396240"/>
          </a:xfrm>
          <a:prstGeom prst="rect">
            <a:avLst/>
          </a:prstGeom>
        </p:spPr>
        <p:txBody>
          <a:bodyPr wrap="none">
            <a:spAutoFit/>
          </a:bodyPr>
          <a:lstStyle/>
          <a:p>
            <a:r>
              <a:rPr lang="ru-RU" sz="2000" b="1" dirty="0">
                <a:latin typeface="Times New Roman" panose="02020603050405020304" pitchFamily="18" charset="0"/>
                <a:cs typeface="Times New Roman" panose="02020603050405020304" pitchFamily="18" charset="0"/>
              </a:rPr>
              <a:t>Международная кооперация и экспорт</a:t>
            </a:r>
            <a:endParaRPr lang="ru-RU" sz="2000" dirty="0"/>
          </a:p>
        </p:txBody>
      </p:sp>
      <p:graphicFrame>
        <p:nvGraphicFramePr>
          <p:cNvPr id="39" name="Таблица 2">
            <a:extLst>
              <a:ext uri="{FF2B5EF4-FFF2-40B4-BE49-F238E27FC236}">
                <a16:creationId xmlns:a16="http://schemas.microsoft.com/office/drawing/2014/main" id="{31B7EFD9-BCE4-4204-AD52-DD6BBE4BECD6}"/>
              </a:ext>
            </a:extLst>
          </p:cNvPr>
          <p:cNvGraphicFramePr>
            <a:graphicFrameLocks noGrp="1"/>
          </p:cNvGraphicFramePr>
          <p:nvPr>
            <p:extLst>
              <p:ext uri="{D42A27DB-BD31-4B8C-83A1-F6EECF244321}">
                <p14:modId xmlns:p14="http://schemas.microsoft.com/office/powerpoint/2010/main" val="3318617678"/>
              </p:ext>
            </p:extLst>
          </p:nvPr>
        </p:nvGraphicFramePr>
        <p:xfrm>
          <a:off x="2906302" y="630860"/>
          <a:ext cx="9157121" cy="3267080"/>
        </p:xfrm>
        <a:graphic>
          <a:graphicData uri="http://schemas.openxmlformats.org/drawingml/2006/table">
            <a:tbl>
              <a:tblPr firstRow="1" bandRow="1">
                <a:tableStyleId>{5C22544A-7EE6-4342-B048-85BDC9FD1C3A}</a:tableStyleId>
              </a:tblPr>
              <a:tblGrid>
                <a:gridCol w="2131952">
                  <a:extLst>
                    <a:ext uri="{9D8B030D-6E8A-4147-A177-3AD203B41FA5}">
                      <a16:colId xmlns:a16="http://schemas.microsoft.com/office/drawing/2014/main" val="3890753860"/>
                    </a:ext>
                  </a:extLst>
                </a:gridCol>
                <a:gridCol w="909209">
                  <a:extLst>
                    <a:ext uri="{9D8B030D-6E8A-4147-A177-3AD203B41FA5}">
                      <a16:colId xmlns:a16="http://schemas.microsoft.com/office/drawing/2014/main" val="585400195"/>
                    </a:ext>
                  </a:extLst>
                </a:gridCol>
                <a:gridCol w="909209">
                  <a:extLst>
                    <a:ext uri="{9D8B030D-6E8A-4147-A177-3AD203B41FA5}">
                      <a16:colId xmlns:a16="http://schemas.microsoft.com/office/drawing/2014/main" val="2553763667"/>
                    </a:ext>
                  </a:extLst>
                </a:gridCol>
                <a:gridCol w="779323">
                  <a:extLst>
                    <a:ext uri="{9D8B030D-6E8A-4147-A177-3AD203B41FA5}">
                      <a16:colId xmlns:a16="http://schemas.microsoft.com/office/drawing/2014/main" val="804191879"/>
                    </a:ext>
                  </a:extLst>
                </a:gridCol>
                <a:gridCol w="678446">
                  <a:extLst>
                    <a:ext uri="{9D8B030D-6E8A-4147-A177-3AD203B41FA5}">
                      <a16:colId xmlns:a16="http://schemas.microsoft.com/office/drawing/2014/main" val="2655410390"/>
                    </a:ext>
                  </a:extLst>
                </a:gridCol>
                <a:gridCol w="795307">
                  <a:extLst>
                    <a:ext uri="{9D8B030D-6E8A-4147-A177-3AD203B41FA5}">
                      <a16:colId xmlns:a16="http://schemas.microsoft.com/office/drawing/2014/main" val="2467530669"/>
                    </a:ext>
                  </a:extLst>
                </a:gridCol>
                <a:gridCol w="781394">
                  <a:extLst>
                    <a:ext uri="{9D8B030D-6E8A-4147-A177-3AD203B41FA5}">
                      <a16:colId xmlns:a16="http://schemas.microsoft.com/office/drawing/2014/main" val="1561845894"/>
                    </a:ext>
                  </a:extLst>
                </a:gridCol>
                <a:gridCol w="692732">
                  <a:extLst>
                    <a:ext uri="{9D8B030D-6E8A-4147-A177-3AD203B41FA5}">
                      <a16:colId xmlns:a16="http://schemas.microsoft.com/office/drawing/2014/main" val="2462808528"/>
                    </a:ext>
                  </a:extLst>
                </a:gridCol>
                <a:gridCol w="692732">
                  <a:extLst>
                    <a:ext uri="{9D8B030D-6E8A-4147-A177-3AD203B41FA5}">
                      <a16:colId xmlns:a16="http://schemas.microsoft.com/office/drawing/2014/main" val="31640486"/>
                    </a:ext>
                  </a:extLst>
                </a:gridCol>
                <a:gridCol w="786817">
                  <a:extLst>
                    <a:ext uri="{9D8B030D-6E8A-4147-A177-3AD203B41FA5}">
                      <a16:colId xmlns:a16="http://schemas.microsoft.com/office/drawing/2014/main" val="1172407634"/>
                    </a:ext>
                  </a:extLst>
                </a:gridCol>
              </a:tblGrid>
              <a:tr h="288000">
                <a:tc rowSpan="2">
                  <a:txBody>
                    <a:bodyPr/>
                    <a:lstStyle/>
                    <a:p>
                      <a:pPr algn="ctr"/>
                      <a:r>
                        <a:rPr lang="ru-RU" sz="1400" dirty="0">
                          <a:latin typeface="Times New Roman" panose="02020603050405020304" pitchFamily="18" charset="0"/>
                          <a:cs typeface="Times New Roman" panose="02020603050405020304" pitchFamily="18" charset="0"/>
                        </a:rPr>
                        <a:t>Региональные проекты</a:t>
                      </a:r>
                    </a:p>
                    <a:p>
                      <a:pPr algn="ctr"/>
                      <a:r>
                        <a:rPr lang="ru-RU" sz="1400" dirty="0">
                          <a:latin typeface="Times New Roman" panose="02020603050405020304" pitchFamily="18" charset="0"/>
                          <a:cs typeface="Times New Roman" panose="02020603050405020304" pitchFamily="18" charset="0"/>
                        </a:rPr>
                        <a:t>(ответственные исполнители)</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gridSpan="6">
                  <a:txBody>
                    <a:bodyPr/>
                    <a:lstStyle/>
                    <a:p>
                      <a:pPr algn="ctr"/>
                      <a:r>
                        <a:rPr lang="ru-RU" sz="1400" dirty="0">
                          <a:latin typeface="Times New Roman" panose="02020603050405020304" pitchFamily="18" charset="0"/>
                          <a:cs typeface="Times New Roman" panose="02020603050405020304" pitchFamily="18" charset="0"/>
                        </a:rPr>
                        <a:t>Бюджет проекта, млн рублей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ru-RU" dirty="0"/>
                    </a:p>
                  </a:txBody>
                  <a:tcPr/>
                </a:tc>
                <a:tc hMerge="1">
                  <a:txBody>
                    <a:bodyPr/>
                    <a:lstStyle/>
                    <a:p>
                      <a:endParaRPr lang="ru-RU" dirty="0"/>
                    </a:p>
                  </a:txBody>
                  <a:tcPr/>
                </a:tc>
                <a:tc hMerge="1">
                  <a:txBody>
                    <a:bodyPr/>
                    <a:lstStyle/>
                    <a:p>
                      <a:endParaRPr lang="ru-RU" dirty="0"/>
                    </a:p>
                  </a:txBody>
                  <a:tcPr/>
                </a:tc>
                <a:tc hMerge="1">
                  <a:txBody>
                    <a:bodyPr/>
                    <a:lstStyle/>
                    <a:p>
                      <a:endParaRPr lang="ru-RU" dirty="0"/>
                    </a:p>
                  </a:txBody>
                  <a:tcPr/>
                </a:tc>
                <a:tc hMerge="1">
                  <a:txBody>
                    <a:bodyPr/>
                    <a:lstStyle/>
                    <a:p>
                      <a:endParaRPr lang="ru-RU" dirty="0"/>
                    </a:p>
                  </a:txBody>
                  <a:tcPr/>
                </a:tc>
                <a:tc gridSpan="3">
                  <a:txBody>
                    <a:bodyPr/>
                    <a:lstStyle/>
                    <a:p>
                      <a:pPr algn="ctr"/>
                      <a:r>
                        <a:rPr lang="ru-RU" sz="1400" dirty="0">
                          <a:latin typeface="Times New Roman" panose="02020603050405020304" pitchFamily="18" charset="0"/>
                          <a:cs typeface="Times New Roman" panose="02020603050405020304" pitchFamily="18" charset="0"/>
                        </a:rPr>
                        <a:t>Контракты</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ru-RU" dirty="0"/>
                    </a:p>
                  </a:txBody>
                  <a:tcPr/>
                </a:tc>
                <a:tc hMerge="1">
                  <a:txBody>
                    <a:bodyPr/>
                    <a:lstStyle/>
                    <a:p>
                      <a:endParaRPr lang="ru-RU" dirty="0"/>
                    </a:p>
                  </a:txBody>
                  <a:tcPr/>
                </a:tc>
                <a:extLst>
                  <a:ext uri="{0D108BD9-81ED-4DB2-BD59-A6C34878D82A}">
                    <a16:rowId xmlns:a16="http://schemas.microsoft.com/office/drawing/2014/main" val="2690816642"/>
                  </a:ext>
                </a:extLst>
              </a:tr>
              <a:tr h="419126">
                <a:tc vMerge="1">
                  <a:txBody>
                    <a:bodyPr/>
                    <a:lstStyle/>
                    <a:p>
                      <a:endParaRPr lang="ru-RU" dirty="0"/>
                    </a:p>
                  </a:txBody>
                  <a:tcPr/>
                </a:tc>
                <a:tc>
                  <a:txBody>
                    <a:bodyPr/>
                    <a:lstStyle/>
                    <a:p>
                      <a:pPr algn="ctr"/>
                      <a:r>
                        <a:rPr lang="ru-RU" sz="1400" b="0" kern="1200" dirty="0">
                          <a:solidFill>
                            <a:schemeClr val="lt1"/>
                          </a:solidFill>
                          <a:latin typeface="Times New Roman" panose="02020603050405020304" pitchFamily="18" charset="0"/>
                          <a:ea typeface="+mn-ea"/>
                          <a:cs typeface="Times New Roman" panose="02020603050405020304" pitchFamily="18" charset="0"/>
                        </a:rPr>
                        <a:t>Всего</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472C4"/>
                    </a:solidFill>
                  </a:tcPr>
                </a:tc>
                <a:tc>
                  <a:txBody>
                    <a:bodyPr/>
                    <a:lstStyle/>
                    <a:p>
                      <a:pPr algn="ctr"/>
                      <a:r>
                        <a:rPr lang="ru-RU" sz="1400" b="0" kern="1200" dirty="0">
                          <a:solidFill>
                            <a:schemeClr val="lt1"/>
                          </a:solidFill>
                          <a:latin typeface="Times New Roman" panose="02020603050405020304" pitchFamily="18" charset="0"/>
                          <a:ea typeface="+mn-ea"/>
                          <a:cs typeface="Times New Roman" panose="02020603050405020304" pitchFamily="18" charset="0"/>
                        </a:rPr>
                        <a:t>ФБ</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472C4"/>
                    </a:solidFill>
                  </a:tcPr>
                </a:tc>
                <a:tc>
                  <a:txBody>
                    <a:bodyPr/>
                    <a:lstStyle/>
                    <a:p>
                      <a:pPr algn="ctr"/>
                      <a:r>
                        <a:rPr lang="ru-RU" sz="1400" b="0" kern="1200" dirty="0">
                          <a:solidFill>
                            <a:schemeClr val="lt1"/>
                          </a:solidFill>
                          <a:latin typeface="Times New Roman" panose="02020603050405020304" pitchFamily="18" charset="0"/>
                          <a:ea typeface="+mn-ea"/>
                          <a:cs typeface="Times New Roman" panose="02020603050405020304" pitchFamily="18" charset="0"/>
                        </a:rPr>
                        <a:t>РБ</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472C4"/>
                    </a:solidFill>
                  </a:tcPr>
                </a:tc>
                <a:tc>
                  <a:txBody>
                    <a:bodyPr/>
                    <a:lstStyle/>
                    <a:p>
                      <a:pPr algn="ctr"/>
                      <a:r>
                        <a:rPr lang="ru-RU" sz="1400" b="0" kern="1200" dirty="0">
                          <a:solidFill>
                            <a:schemeClr val="lt1"/>
                          </a:solidFill>
                          <a:latin typeface="Times New Roman" panose="02020603050405020304" pitchFamily="18" charset="0"/>
                          <a:ea typeface="+mn-ea"/>
                          <a:cs typeface="Times New Roman" panose="02020603050405020304" pitchFamily="18" charset="0"/>
                        </a:rPr>
                        <a:t>ВИ</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472C4"/>
                    </a:solidFill>
                  </a:tcPr>
                </a:tc>
                <a:tc>
                  <a:txBody>
                    <a:bodyPr/>
                    <a:lstStyle/>
                    <a:p>
                      <a:pPr algn="ctr"/>
                      <a:r>
                        <a:rPr lang="ru-RU" sz="1400" b="0" kern="1200" dirty="0">
                          <a:solidFill>
                            <a:schemeClr val="lt1"/>
                          </a:solidFill>
                          <a:latin typeface="Times New Roman" panose="02020603050405020304" pitchFamily="18" charset="0"/>
                          <a:ea typeface="+mn-ea"/>
                          <a:cs typeface="Times New Roman" panose="02020603050405020304" pitchFamily="18" charset="0"/>
                        </a:rPr>
                        <a:t>Касса</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472C4"/>
                    </a:solidFill>
                  </a:tcPr>
                </a:tc>
                <a:tc>
                  <a:txBody>
                    <a:bodyPr/>
                    <a:lstStyle/>
                    <a:p>
                      <a:pPr algn="ctr"/>
                      <a:r>
                        <a:rPr lang="ru-RU" sz="1400" b="0" kern="1200" dirty="0">
                          <a:solidFill>
                            <a:schemeClr val="lt1"/>
                          </a:solidFill>
                          <a:latin typeface="Times New Roman" panose="02020603050405020304" pitchFamily="18" charset="0"/>
                          <a:ea typeface="+mn-ea"/>
                          <a:cs typeface="Times New Roman" panose="02020603050405020304" pitchFamily="18" charset="0"/>
                        </a:rPr>
                        <a:t>%</a:t>
                      </a:r>
                      <a:endParaRPr lang="ru-RU"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472C4"/>
                    </a:solidFill>
                  </a:tcPr>
                </a:tc>
                <a:tc>
                  <a:txBody>
                    <a:bodyPr/>
                    <a:lstStyle/>
                    <a:p>
                      <a:pPr algn="ctr"/>
                      <a:r>
                        <a:rPr lang="ru-RU" sz="1400" b="0" kern="1200" dirty="0">
                          <a:solidFill>
                            <a:schemeClr val="lt1"/>
                          </a:solidFill>
                          <a:latin typeface="Times New Roman" panose="02020603050405020304" pitchFamily="18" charset="0"/>
                          <a:ea typeface="+mn-ea"/>
                          <a:cs typeface="Times New Roman" panose="02020603050405020304" pitchFamily="18" charset="0"/>
                        </a:rPr>
                        <a:t>План</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472C4"/>
                    </a:solidFill>
                  </a:tcPr>
                </a:tc>
                <a:tc>
                  <a:txBody>
                    <a:bodyPr/>
                    <a:lstStyle/>
                    <a:p>
                      <a:pPr algn="ctr"/>
                      <a:r>
                        <a:rPr lang="ru-RU" sz="1400" b="0" kern="1200" dirty="0">
                          <a:solidFill>
                            <a:schemeClr val="lt1"/>
                          </a:solidFill>
                          <a:latin typeface="Times New Roman" panose="02020603050405020304" pitchFamily="18" charset="0"/>
                          <a:ea typeface="+mn-ea"/>
                          <a:cs typeface="Times New Roman" panose="02020603050405020304" pitchFamily="18" charset="0"/>
                        </a:rPr>
                        <a:t>Факт</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472C4"/>
                    </a:solidFill>
                  </a:tcPr>
                </a:tc>
                <a:tc>
                  <a:txBody>
                    <a:bodyPr/>
                    <a:lstStyle/>
                    <a:p>
                      <a:pPr algn="ctr"/>
                      <a:r>
                        <a:rPr lang="ru-RU" sz="1400" b="0" kern="1200" dirty="0">
                          <a:solidFill>
                            <a:schemeClr val="lt1"/>
                          </a:solidFill>
                          <a:latin typeface="Times New Roman" panose="02020603050405020304" pitchFamily="18" charset="0"/>
                          <a:ea typeface="+mn-ea"/>
                          <a:cs typeface="Times New Roman" panose="02020603050405020304" pitchFamily="18" charset="0"/>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472C4"/>
                    </a:solidFill>
                  </a:tcPr>
                </a:tc>
                <a:extLst>
                  <a:ext uri="{0D108BD9-81ED-4DB2-BD59-A6C34878D82A}">
                    <a16:rowId xmlns:a16="http://schemas.microsoft.com/office/drawing/2014/main" val="2410216419"/>
                  </a:ext>
                </a:extLst>
              </a:tr>
              <a:tr h="370840">
                <a:tc>
                  <a:txBody>
                    <a:bodyPr/>
                    <a:lstStyle/>
                    <a:p>
                      <a:pPr algn="ctr">
                        <a:lnSpc>
                          <a:spcPts val="1400"/>
                        </a:lnSpc>
                      </a:pPr>
                      <a:r>
                        <a:rPr lang="ru-RU" sz="1600" dirty="0">
                          <a:latin typeface="Times New Roman" panose="02020603050405020304" pitchFamily="18" charset="0"/>
                          <a:cs typeface="Times New Roman" panose="02020603050405020304" pitchFamily="18" charset="0"/>
                        </a:rPr>
                        <a:t>Всего</a:t>
                      </a:r>
                      <a:endParaRPr lang="ru-RU" sz="1400" dirty="0">
                        <a:latin typeface="Times New Roman" panose="02020603050405020304" pitchFamily="18"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400" dirty="0">
                          <a:latin typeface="Times New Roman" panose="02020603050405020304" pitchFamily="18" charset="0"/>
                          <a:cs typeface="Times New Roman" panose="02020603050405020304" pitchFamily="18" charset="0"/>
                        </a:rPr>
                        <a:t>60,62</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400" dirty="0">
                          <a:latin typeface="Times New Roman" panose="02020603050405020304" pitchFamily="18" charset="0"/>
                          <a:cs typeface="Times New Roman" panose="02020603050405020304" pitchFamily="18" charset="0"/>
                        </a:rPr>
                        <a:t>42,01</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400" dirty="0">
                          <a:latin typeface="Times New Roman" panose="02020603050405020304" pitchFamily="18" charset="0"/>
                          <a:cs typeface="Times New Roman" panose="02020603050405020304" pitchFamily="18" charset="0"/>
                        </a:rPr>
                        <a:t>0,42</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400" dirty="0">
                          <a:latin typeface="Times New Roman" panose="02020603050405020304" pitchFamily="18" charset="0"/>
                          <a:cs typeface="Times New Roman" panose="02020603050405020304" pitchFamily="18" charset="0"/>
                        </a:rPr>
                        <a:t>18,19</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400" dirty="0">
                          <a:latin typeface="Times New Roman" panose="02020603050405020304" pitchFamily="18" charset="0"/>
                          <a:cs typeface="Times New Roman" panose="02020603050405020304" pitchFamily="18" charset="0"/>
                        </a:rPr>
                        <a:t>60,62</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400" dirty="0">
                          <a:latin typeface="Times New Roman" panose="02020603050405020304" pitchFamily="18" charset="0"/>
                          <a:cs typeface="Times New Roman" panose="02020603050405020304" pitchFamily="18" charset="0"/>
                        </a:rPr>
                        <a:t>100</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73256399"/>
                  </a:ext>
                </a:extLst>
              </a:tr>
              <a:tr h="468000">
                <a:tc>
                  <a:txBody>
                    <a:bodyPr/>
                    <a:lstStyle/>
                    <a:p>
                      <a:pPr marL="0" marR="0" lvl="0" indent="0" algn="ctr" defTabSz="914400" rtl="0" eaLnBrk="1" fontAlgn="auto" latinLnBrk="0" hangingPunct="1">
                        <a:lnSpc>
                          <a:spcPts val="1400"/>
                        </a:lnSpc>
                        <a:spcBef>
                          <a:spcPts val="0"/>
                        </a:spcBef>
                        <a:spcAft>
                          <a:spcPts val="0"/>
                        </a:spcAft>
                        <a:buClrTx/>
                        <a:buSzTx/>
                        <a:buFontTx/>
                        <a:buNone/>
                        <a:tabLst/>
                        <a:defRPr/>
                      </a:pPr>
                      <a:r>
                        <a:rPr lang="ru-RU" sz="1300" b="0" dirty="0">
                          <a:solidFill>
                            <a:schemeClr val="tx1"/>
                          </a:solidFill>
                          <a:latin typeface="Times New Roman" panose="02020603050405020304" pitchFamily="18" charset="0"/>
                          <a:cs typeface="Times New Roman" panose="02020603050405020304" pitchFamily="18" charset="0"/>
                        </a:rPr>
                        <a:t>Экспорт услуг</a:t>
                      </a:r>
                    </a:p>
                    <a:p>
                      <a:pPr marL="0" marR="0" lvl="0" indent="0" algn="ctr" defTabSz="914400" rtl="0" eaLnBrk="1" fontAlgn="auto" latinLnBrk="0" hangingPunct="1">
                        <a:lnSpc>
                          <a:spcPts val="1400"/>
                        </a:lnSpc>
                        <a:spcBef>
                          <a:spcPts val="0"/>
                        </a:spcBef>
                        <a:spcAft>
                          <a:spcPts val="0"/>
                        </a:spcAft>
                        <a:buClrTx/>
                        <a:buSzTx/>
                        <a:buFontTx/>
                        <a:buNone/>
                        <a:tabLst/>
                        <a:defRPr/>
                      </a:pPr>
                      <a:r>
                        <a:rPr lang="ru-RU" sz="1300" b="0" dirty="0">
                          <a:solidFill>
                            <a:schemeClr val="tx1"/>
                          </a:solidFill>
                          <a:latin typeface="Times New Roman" panose="02020603050405020304" pitchFamily="18" charset="0"/>
                          <a:cs typeface="Times New Roman" panose="02020603050405020304" pitchFamily="18" charset="0"/>
                        </a:rPr>
                        <a:t>(</a:t>
                      </a:r>
                      <a:r>
                        <a:rPr lang="ru-RU" sz="1300" dirty="0">
                          <a:latin typeface="Times New Roman" panose="02020603050405020304" pitchFamily="18" charset="0"/>
                          <a:cs typeface="Times New Roman" panose="02020603050405020304" pitchFamily="18" charset="0"/>
                        </a:rPr>
                        <a:t>Минпромторг</a:t>
                      </a:r>
                      <a:r>
                        <a:rPr lang="ru-RU" sz="1300" b="0" dirty="0">
                          <a:solidFill>
                            <a:schemeClr val="tx1"/>
                          </a:solidFill>
                          <a:latin typeface="Times New Roman" panose="02020603050405020304" pitchFamily="18" charset="0"/>
                          <a:cs typeface="Times New Roman" panose="02020603050405020304" pitchFamily="18" charset="0"/>
                        </a:rPr>
                        <a:t> РД)</a:t>
                      </a:r>
                      <a:endParaRPr lang="ru-RU" sz="1300" dirty="0">
                        <a:latin typeface="Times New Roman" panose="02020603050405020304" pitchFamily="18"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tcP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lnT w="12700" cap="flat" cmpd="sng" algn="ctr">
                      <a:solidFill>
                        <a:schemeClr val="tx1"/>
                      </a:solidFill>
                      <a:prstDash val="solid"/>
                      <a:round/>
                      <a:headEnd type="none" w="med" len="med"/>
                      <a:tailEnd type="none" w="med" len="med"/>
                    </a:lnT>
                  </a:tcP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lnT w="12700" cap="flat" cmpd="sng" algn="ctr">
                      <a:solidFill>
                        <a:schemeClr val="tx1"/>
                      </a:solidFill>
                      <a:prstDash val="solid"/>
                      <a:round/>
                      <a:headEnd type="none" w="med" len="med"/>
                      <a:tailEnd type="none" w="med" len="med"/>
                    </a:lnT>
                  </a:tcP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lnT w="12700" cap="flat" cmpd="sng" algn="ctr">
                      <a:solidFill>
                        <a:schemeClr val="tx1"/>
                      </a:solidFill>
                      <a:prstDash val="solid"/>
                      <a:round/>
                      <a:headEnd type="none" w="med" len="med"/>
                      <a:tailEnd type="none" w="med" len="med"/>
                    </a:lnT>
                  </a:tcP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lnT w="12700" cap="flat" cmpd="sng" algn="ctr">
                      <a:solidFill>
                        <a:schemeClr val="tx1"/>
                      </a:solidFill>
                      <a:prstDash val="solid"/>
                      <a:round/>
                      <a:headEnd type="none" w="med" len="med"/>
                      <a:tailEnd type="none" w="med" len="med"/>
                    </a:lnT>
                  </a:tcP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lnT w="12700" cap="flat" cmpd="sng" algn="ctr">
                      <a:solidFill>
                        <a:schemeClr val="tx1"/>
                      </a:solidFill>
                      <a:prstDash val="solid"/>
                      <a:round/>
                      <a:headEnd type="none" w="med" len="med"/>
                      <a:tailEnd type="none" w="med" len="med"/>
                    </a:lnT>
                  </a:tcP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lnT w="12700" cap="flat" cmpd="sng" algn="ctr">
                      <a:solidFill>
                        <a:schemeClr val="tx1"/>
                      </a:solidFill>
                      <a:prstDash val="solid"/>
                      <a:round/>
                      <a:headEnd type="none" w="med" len="med"/>
                      <a:tailEnd type="none" w="med" len="med"/>
                    </a:lnT>
                  </a:tcP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lnT w="12700" cap="flat" cmpd="sng" algn="ctr">
                      <a:solidFill>
                        <a:schemeClr val="tx1"/>
                      </a:solidFill>
                      <a:prstDash val="solid"/>
                      <a:round/>
                      <a:headEnd type="none" w="med" len="med"/>
                      <a:tailEnd type="none" w="med" len="med"/>
                    </a:lnT>
                  </a:tcP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lnT w="12700" cap="flat" cmpd="sng" algn="ctr">
                      <a:solidFill>
                        <a:schemeClr val="tx1"/>
                      </a:solidFill>
                      <a:prstDash val="solid"/>
                      <a:round/>
                      <a:headEnd type="none" w="med" len="med"/>
                      <a:tailEnd type="none" w="med" len="med"/>
                    </a:lnT>
                  </a:tcP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943486988"/>
                  </a:ext>
                </a:extLst>
              </a:tr>
              <a:tr h="370840">
                <a:tc>
                  <a:txBody>
                    <a:bodyPr/>
                    <a:lstStyle/>
                    <a:p>
                      <a:pPr algn="ctr">
                        <a:lnSpc>
                          <a:spcPts val="1400"/>
                        </a:lnSpc>
                      </a:pPr>
                      <a:r>
                        <a:rPr lang="ru-RU" sz="1300" dirty="0">
                          <a:latin typeface="Times New Roman" panose="02020603050405020304" pitchFamily="18" charset="0"/>
                          <a:cs typeface="Times New Roman" panose="02020603050405020304" pitchFamily="18" charset="0"/>
                        </a:rPr>
                        <a:t>Промышленный экспорт</a:t>
                      </a:r>
                    </a:p>
                    <a:p>
                      <a:pPr algn="ctr">
                        <a:lnSpc>
                          <a:spcPts val="1400"/>
                        </a:lnSpc>
                      </a:pPr>
                      <a:r>
                        <a:rPr lang="ru-RU" sz="1300" dirty="0">
                          <a:latin typeface="Times New Roman" panose="02020603050405020304" pitchFamily="18" charset="0"/>
                          <a:cs typeface="Times New Roman" panose="02020603050405020304" pitchFamily="18" charset="0"/>
                        </a:rPr>
                        <a:t>(Минпромторг РД)</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tc>
                <a:extLst>
                  <a:ext uri="{0D108BD9-81ED-4DB2-BD59-A6C34878D82A}">
                    <a16:rowId xmlns:a16="http://schemas.microsoft.com/office/drawing/2014/main" val="174477464"/>
                  </a:ext>
                </a:extLst>
              </a:tr>
              <a:tr h="370840">
                <a:tc>
                  <a:txBody>
                    <a:bodyPr/>
                    <a:lstStyle/>
                    <a:p>
                      <a:pPr algn="ctr">
                        <a:lnSpc>
                          <a:spcPts val="1400"/>
                        </a:lnSpc>
                      </a:pPr>
                      <a:r>
                        <a:rPr lang="ru-RU" sz="1300" dirty="0">
                          <a:latin typeface="Times New Roman" panose="02020603050405020304" pitchFamily="18" charset="0"/>
                          <a:cs typeface="Times New Roman" panose="02020603050405020304" pitchFamily="18" charset="0"/>
                        </a:rPr>
                        <a:t>Экспорт продукции АПК</a:t>
                      </a:r>
                    </a:p>
                    <a:p>
                      <a:pPr algn="ctr">
                        <a:lnSpc>
                          <a:spcPts val="1400"/>
                        </a:lnSpc>
                      </a:pPr>
                      <a:r>
                        <a:rPr lang="ru-RU" sz="1300" dirty="0">
                          <a:latin typeface="Times New Roman" panose="02020603050405020304" pitchFamily="18" charset="0"/>
                          <a:cs typeface="Times New Roman" panose="02020603050405020304" pitchFamily="18" charset="0"/>
                        </a:rPr>
                        <a:t>(</a:t>
                      </a:r>
                      <a:r>
                        <a:rPr lang="ru-RU" sz="1300" kern="1200" dirty="0">
                          <a:solidFill>
                            <a:schemeClr val="dk1"/>
                          </a:solidFill>
                          <a:latin typeface="Times New Roman" panose="02020603050405020304" pitchFamily="18" charset="0"/>
                          <a:ea typeface="+mn-ea"/>
                          <a:cs typeface="Times New Roman" panose="02020603050405020304" pitchFamily="18" charset="0"/>
                        </a:rPr>
                        <a:t>Минсельхозпрод РД)</a:t>
                      </a:r>
                      <a:endParaRPr lang="ru-RU" sz="1300" dirty="0">
                        <a:latin typeface="Times New Roman" panose="02020603050405020304" pitchFamily="18" charset="0"/>
                        <a:cs typeface="Times New Roman" panose="02020603050405020304" pitchFamily="18" charset="0"/>
                      </a:endParaRPr>
                    </a:p>
                  </a:txBody>
                  <a:tcPr anchor="ctr"/>
                </a:tc>
                <a:tc>
                  <a:txBody>
                    <a:bodyPr/>
                    <a:lstStyle/>
                    <a:p>
                      <a:pPr algn="ctr"/>
                      <a:r>
                        <a:rPr lang="ru-RU" sz="1400" dirty="0">
                          <a:latin typeface="Times New Roman" panose="02020603050405020304" pitchFamily="18" charset="0"/>
                          <a:cs typeface="Times New Roman" panose="02020603050405020304" pitchFamily="18" charset="0"/>
                        </a:rPr>
                        <a:t>60,62</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42,01</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0,42</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18,19</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60,62</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100</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tc>
                <a:extLst>
                  <a:ext uri="{0D108BD9-81ED-4DB2-BD59-A6C34878D82A}">
                    <a16:rowId xmlns:a16="http://schemas.microsoft.com/office/drawing/2014/main" val="503681669"/>
                  </a:ext>
                </a:extLst>
              </a:tr>
              <a:tr h="370840">
                <a:tc>
                  <a:txBody>
                    <a:bodyPr/>
                    <a:lstStyle/>
                    <a:p>
                      <a:pPr algn="ctr">
                        <a:lnSpc>
                          <a:spcPts val="1400"/>
                        </a:lnSpc>
                      </a:pPr>
                      <a:r>
                        <a:rPr lang="ru-RU" sz="1300" dirty="0">
                          <a:latin typeface="Times New Roman" panose="02020603050405020304" pitchFamily="18" charset="0"/>
                          <a:cs typeface="Times New Roman" panose="02020603050405020304" pitchFamily="18" charset="0"/>
                        </a:rPr>
                        <a:t>Системные меры международной кооперации и экспорта</a:t>
                      </a:r>
                    </a:p>
                    <a:p>
                      <a:pPr algn="ctr">
                        <a:lnSpc>
                          <a:spcPts val="1400"/>
                        </a:lnSpc>
                      </a:pPr>
                      <a:r>
                        <a:rPr lang="ru-RU" sz="1300" dirty="0">
                          <a:latin typeface="Times New Roman" panose="02020603050405020304" pitchFamily="18" charset="0"/>
                          <a:cs typeface="Times New Roman" panose="02020603050405020304" pitchFamily="18" charset="0"/>
                        </a:rPr>
                        <a:t>(</a:t>
                      </a:r>
                      <a:r>
                        <a:rPr lang="ru-RU" sz="1300" dirty="0" err="1">
                          <a:latin typeface="Times New Roman" panose="02020603050405020304" pitchFamily="18" charset="0"/>
                          <a:cs typeface="Times New Roman" panose="02020603050405020304" pitchFamily="18" charset="0"/>
                        </a:rPr>
                        <a:t>Дагпредпринимательство</a:t>
                      </a:r>
                      <a:r>
                        <a:rPr lang="ru-RU" sz="1300" dirty="0">
                          <a:latin typeface="Times New Roman" panose="02020603050405020304" pitchFamily="18" charset="0"/>
                          <a:cs typeface="Times New Roman" panose="02020603050405020304" pitchFamily="18" charset="0"/>
                        </a:rPr>
                        <a:t>)</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tc>
                <a:extLst>
                  <a:ext uri="{0D108BD9-81ED-4DB2-BD59-A6C34878D82A}">
                    <a16:rowId xmlns:a16="http://schemas.microsoft.com/office/drawing/2014/main" val="927918134"/>
                  </a:ext>
                </a:extLst>
              </a:tr>
            </a:tbl>
          </a:graphicData>
        </a:graphic>
      </p:graphicFrame>
    </p:spTree>
    <p:extLst>
      <p:ext uri="{BB962C8B-B14F-4D97-AF65-F5344CB8AC3E}">
        <p14:creationId xmlns:p14="http://schemas.microsoft.com/office/powerpoint/2010/main" val="203068863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22" name="Rectangle 2"/>
          <p:cNvSpPr/>
          <p:nvPr/>
        </p:nvSpPr>
        <p:spPr>
          <a:xfrm>
            <a:off x="0" y="178939"/>
            <a:ext cx="12192000" cy="263612"/>
          </a:xfrm>
          <a:prstGeom prst="rect">
            <a:avLst/>
          </a:prstGeom>
          <a:gradFill flip="none" rotWithShape="1">
            <a:gsLst>
              <a:gs pos="0">
                <a:srgbClr val="927F51"/>
              </a:gs>
              <a:gs pos="91000">
                <a:schemeClr val="accent1">
                  <a:lumMod val="60000"/>
                  <a:lumOff val="40000"/>
                  <a:alpha val="41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pPr>
            <a:endParaRPr lang="en-US" dirty="0"/>
          </a:p>
        </p:txBody>
      </p:sp>
      <p:pic>
        <p:nvPicPr>
          <p:cNvPr id="2097165" name="Picture 4" descr="https://xn--80aafjcthgy6bd.xn--p1ai/templates/mun46/images/gerb.png"/>
          <p:cNvPicPr>
            <a:picLocks noChangeAspect="1" noChangeArrowheads="1"/>
          </p:cNvPicPr>
          <p:nvPr/>
        </p:nvPicPr>
        <p:blipFill>
          <a:blip r:embed="rId2" cstate="print"/>
          <a:srcRect/>
          <a:stretch>
            <a:fillRect/>
          </a:stretch>
        </p:blipFill>
        <p:spPr bwMode="auto">
          <a:xfrm>
            <a:off x="11350831" y="40745"/>
            <a:ext cx="518834" cy="540000"/>
          </a:xfrm>
          <a:prstGeom prst="rect">
            <a:avLst/>
          </a:prstGeom>
          <a:noFill/>
        </p:spPr>
      </p:pic>
      <p:sp>
        <p:nvSpPr>
          <p:cNvPr id="1048750" name="Прямоугольник 39"/>
          <p:cNvSpPr/>
          <p:nvPr/>
        </p:nvSpPr>
        <p:spPr>
          <a:xfrm>
            <a:off x="3756225" y="92646"/>
            <a:ext cx="4869180" cy="396240"/>
          </a:xfrm>
          <a:prstGeom prst="rect">
            <a:avLst/>
          </a:prstGeom>
        </p:spPr>
        <p:txBody>
          <a:bodyPr wrap="none">
            <a:spAutoFit/>
          </a:bodyPr>
          <a:lstStyle/>
          <a:p>
            <a:r>
              <a:rPr lang="ru-RU" sz="2000" b="1" dirty="0">
                <a:latin typeface="Times New Roman" panose="02020603050405020304" pitchFamily="18" charset="0"/>
                <a:cs typeface="Times New Roman" panose="02020603050405020304" pitchFamily="18" charset="0"/>
              </a:rPr>
              <a:t>Международная кооперация и экспорт</a:t>
            </a:r>
            <a:endParaRPr lang="ru-RU" sz="2000" dirty="0"/>
          </a:p>
        </p:txBody>
      </p:sp>
      <p:graphicFrame>
        <p:nvGraphicFramePr>
          <p:cNvPr id="25" name="Таблица 3">
            <a:extLst>
              <a:ext uri="{FF2B5EF4-FFF2-40B4-BE49-F238E27FC236}">
                <a16:creationId xmlns:a16="http://schemas.microsoft.com/office/drawing/2014/main" id="{10E7C4C6-8755-41A8-BDAC-8DC7B07CF6D2}"/>
              </a:ext>
            </a:extLst>
          </p:cNvPr>
          <p:cNvGraphicFramePr>
            <a:graphicFrameLocks noGrp="1"/>
          </p:cNvGraphicFramePr>
          <p:nvPr>
            <p:extLst>
              <p:ext uri="{D42A27DB-BD31-4B8C-83A1-F6EECF244321}">
                <p14:modId xmlns:p14="http://schemas.microsoft.com/office/powerpoint/2010/main" val="1234566106"/>
              </p:ext>
            </p:extLst>
          </p:nvPr>
        </p:nvGraphicFramePr>
        <p:xfrm>
          <a:off x="218388" y="627309"/>
          <a:ext cx="11755223" cy="5903485"/>
        </p:xfrm>
        <a:graphic>
          <a:graphicData uri="http://schemas.openxmlformats.org/drawingml/2006/table">
            <a:tbl>
              <a:tblPr firstRow="1" bandRow="1">
                <a:tableStyleId>{5C22544A-7EE6-4342-B048-85BDC9FD1C3A}</a:tableStyleId>
              </a:tblPr>
              <a:tblGrid>
                <a:gridCol w="1674797">
                  <a:extLst>
                    <a:ext uri="{9D8B030D-6E8A-4147-A177-3AD203B41FA5}">
                      <a16:colId xmlns:a16="http://schemas.microsoft.com/office/drawing/2014/main" val="872544408"/>
                    </a:ext>
                  </a:extLst>
                </a:gridCol>
                <a:gridCol w="2463567">
                  <a:extLst>
                    <a:ext uri="{9D8B030D-6E8A-4147-A177-3AD203B41FA5}">
                      <a16:colId xmlns:a16="http://schemas.microsoft.com/office/drawing/2014/main" val="2935036756"/>
                    </a:ext>
                  </a:extLst>
                </a:gridCol>
                <a:gridCol w="7616859">
                  <a:extLst>
                    <a:ext uri="{9D8B030D-6E8A-4147-A177-3AD203B41FA5}">
                      <a16:colId xmlns:a16="http://schemas.microsoft.com/office/drawing/2014/main" val="4034457935"/>
                    </a:ext>
                  </a:extLst>
                </a:gridCol>
              </a:tblGrid>
              <a:tr h="666653">
                <a:tc>
                  <a:txBody>
                    <a:bodyPr/>
                    <a:lstStyle/>
                    <a:p>
                      <a:pPr algn="ctr"/>
                      <a:r>
                        <a:rPr lang="ru-RU" sz="1600" dirty="0">
                          <a:latin typeface="Times New Roman" panose="02020603050405020304" pitchFamily="18" charset="0"/>
                          <a:cs typeface="Times New Roman" panose="02020603050405020304" pitchFamily="18" charset="0"/>
                        </a:rPr>
                        <a:t>Региональный</a:t>
                      </a:r>
                    </a:p>
                    <a:p>
                      <a:pPr algn="ctr"/>
                      <a:r>
                        <a:rPr lang="ru-RU" sz="1600" dirty="0">
                          <a:latin typeface="Times New Roman" panose="02020603050405020304" pitchFamily="18" charset="0"/>
                          <a:cs typeface="Times New Roman" panose="02020603050405020304" pitchFamily="18" charset="0"/>
                        </a:rPr>
                        <a:t> проект</a:t>
                      </a:r>
                    </a:p>
                  </a:txBody>
                  <a:tcPr anchor="ctr"/>
                </a:tc>
                <a:tc>
                  <a:txBody>
                    <a:bodyPr/>
                    <a:lstStyle/>
                    <a:p>
                      <a:pPr algn="ctr"/>
                      <a:r>
                        <a:rPr lang="ru-RU" sz="1600" dirty="0">
                          <a:latin typeface="Times New Roman" panose="02020603050405020304" pitchFamily="18" charset="0"/>
                          <a:cs typeface="Times New Roman" panose="02020603050405020304" pitchFamily="18" charset="0"/>
                        </a:rPr>
                        <a:t>Реализуется на территории МО</a:t>
                      </a:r>
                    </a:p>
                  </a:txBody>
                  <a:tcPr anchor="ctr"/>
                </a:tc>
                <a:tc>
                  <a:txBody>
                    <a:bodyPr/>
                    <a:lstStyle/>
                    <a:p>
                      <a:pPr algn="ctr"/>
                      <a:r>
                        <a:rPr lang="ru-RU" sz="1600" dirty="0">
                          <a:latin typeface="Times New Roman" panose="02020603050405020304" pitchFamily="18" charset="0"/>
                          <a:cs typeface="Times New Roman" panose="02020603050405020304" pitchFamily="18" charset="0"/>
                        </a:rPr>
                        <a:t>Мероприятия проекта</a:t>
                      </a:r>
                    </a:p>
                  </a:txBody>
                  <a:tcPr anchor="ctr"/>
                </a:tc>
                <a:extLst>
                  <a:ext uri="{0D108BD9-81ED-4DB2-BD59-A6C34878D82A}">
                    <a16:rowId xmlns:a16="http://schemas.microsoft.com/office/drawing/2014/main" val="1207244134"/>
                  </a:ext>
                </a:extLst>
              </a:tr>
              <a:tr h="621597">
                <a:tc rowSpan="4">
                  <a:txBody>
                    <a:bodyPr/>
                    <a:lstStyle/>
                    <a:p>
                      <a:pPr algn="ctr"/>
                      <a:r>
                        <a:rPr kumimoji="0" lang="ru-RU" sz="1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Экспорт услуг</a:t>
                      </a:r>
                      <a:endParaRPr lang="ru-RU" sz="1600" dirty="0">
                        <a:latin typeface="Times New Roman" panose="02020603050405020304" pitchFamily="18" charset="0"/>
                        <a:cs typeface="Times New Roman" panose="02020603050405020304" pitchFamily="18" charset="0"/>
                      </a:endParaRPr>
                    </a:p>
                  </a:txBody>
                  <a:tcPr anchor="ctr"/>
                </a:tc>
                <a:tc>
                  <a:txBody>
                    <a:bodyPr/>
                    <a:lstStyle/>
                    <a:p>
                      <a:pPr algn="ctr"/>
                      <a:r>
                        <a:rPr lang="ru-RU" sz="1600" dirty="0">
                          <a:latin typeface="Times New Roman" panose="02020603050405020304" pitchFamily="18" charset="0"/>
                          <a:cs typeface="Times New Roman" panose="02020603050405020304" pitchFamily="18" charset="0"/>
                        </a:rPr>
                        <a:t>г. Махачкала</a:t>
                      </a:r>
                    </a:p>
                  </a:txBody>
                  <a:tcPr anchor="ctr"/>
                </a:tc>
                <a:tc>
                  <a:txBody>
                    <a:bodyPr/>
                    <a:lstStyle/>
                    <a:p>
                      <a:pPr algn="just"/>
                      <a:r>
                        <a:rPr lang="ru-RU" sz="1600" dirty="0">
                          <a:latin typeface="Times New Roman" panose="02020603050405020304" pitchFamily="18" charset="0"/>
                          <a:cs typeface="Times New Roman" panose="02020603050405020304" pitchFamily="18" charset="0"/>
                        </a:rPr>
                        <a:t>Модернизация международного аэропорта «</a:t>
                      </a:r>
                      <a:r>
                        <a:rPr lang="ru-RU" sz="1600" dirty="0" err="1">
                          <a:latin typeface="Times New Roman" panose="02020603050405020304" pitchFamily="18" charset="0"/>
                          <a:cs typeface="Times New Roman" panose="02020603050405020304" pitchFamily="18" charset="0"/>
                        </a:rPr>
                        <a:t>Уйташ</a:t>
                      </a:r>
                      <a:r>
                        <a:rPr lang="ru-RU" sz="1600" dirty="0">
                          <a:latin typeface="Times New Roman" panose="02020603050405020304" pitchFamily="18" charset="0"/>
                          <a:cs typeface="Times New Roman" panose="02020603050405020304" pitchFamily="18" charset="0"/>
                        </a:rPr>
                        <a:t>» им. Амет-Хана Султана – готовность 40 %. Сдача объекта планируется в 2021 году</a:t>
                      </a:r>
                    </a:p>
                  </a:txBody>
                  <a:tcPr anchor="ctr"/>
                </a:tc>
                <a:extLst>
                  <a:ext uri="{0D108BD9-81ED-4DB2-BD59-A6C34878D82A}">
                    <a16:rowId xmlns:a16="http://schemas.microsoft.com/office/drawing/2014/main" val="3627042994"/>
                  </a:ext>
                </a:extLst>
              </a:tr>
              <a:tr h="521834">
                <a:tc vMerge="1">
                  <a:txBody>
                    <a:bodyPr/>
                    <a:lstStyle/>
                    <a:p>
                      <a:endParaRPr lang="ru-RU" dirty="0"/>
                    </a:p>
                  </a:txBody>
                  <a:tcPr/>
                </a:tc>
                <a:tc>
                  <a:txBody>
                    <a:bodyPr/>
                    <a:lstStyle/>
                    <a:p>
                      <a:pPr algn="ctr"/>
                      <a:r>
                        <a:rPr lang="ru-RU" sz="1600" kern="1200" dirty="0" err="1">
                          <a:solidFill>
                            <a:schemeClr val="dk1"/>
                          </a:solidFill>
                          <a:latin typeface="Times New Roman" panose="02020603050405020304" pitchFamily="18" charset="0"/>
                          <a:ea typeface="+mn-ea"/>
                          <a:cs typeface="Times New Roman" panose="02020603050405020304" pitchFamily="18" charset="0"/>
                        </a:rPr>
                        <a:t>Магарамкентский</a:t>
                      </a:r>
                      <a:r>
                        <a:rPr lang="ru-RU" dirty="0"/>
                        <a:t> </a:t>
                      </a:r>
                      <a:r>
                        <a:rPr lang="ru-RU" sz="1600" kern="1200" dirty="0">
                          <a:solidFill>
                            <a:schemeClr val="dk1"/>
                          </a:solidFill>
                          <a:latin typeface="Times New Roman" panose="02020603050405020304" pitchFamily="18" charset="0"/>
                          <a:ea typeface="+mn-ea"/>
                          <a:cs typeface="Times New Roman" panose="02020603050405020304" pitchFamily="18" charset="0"/>
                        </a:rPr>
                        <a:t>р-н</a:t>
                      </a:r>
                    </a:p>
                  </a:txBody>
                  <a:tcPr anchor="ctr"/>
                </a:tc>
                <a:tc>
                  <a:txBody>
                    <a:bodyPr/>
                    <a:lstStyle/>
                    <a:p>
                      <a:pPr algn="just"/>
                      <a:r>
                        <a:rPr lang="ru-RU" sz="1600" dirty="0">
                          <a:latin typeface="Times New Roman" panose="02020603050405020304" pitchFamily="18" charset="0"/>
                          <a:cs typeface="Times New Roman" panose="02020603050405020304" pitchFamily="18" charset="0"/>
                        </a:rPr>
                        <a:t>Реконструкция автомобильного пункта пропуска «</a:t>
                      </a:r>
                      <a:r>
                        <a:rPr lang="ru-RU" sz="1600" dirty="0" err="1">
                          <a:latin typeface="Times New Roman" panose="02020603050405020304" pitchFamily="18" charset="0"/>
                          <a:cs typeface="Times New Roman" panose="02020603050405020304" pitchFamily="18" charset="0"/>
                        </a:rPr>
                        <a:t>Яраг</a:t>
                      </a:r>
                      <a:r>
                        <a:rPr lang="ru-RU" sz="1600" dirty="0">
                          <a:latin typeface="Times New Roman" panose="02020603050405020304" pitchFamily="18" charset="0"/>
                          <a:cs typeface="Times New Roman" panose="02020603050405020304" pitchFamily="18" charset="0"/>
                        </a:rPr>
                        <a:t>-Казмаляр». Завершение работ предусмотрено в 2021 году</a:t>
                      </a:r>
                    </a:p>
                  </a:txBody>
                  <a:tcPr anchor="ctr"/>
                </a:tc>
                <a:extLst>
                  <a:ext uri="{0D108BD9-81ED-4DB2-BD59-A6C34878D82A}">
                    <a16:rowId xmlns:a16="http://schemas.microsoft.com/office/drawing/2014/main" val="3814649717"/>
                  </a:ext>
                </a:extLst>
              </a:tr>
              <a:tr h="412105">
                <a:tc vMerge="1">
                  <a:txBody>
                    <a:bodyPr/>
                    <a:lstStyle/>
                    <a:p>
                      <a:endParaRPr lang="ru-RU" dirty="0"/>
                    </a:p>
                  </a:txBody>
                  <a:tcPr/>
                </a:tc>
                <a:tc>
                  <a:txBody>
                    <a:bodyPr/>
                    <a:lstStyle/>
                    <a:p>
                      <a:pPr algn="ctr"/>
                      <a:r>
                        <a:rPr lang="ru-RU" sz="1600" dirty="0">
                          <a:latin typeface="Times New Roman" panose="02020603050405020304" pitchFamily="18" charset="0"/>
                          <a:cs typeface="Times New Roman" panose="02020603050405020304" pitchFamily="18" charset="0"/>
                        </a:rPr>
                        <a:t>29 МО РД</a:t>
                      </a:r>
                    </a:p>
                  </a:txBody>
                  <a:tcPr anchor="ctr"/>
                </a:tc>
                <a:tc>
                  <a:txBody>
                    <a:bodyPr/>
                    <a:lstStyle/>
                    <a:p>
                      <a:pPr algn="just"/>
                      <a:r>
                        <a:rPr lang="ru-RU" sz="1600" dirty="0">
                          <a:latin typeface="Times New Roman" panose="02020603050405020304" pitchFamily="18" charset="0"/>
                          <a:cs typeface="Times New Roman" panose="02020603050405020304" pitchFamily="18" charset="0"/>
                        </a:rPr>
                        <a:t>Установка унифицированных знаков туристкой навигации. Установлено 370 единиц</a:t>
                      </a:r>
                    </a:p>
                  </a:txBody>
                  <a:tcPr anchor="ctr"/>
                </a:tc>
                <a:extLst>
                  <a:ext uri="{0D108BD9-81ED-4DB2-BD59-A6C34878D82A}">
                    <a16:rowId xmlns:a16="http://schemas.microsoft.com/office/drawing/2014/main" val="281220955"/>
                  </a:ext>
                </a:extLst>
              </a:tr>
              <a:tr h="521834">
                <a:tc vMerge="1">
                  <a:txBody>
                    <a:bodyPr/>
                    <a:lstStyle/>
                    <a:p>
                      <a:endParaRPr lang="ru-RU" dirty="0"/>
                    </a:p>
                  </a:txBody>
                  <a:tcPr/>
                </a:tc>
                <a:tc>
                  <a:txBody>
                    <a:bodyPr/>
                    <a:lstStyle/>
                    <a:p>
                      <a:pPr algn="ctr"/>
                      <a:r>
                        <a:rPr lang="ru-RU" sz="1400" kern="1200" dirty="0">
                          <a:solidFill>
                            <a:schemeClr val="dk1"/>
                          </a:solidFill>
                          <a:latin typeface="Times New Roman" panose="02020603050405020304" pitchFamily="18" charset="0"/>
                          <a:ea typeface="+mn-ea"/>
                          <a:cs typeface="Times New Roman" panose="02020603050405020304" pitchFamily="18" charset="0"/>
                        </a:rPr>
                        <a:t>г. Махачкала г. Каспийск       г. Избербаш г. Хасавюрт </a:t>
                      </a:r>
                      <a:r>
                        <a:rPr lang="ru-RU" sz="1400" kern="1200" dirty="0" err="1">
                          <a:solidFill>
                            <a:schemeClr val="dk1"/>
                          </a:solidFill>
                          <a:latin typeface="Times New Roman" panose="02020603050405020304" pitchFamily="18" charset="0"/>
                          <a:ea typeface="+mn-ea"/>
                          <a:cs typeface="Times New Roman" panose="02020603050405020304" pitchFamily="18" charset="0"/>
                        </a:rPr>
                        <a:t>Кумторкалинский</a:t>
                      </a:r>
                      <a:r>
                        <a:rPr lang="ru-RU" sz="1400" kern="1200" dirty="0">
                          <a:solidFill>
                            <a:schemeClr val="dk1"/>
                          </a:solidFill>
                          <a:latin typeface="Times New Roman" panose="02020603050405020304" pitchFamily="18" charset="0"/>
                          <a:ea typeface="+mn-ea"/>
                          <a:cs typeface="Times New Roman" panose="02020603050405020304" pitchFamily="18" charset="0"/>
                        </a:rPr>
                        <a:t> р-н</a:t>
                      </a:r>
                    </a:p>
                  </a:txBody>
                  <a:tcPr anchor="ctr"/>
                </a:tc>
                <a:tc>
                  <a:txBody>
                    <a:bodyPr/>
                    <a:lstStyle/>
                    <a:p>
                      <a:pPr algn="just"/>
                      <a:r>
                        <a:rPr lang="ru-RU" sz="1600" dirty="0">
                          <a:latin typeface="Times New Roman" panose="02020603050405020304" pitchFamily="18" charset="0"/>
                          <a:cs typeface="Times New Roman" panose="02020603050405020304" pitchFamily="18" charset="0"/>
                        </a:rPr>
                        <a:t>Проведение процедуры классификации гостиниц. Процедуру прошли 30 гостиниц</a:t>
                      </a:r>
                    </a:p>
                  </a:txBody>
                  <a:tcPr anchor="ctr"/>
                </a:tc>
                <a:extLst>
                  <a:ext uri="{0D108BD9-81ED-4DB2-BD59-A6C34878D82A}">
                    <a16:rowId xmlns:a16="http://schemas.microsoft.com/office/drawing/2014/main" val="2873845646"/>
                  </a:ext>
                </a:extLst>
              </a:tr>
              <a:tr h="729138">
                <a:tc>
                  <a:txBody>
                    <a:bodyPr/>
                    <a:lstStyle/>
                    <a:p>
                      <a:pPr algn="ctr"/>
                      <a:r>
                        <a:rPr lang="ru-RU" sz="1400" dirty="0">
                          <a:latin typeface="Times New Roman" panose="02020603050405020304" pitchFamily="18" charset="0"/>
                          <a:cs typeface="Times New Roman" panose="02020603050405020304" pitchFamily="18" charset="0"/>
                        </a:rPr>
                        <a:t>Промышленный экспорт</a:t>
                      </a:r>
                    </a:p>
                  </a:txBody>
                  <a:tcPr anchor="ctr"/>
                </a:tc>
                <a:tc>
                  <a:txBody>
                    <a:bodyPr/>
                    <a:lstStyle/>
                    <a:p>
                      <a:pPr algn="ctr"/>
                      <a:endParaRPr lang="ru-RU" sz="1600" dirty="0">
                        <a:latin typeface="Times New Roman" panose="02020603050405020304" pitchFamily="18" charset="0"/>
                        <a:cs typeface="Times New Roman" panose="02020603050405020304" pitchFamily="18" charset="0"/>
                      </a:endParaRPr>
                    </a:p>
                  </a:txBody>
                  <a:tcPr anchor="ctr"/>
                </a:tc>
                <a:tc>
                  <a:txBody>
                    <a:bodyPr/>
                    <a:lstStyle/>
                    <a:p>
                      <a:pPr algn="just"/>
                      <a:r>
                        <a:rPr lang="ru-RU" sz="1600" dirty="0">
                          <a:latin typeface="Times New Roman" panose="02020603050405020304" pitchFamily="18" charset="0"/>
                          <a:cs typeface="Times New Roman" panose="02020603050405020304" pitchFamily="18" charset="0"/>
                        </a:rPr>
                        <a:t>Объем </a:t>
                      </a:r>
                      <a:r>
                        <a:rPr lang="ru-RU" sz="1600" dirty="0" err="1">
                          <a:latin typeface="Times New Roman" panose="02020603050405020304" pitchFamily="18" charset="0"/>
                          <a:cs typeface="Times New Roman" panose="02020603050405020304" pitchFamily="18" charset="0"/>
                        </a:rPr>
                        <a:t>конкурентноспособной</a:t>
                      </a:r>
                      <a:r>
                        <a:rPr lang="ru-RU" sz="1600" dirty="0">
                          <a:latin typeface="Times New Roman" panose="02020603050405020304" pitchFamily="18" charset="0"/>
                          <a:cs typeface="Times New Roman" panose="02020603050405020304" pitchFamily="18" charset="0"/>
                        </a:rPr>
                        <a:t> промышленной продукции составил 18,3 млн долл. США или 122% от плана 15 млн долл. США</a:t>
                      </a:r>
                    </a:p>
                  </a:txBody>
                  <a:tcPr anchor="ctr"/>
                </a:tc>
                <a:extLst>
                  <a:ext uri="{0D108BD9-81ED-4DB2-BD59-A6C34878D82A}">
                    <a16:rowId xmlns:a16="http://schemas.microsoft.com/office/drawing/2014/main" val="1274777784"/>
                  </a:ext>
                </a:extLst>
              </a:tr>
              <a:tr h="521834">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u-RU" sz="1400" dirty="0">
                          <a:latin typeface="Times New Roman" panose="02020603050405020304" pitchFamily="18" charset="0"/>
                          <a:cs typeface="Times New Roman" panose="02020603050405020304" pitchFamily="18" charset="0"/>
                        </a:rPr>
                        <a:t>Экспорт продукции АПК</a:t>
                      </a:r>
                    </a:p>
                  </a:txBody>
                  <a:tcPr anchor="ctr"/>
                </a:tc>
                <a:tc>
                  <a:txBody>
                    <a:bodyPr/>
                    <a:lstStyle/>
                    <a:p>
                      <a:pPr algn="ctr"/>
                      <a:r>
                        <a:rPr lang="ru-RU" sz="1600" kern="1200" dirty="0">
                          <a:solidFill>
                            <a:schemeClr val="dk1"/>
                          </a:solidFill>
                          <a:latin typeface="Times New Roman" panose="02020603050405020304" pitchFamily="18" charset="0"/>
                          <a:ea typeface="+mn-ea"/>
                          <a:cs typeface="Times New Roman" panose="02020603050405020304" pitchFamily="18" charset="0"/>
                        </a:rPr>
                        <a:t>Кизлярский</a:t>
                      </a:r>
                      <a:r>
                        <a:rPr lang="ru-RU" sz="1600" dirty="0">
                          <a:latin typeface="Times New Roman" panose="02020603050405020304" pitchFamily="18" charset="0"/>
                          <a:cs typeface="Times New Roman" panose="02020603050405020304" pitchFamily="18" charset="0"/>
                        </a:rPr>
                        <a:t> район</a:t>
                      </a:r>
                    </a:p>
                  </a:txBody>
                  <a:tcPr anchor="ctr"/>
                </a:tc>
                <a:tc>
                  <a:txBody>
                    <a:bodyPr/>
                    <a:lstStyle/>
                    <a:p>
                      <a:pPr algn="just"/>
                      <a:r>
                        <a:rPr lang="ru-RU" sz="1600" dirty="0">
                          <a:latin typeface="Times New Roman" panose="02020603050405020304" pitchFamily="18" charset="0"/>
                          <a:cs typeface="Times New Roman" panose="02020603050405020304" pitchFamily="18" charset="0"/>
                        </a:rPr>
                        <a:t>Господдержка проведения мелиоративных работ на землях сельхозназначения</a:t>
                      </a:r>
                    </a:p>
                    <a:p>
                      <a:pPr algn="just"/>
                      <a:r>
                        <a:rPr lang="ru-RU" sz="1600" dirty="0">
                          <a:latin typeface="Times New Roman" panose="02020603050405020304" pitchFamily="18" charset="0"/>
                          <a:cs typeface="Times New Roman" panose="02020603050405020304" pitchFamily="18" charset="0"/>
                        </a:rPr>
                        <a:t>инициаторов проектов, направленных на выращивание </a:t>
                      </a:r>
                      <a:r>
                        <a:rPr lang="ru-RU" sz="1600" dirty="0" err="1">
                          <a:latin typeface="Times New Roman" panose="02020603050405020304" pitchFamily="18" charset="0"/>
                          <a:cs typeface="Times New Roman" panose="02020603050405020304" pitchFamily="18" charset="0"/>
                        </a:rPr>
                        <a:t>экспортноориентированной</a:t>
                      </a:r>
                      <a:endParaRPr lang="ru-RU" sz="1600" dirty="0">
                        <a:latin typeface="Times New Roman" panose="02020603050405020304" pitchFamily="18" charset="0"/>
                        <a:cs typeface="Times New Roman" panose="02020603050405020304" pitchFamily="18" charset="0"/>
                      </a:endParaRPr>
                    </a:p>
                    <a:p>
                      <a:pPr algn="just"/>
                      <a:r>
                        <a:rPr lang="ru-RU" sz="1600" dirty="0">
                          <a:latin typeface="Times New Roman" panose="02020603050405020304" pitchFamily="18" charset="0"/>
                          <a:cs typeface="Times New Roman" panose="02020603050405020304" pitchFamily="18" charset="0"/>
                        </a:rPr>
                        <a:t>продукции АПК. Предоставлены 2 субсидии, площадь проведенных работ доведена до 1704 га (117,5%)</a:t>
                      </a:r>
                    </a:p>
                  </a:txBody>
                  <a:tcPr anchor="ctr"/>
                </a:tc>
                <a:extLst>
                  <a:ext uri="{0D108BD9-81ED-4DB2-BD59-A6C34878D82A}">
                    <a16:rowId xmlns:a16="http://schemas.microsoft.com/office/drawing/2014/main" val="1227873227"/>
                  </a:ext>
                </a:extLst>
              </a:tr>
              <a:tr h="109655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u-RU" sz="1400" dirty="0">
                          <a:latin typeface="Times New Roman" panose="02020603050405020304" pitchFamily="18" charset="0"/>
                          <a:cs typeface="Times New Roman" panose="02020603050405020304" pitchFamily="18" charset="0"/>
                        </a:rPr>
                        <a:t>Системные меры международной кооперации и экспорта</a:t>
                      </a:r>
                    </a:p>
                  </a:txBody>
                  <a:tcPr anchor="ctr"/>
                </a:tc>
                <a:tc>
                  <a:txBody>
                    <a:bodyPr/>
                    <a:lstStyle/>
                    <a:p>
                      <a:pPr algn="ctr"/>
                      <a:r>
                        <a:rPr lang="ru-RU" sz="1600" dirty="0">
                          <a:latin typeface="Times New Roman" panose="02020603050405020304" pitchFamily="18" charset="0"/>
                          <a:cs typeface="Times New Roman" panose="02020603050405020304" pitchFamily="18" charset="0"/>
                        </a:rPr>
                        <a:t>Все 52 МО РД</a:t>
                      </a:r>
                    </a:p>
                  </a:txBody>
                  <a:tcPr anchor="ctr"/>
                </a:tc>
                <a:tc>
                  <a:txBody>
                    <a:bodyPr/>
                    <a:lstStyle/>
                    <a:p>
                      <a:pPr algn="just"/>
                      <a:r>
                        <a:rPr lang="ru-RU" sz="1600" dirty="0">
                          <a:latin typeface="Times New Roman" panose="02020603050405020304" pitchFamily="18" charset="0"/>
                          <a:cs typeface="Times New Roman" panose="02020603050405020304" pitchFamily="18" charset="0"/>
                        </a:rPr>
                        <a:t>Осуществляется внедрение в Республике Дагестан «Регионального экспортного стандарта 2.0» Завершение мероприятий в 2022 году</a:t>
                      </a:r>
                    </a:p>
                  </a:txBody>
                  <a:tcPr anchor="ctr"/>
                </a:tc>
                <a:extLst>
                  <a:ext uri="{0D108BD9-81ED-4DB2-BD59-A6C34878D82A}">
                    <a16:rowId xmlns:a16="http://schemas.microsoft.com/office/drawing/2014/main" val="2759540716"/>
                  </a:ext>
                </a:extLst>
              </a:tr>
            </a:tbl>
          </a:graphicData>
        </a:graphic>
      </p:graphicFrame>
    </p:spTree>
    <p:extLst>
      <p:ext uri="{BB962C8B-B14F-4D97-AF65-F5344CB8AC3E}">
        <p14:creationId xmlns:p14="http://schemas.microsoft.com/office/powerpoint/2010/main" val="168746598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33" name="Прямоугольник 66"/>
          <p:cNvSpPr/>
          <p:nvPr/>
        </p:nvSpPr>
        <p:spPr>
          <a:xfrm>
            <a:off x="1673929" y="5523399"/>
            <a:ext cx="3600000" cy="271849"/>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Times New Roman" panose="02020603050405020304" pitchFamily="18" charset="0"/>
              <a:cs typeface="Times New Roman" panose="02020603050405020304" pitchFamily="18" charset="0"/>
            </a:endParaRPr>
          </a:p>
        </p:txBody>
      </p:sp>
      <p:sp>
        <p:nvSpPr>
          <p:cNvPr id="1048634" name="Rectangle 2"/>
          <p:cNvSpPr/>
          <p:nvPr/>
        </p:nvSpPr>
        <p:spPr>
          <a:xfrm>
            <a:off x="0" y="178939"/>
            <a:ext cx="12192000" cy="263612"/>
          </a:xfrm>
          <a:prstGeom prst="rect">
            <a:avLst/>
          </a:prstGeom>
          <a:gradFill flip="none" rotWithShape="1">
            <a:gsLst>
              <a:gs pos="0">
                <a:schemeClr val="accent1">
                  <a:lumMod val="20000"/>
                  <a:lumOff val="80000"/>
                </a:schemeClr>
              </a:gs>
              <a:gs pos="91000">
                <a:schemeClr val="accent1">
                  <a:lumMod val="60000"/>
                  <a:lumOff val="40000"/>
                  <a:alpha val="41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pPr>
            <a:endParaRPr lang="en-US" dirty="0">
              <a:latin typeface="Times New Roman" panose="02020603050405020304" pitchFamily="18" charset="0"/>
              <a:cs typeface="Times New Roman" panose="02020603050405020304" pitchFamily="18" charset="0"/>
            </a:endParaRPr>
          </a:p>
        </p:txBody>
      </p:sp>
      <p:pic>
        <p:nvPicPr>
          <p:cNvPr id="2097155" name="Picture 4" descr="https://xn--80aafjcthgy6bd.xn--p1ai/templates/mun46/images/gerb.png"/>
          <p:cNvPicPr>
            <a:picLocks noChangeAspect="1" noChangeArrowheads="1"/>
          </p:cNvPicPr>
          <p:nvPr/>
        </p:nvPicPr>
        <p:blipFill>
          <a:blip r:embed="rId2" cstate="print"/>
          <a:srcRect/>
          <a:stretch>
            <a:fillRect/>
          </a:stretch>
        </p:blipFill>
        <p:spPr bwMode="auto">
          <a:xfrm>
            <a:off x="11350831" y="40745"/>
            <a:ext cx="518834" cy="540000"/>
          </a:xfrm>
          <a:prstGeom prst="rect">
            <a:avLst/>
          </a:prstGeom>
          <a:noFill/>
        </p:spPr>
      </p:pic>
      <p:sp>
        <p:nvSpPr>
          <p:cNvPr id="1048635" name="Rectangle 1"/>
          <p:cNvSpPr/>
          <p:nvPr/>
        </p:nvSpPr>
        <p:spPr>
          <a:xfrm>
            <a:off x="584200" y="425473"/>
            <a:ext cx="11023600" cy="1077218"/>
          </a:xfrm>
          <a:prstGeom prst="rect">
            <a:avLst/>
          </a:prstGeom>
        </p:spPr>
        <p:txBody>
          <a:bodyPr wrap="square">
            <a:spAutoFit/>
          </a:bodyPr>
          <a:lstStyle/>
          <a:p>
            <a:pPr algn="ctr" fontAlgn="auto">
              <a:spcBef>
                <a:spcPts val="0"/>
              </a:spcBef>
              <a:spcAft>
                <a:spcPts val="0"/>
              </a:spcAft>
            </a:pPr>
            <a:r>
              <a:rPr lang="ru-RU" sz="3200" b="1" kern="0" dirty="0">
                <a:solidFill>
                  <a:srgbClr val="0062AC"/>
                </a:solidFill>
                <a:latin typeface="Times New Roman" panose="02020603050405020304" pitchFamily="18" charset="0"/>
                <a:cs typeface="Times New Roman" panose="02020603050405020304" pitchFamily="18" charset="0"/>
              </a:rPr>
              <a:t>Общий объем финансирования региональных проектов</a:t>
            </a:r>
          </a:p>
          <a:p>
            <a:pPr algn="ctr" fontAlgn="auto">
              <a:spcBef>
                <a:spcPts val="0"/>
              </a:spcBef>
              <a:spcAft>
                <a:spcPts val="0"/>
              </a:spcAft>
            </a:pPr>
            <a:r>
              <a:rPr lang="ru-RU" sz="3200" b="1" kern="0" dirty="0">
                <a:solidFill>
                  <a:srgbClr val="0062AC"/>
                </a:solidFill>
                <a:latin typeface="Times New Roman" panose="02020603050405020304" pitchFamily="18" charset="0"/>
                <a:cs typeface="Times New Roman" panose="02020603050405020304" pitchFamily="18" charset="0"/>
              </a:rPr>
              <a:t>на 2021 год </a:t>
            </a:r>
            <a:endParaRPr lang="ru-RU" sz="3200" kern="0" dirty="0">
              <a:solidFill>
                <a:srgbClr val="0062AC"/>
              </a:solidFill>
              <a:latin typeface="Times New Roman" panose="02020603050405020304" pitchFamily="18" charset="0"/>
              <a:cs typeface="Times New Roman" panose="02020603050405020304" pitchFamily="18" charset="0"/>
            </a:endParaRPr>
          </a:p>
        </p:txBody>
      </p:sp>
      <p:sp>
        <p:nvSpPr>
          <p:cNvPr id="1048636" name="Rectangle 2"/>
          <p:cNvSpPr/>
          <p:nvPr/>
        </p:nvSpPr>
        <p:spPr>
          <a:xfrm>
            <a:off x="0" y="1538803"/>
            <a:ext cx="12192000" cy="3554422"/>
          </a:xfrm>
          <a:prstGeom prst="rect">
            <a:avLst/>
          </a:prstGeom>
          <a:gradFill flip="none" rotWithShape="1">
            <a:gsLst>
              <a:gs pos="0">
                <a:schemeClr val="accent1">
                  <a:lumMod val="20000"/>
                  <a:lumOff val="80000"/>
                </a:schemeClr>
              </a:gs>
              <a:gs pos="66000">
                <a:schemeClr val="tx2">
                  <a:lumMod val="60000"/>
                  <a:lumOff val="40000"/>
                </a:schemeClr>
              </a:gs>
              <a:gs pos="100000">
                <a:schemeClr val="accent1">
                  <a:lumMod val="60000"/>
                  <a:lumOff val="40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pPr>
            <a:endParaRPr lang="en-US" sz="1400" dirty="0">
              <a:latin typeface="Times New Roman" panose="02020603050405020304" pitchFamily="18" charset="0"/>
              <a:cs typeface="Times New Roman" panose="02020603050405020304" pitchFamily="18" charset="0"/>
            </a:endParaRPr>
          </a:p>
        </p:txBody>
      </p:sp>
      <p:sp>
        <p:nvSpPr>
          <p:cNvPr id="1048650" name="TextBox 107"/>
          <p:cNvSpPr txBox="1"/>
          <p:nvPr/>
        </p:nvSpPr>
        <p:spPr>
          <a:xfrm>
            <a:off x="35404" y="2543503"/>
            <a:ext cx="3438525" cy="830997"/>
          </a:xfrm>
          <a:prstGeom prst="rect">
            <a:avLst/>
          </a:prstGeom>
          <a:noFill/>
        </p:spPr>
        <p:txBody>
          <a:bodyPr>
            <a:spAutoFit/>
          </a:bodyPr>
          <a:lstStyle/>
          <a:p>
            <a:pPr fontAlgn="auto">
              <a:spcBef>
                <a:spcPts val="0"/>
              </a:spcBef>
              <a:spcAft>
                <a:spcPts val="0"/>
              </a:spcAft>
            </a:pPr>
            <a:r>
              <a:rPr lang="ru-RU" sz="2800" b="1" dirty="0">
                <a:solidFill>
                  <a:schemeClr val="accent4">
                    <a:lumMod val="20000"/>
                    <a:lumOff val="80000"/>
                  </a:schemeClr>
                </a:solidFill>
                <a:latin typeface="Times New Roman" panose="02020603050405020304" pitchFamily="18" charset="0"/>
                <a:cs typeface="Times New Roman" panose="02020603050405020304" pitchFamily="18" charset="0"/>
              </a:rPr>
              <a:t>₽ </a:t>
            </a:r>
            <a:r>
              <a:rPr lang="ru-RU" sz="3200" b="1" dirty="0">
                <a:solidFill>
                  <a:schemeClr val="accent4">
                    <a:lumMod val="20000"/>
                    <a:lumOff val="80000"/>
                  </a:schemeClr>
                </a:solidFill>
                <a:latin typeface="Times New Roman" panose="02020603050405020304" pitchFamily="18" charset="0"/>
                <a:cs typeface="Times New Roman" panose="02020603050405020304" pitchFamily="18" charset="0"/>
              </a:rPr>
              <a:t>12,34</a:t>
            </a:r>
            <a:r>
              <a:rPr lang="ru-RU" sz="2800" b="1" dirty="0">
                <a:solidFill>
                  <a:schemeClr val="accent4">
                    <a:lumMod val="20000"/>
                    <a:lumOff val="80000"/>
                  </a:schemeClr>
                </a:solidFill>
                <a:latin typeface="Times New Roman" panose="02020603050405020304" pitchFamily="18" charset="0"/>
                <a:cs typeface="Times New Roman" panose="02020603050405020304" pitchFamily="18" charset="0"/>
              </a:rPr>
              <a:t> млрд </a:t>
            </a:r>
          </a:p>
          <a:p>
            <a:pPr fontAlgn="auto">
              <a:spcBef>
                <a:spcPts val="0"/>
              </a:spcBef>
              <a:spcAft>
                <a:spcPts val="0"/>
              </a:spcAft>
            </a:pPr>
            <a:r>
              <a:rPr lang="ru-RU" sz="1600" b="1" dirty="0">
                <a:solidFill>
                  <a:schemeClr val="bg1"/>
                </a:solidFill>
                <a:latin typeface="Times New Roman" panose="02020603050405020304" pitchFamily="18" charset="0"/>
                <a:cs typeface="Times New Roman" panose="02020603050405020304" pitchFamily="18" charset="0"/>
              </a:rPr>
              <a:t>Федеральный бюджет</a:t>
            </a:r>
            <a:endParaRPr lang="en-US" sz="1600" b="1" dirty="0">
              <a:solidFill>
                <a:schemeClr val="bg1"/>
              </a:solidFill>
              <a:latin typeface="Times New Roman" panose="02020603050405020304" pitchFamily="18" charset="0"/>
              <a:cs typeface="Times New Roman" panose="02020603050405020304" pitchFamily="18" charset="0"/>
            </a:endParaRPr>
          </a:p>
        </p:txBody>
      </p:sp>
      <p:sp>
        <p:nvSpPr>
          <p:cNvPr id="1048651" name="TextBox 108"/>
          <p:cNvSpPr txBox="1"/>
          <p:nvPr/>
        </p:nvSpPr>
        <p:spPr>
          <a:xfrm>
            <a:off x="7777583" y="2380623"/>
            <a:ext cx="3327400" cy="830997"/>
          </a:xfrm>
          <a:prstGeom prst="rect">
            <a:avLst/>
          </a:prstGeom>
          <a:noFill/>
        </p:spPr>
        <p:txBody>
          <a:bodyPr>
            <a:spAutoFit/>
          </a:bodyPr>
          <a:lstStyle/>
          <a:p>
            <a:pPr fontAlgn="auto">
              <a:spcBef>
                <a:spcPts val="0"/>
              </a:spcBef>
              <a:spcAft>
                <a:spcPts val="0"/>
              </a:spcAft>
            </a:pPr>
            <a:r>
              <a:rPr lang="ru-RU" sz="2800" b="1" dirty="0">
                <a:solidFill>
                  <a:srgbClr val="CDF3F3"/>
                </a:solidFill>
                <a:latin typeface="Times New Roman" panose="02020603050405020304" pitchFamily="18" charset="0"/>
                <a:cs typeface="Times New Roman" panose="02020603050405020304" pitchFamily="18" charset="0"/>
              </a:rPr>
              <a:t>₽ 2</a:t>
            </a:r>
            <a:r>
              <a:rPr lang="ru-RU" sz="3200" b="1" dirty="0">
                <a:solidFill>
                  <a:srgbClr val="CDF3F3"/>
                </a:solidFill>
                <a:latin typeface="Times New Roman" panose="02020603050405020304" pitchFamily="18" charset="0"/>
                <a:cs typeface="Times New Roman" panose="02020603050405020304" pitchFamily="18" charset="0"/>
              </a:rPr>
              <a:t>,14</a:t>
            </a:r>
            <a:r>
              <a:rPr lang="ru-RU" sz="2800" b="1" dirty="0">
                <a:solidFill>
                  <a:srgbClr val="CDF3F3"/>
                </a:solidFill>
                <a:latin typeface="Times New Roman" panose="02020603050405020304" pitchFamily="18" charset="0"/>
                <a:cs typeface="Times New Roman" panose="02020603050405020304" pitchFamily="18" charset="0"/>
              </a:rPr>
              <a:t> млрд </a:t>
            </a:r>
          </a:p>
          <a:p>
            <a:pPr fontAlgn="auto">
              <a:spcBef>
                <a:spcPts val="0"/>
              </a:spcBef>
              <a:spcAft>
                <a:spcPts val="0"/>
              </a:spcAft>
            </a:pPr>
            <a:r>
              <a:rPr lang="ru-RU" sz="1600" b="1" dirty="0">
                <a:solidFill>
                  <a:schemeClr val="bg1"/>
                </a:solidFill>
                <a:latin typeface="Times New Roman" panose="02020603050405020304" pitchFamily="18" charset="0"/>
                <a:cs typeface="Times New Roman" panose="02020603050405020304" pitchFamily="18" charset="0"/>
              </a:rPr>
              <a:t>Республиканский бюджет </a:t>
            </a:r>
            <a:endParaRPr lang="en-US" b="1" dirty="0">
              <a:solidFill>
                <a:schemeClr val="bg1"/>
              </a:solidFill>
              <a:latin typeface="Times New Roman" panose="02020603050405020304" pitchFamily="18" charset="0"/>
              <a:cs typeface="Times New Roman" panose="02020603050405020304" pitchFamily="18" charset="0"/>
            </a:endParaRPr>
          </a:p>
        </p:txBody>
      </p:sp>
      <p:sp>
        <p:nvSpPr>
          <p:cNvPr id="1048652" name="TextBox 109"/>
          <p:cNvSpPr txBox="1"/>
          <p:nvPr/>
        </p:nvSpPr>
        <p:spPr>
          <a:xfrm>
            <a:off x="1573972" y="1439688"/>
            <a:ext cx="2188484" cy="830997"/>
          </a:xfrm>
          <a:prstGeom prst="rect">
            <a:avLst/>
          </a:prstGeom>
          <a:noFill/>
        </p:spPr>
        <p:txBody>
          <a:bodyPr wrap="none">
            <a:spAutoFit/>
          </a:bodyPr>
          <a:lstStyle/>
          <a:p>
            <a:pPr fontAlgn="auto">
              <a:spcBef>
                <a:spcPts val="0"/>
              </a:spcBef>
              <a:spcAft>
                <a:spcPts val="0"/>
              </a:spcAft>
            </a:pPr>
            <a:r>
              <a:rPr lang="ru-RU" sz="2800" b="1" dirty="0">
                <a:solidFill>
                  <a:schemeClr val="accent2">
                    <a:lumMod val="75000"/>
                  </a:schemeClr>
                </a:solidFill>
                <a:latin typeface="Times New Roman" panose="02020603050405020304" pitchFamily="18" charset="0"/>
                <a:cs typeface="Times New Roman" panose="02020603050405020304" pitchFamily="18" charset="0"/>
              </a:rPr>
              <a:t>₽ </a:t>
            </a:r>
            <a:r>
              <a:rPr lang="ru-RU" sz="3200" b="1" dirty="0">
                <a:solidFill>
                  <a:schemeClr val="accent2">
                    <a:lumMod val="75000"/>
                  </a:schemeClr>
                </a:solidFill>
                <a:latin typeface="Times New Roman" panose="02020603050405020304" pitchFamily="18" charset="0"/>
                <a:cs typeface="Times New Roman" panose="02020603050405020304" pitchFamily="18" charset="0"/>
              </a:rPr>
              <a:t>1,96 </a:t>
            </a:r>
            <a:r>
              <a:rPr lang="ru-RU" sz="2800" b="1" dirty="0">
                <a:solidFill>
                  <a:schemeClr val="accent2">
                    <a:lumMod val="75000"/>
                  </a:schemeClr>
                </a:solidFill>
                <a:latin typeface="Times New Roman" panose="02020603050405020304" pitchFamily="18" charset="0"/>
                <a:cs typeface="Times New Roman" panose="02020603050405020304" pitchFamily="18" charset="0"/>
              </a:rPr>
              <a:t>млрд </a:t>
            </a:r>
          </a:p>
          <a:p>
            <a:pPr fontAlgn="auto">
              <a:spcBef>
                <a:spcPts val="0"/>
              </a:spcBef>
              <a:spcAft>
                <a:spcPts val="0"/>
              </a:spcAft>
            </a:pPr>
            <a:r>
              <a:rPr lang="ru-RU" sz="1600" b="1" dirty="0">
                <a:solidFill>
                  <a:schemeClr val="bg1"/>
                </a:solidFill>
                <a:latin typeface="Times New Roman" panose="02020603050405020304" pitchFamily="18" charset="0"/>
                <a:cs typeface="Times New Roman" panose="02020603050405020304" pitchFamily="18" charset="0"/>
              </a:rPr>
              <a:t>Иные источники</a:t>
            </a:r>
            <a:endParaRPr lang="en-US" b="1" dirty="0">
              <a:solidFill>
                <a:schemeClr val="bg1"/>
              </a:solidFill>
              <a:latin typeface="Times New Roman" panose="02020603050405020304" pitchFamily="18" charset="0"/>
              <a:cs typeface="Times New Roman" panose="02020603050405020304" pitchFamily="18" charset="0"/>
            </a:endParaRPr>
          </a:p>
        </p:txBody>
      </p:sp>
      <p:cxnSp>
        <p:nvCxnSpPr>
          <p:cNvPr id="3145728" name="Соединительная линия уступом 33"/>
          <p:cNvCxnSpPr>
            <a:cxnSpLocks/>
          </p:cNvCxnSpPr>
          <p:nvPr/>
        </p:nvCxnSpPr>
        <p:spPr>
          <a:xfrm>
            <a:off x="680401" y="3387580"/>
            <a:ext cx="2051921" cy="133037"/>
          </a:xfrm>
          <a:prstGeom prst="bentConnector3">
            <a:avLst>
              <a:gd name="adj1" fmla="val 50000"/>
            </a:avLst>
          </a:prstGeom>
          <a:ln w="25400">
            <a:solidFill>
              <a:schemeClr val="bg1"/>
            </a:solidFill>
            <a:headEnd w="med" len="lg"/>
            <a:tailEnd type="oval" w="lg" len="lg"/>
          </a:ln>
        </p:spPr>
        <p:style>
          <a:lnRef idx="1">
            <a:schemeClr val="accent1"/>
          </a:lnRef>
          <a:fillRef idx="0">
            <a:schemeClr val="accent1"/>
          </a:fillRef>
          <a:effectRef idx="0">
            <a:schemeClr val="accent1"/>
          </a:effectRef>
          <a:fontRef idx="minor">
            <a:schemeClr val="tx1"/>
          </a:fontRef>
        </p:style>
      </p:cxnSp>
      <p:sp>
        <p:nvSpPr>
          <p:cNvPr id="1048653" name="TextBox 113"/>
          <p:cNvSpPr txBox="1"/>
          <p:nvPr/>
        </p:nvSpPr>
        <p:spPr>
          <a:xfrm>
            <a:off x="4125090" y="1532022"/>
            <a:ext cx="4515572" cy="646331"/>
          </a:xfrm>
          <a:prstGeom prst="rect">
            <a:avLst/>
          </a:prstGeom>
          <a:noFill/>
          <a:ln>
            <a:noFill/>
          </a:ln>
        </p:spPr>
        <p:txBody>
          <a:bodyPr wrap="square">
            <a:spAutoFit/>
          </a:bodyPr>
          <a:lstStyle/>
          <a:p>
            <a:pPr fontAlgn="auto">
              <a:spcBef>
                <a:spcPts val="0"/>
              </a:spcBef>
              <a:spcAft>
                <a:spcPts val="0"/>
              </a:spcAft>
            </a:pPr>
            <a:r>
              <a:rPr lang="ru-RU" sz="2000" dirty="0">
                <a:ln w="18415" cmpd="sng">
                  <a:solidFill>
                    <a:srgbClr val="FFFFFF"/>
                  </a:solidFill>
                  <a:prstDash val="solid"/>
                </a:ln>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всего: </a:t>
            </a:r>
            <a:r>
              <a:rPr lang="ru-RU" sz="3600" b="1" dirty="0">
                <a:ln w="18415" cmpd="sng">
                  <a:noFill/>
                  <a:prstDash val="solid"/>
                </a:ln>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16,45</a:t>
            </a:r>
            <a:r>
              <a:rPr lang="ru-RU" sz="2800" b="1" dirty="0">
                <a:ln w="18415" cmpd="sng">
                  <a:noFill/>
                  <a:prstDash val="solid"/>
                </a:ln>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ru-RU" sz="2000" b="1" dirty="0">
                <a:ln w="18415" cmpd="sng">
                  <a:noFill/>
                  <a:prstDash val="solid"/>
                </a:ln>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млрд рублей </a:t>
            </a:r>
            <a:r>
              <a:rPr lang="ru-RU" sz="2000" dirty="0">
                <a:ln w="18415" cmpd="sng">
                  <a:solidFill>
                    <a:srgbClr val="FFFFFF"/>
                  </a:solidFill>
                  <a:prstDash val="solid"/>
                </a:ln>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p>
        </p:txBody>
      </p:sp>
      <p:sp>
        <p:nvSpPr>
          <p:cNvPr id="1048657" name="TextBox 118"/>
          <p:cNvSpPr txBox="1"/>
          <p:nvPr/>
        </p:nvSpPr>
        <p:spPr>
          <a:xfrm>
            <a:off x="1585170" y="5153603"/>
            <a:ext cx="4027914" cy="369332"/>
          </a:xfrm>
          <a:prstGeom prst="rect">
            <a:avLst/>
          </a:prstGeom>
          <a:noFill/>
        </p:spPr>
        <p:txBody>
          <a:bodyPr wrap="square" rtlCol="0">
            <a:spAutoFit/>
          </a:bodyPr>
          <a:lstStyle/>
          <a:p>
            <a:pPr algn="ctr"/>
            <a:r>
              <a:rPr lang="ru-RU" b="1" dirty="0">
                <a:solidFill>
                  <a:schemeClr val="tx1">
                    <a:lumMod val="85000"/>
                    <a:lumOff val="15000"/>
                  </a:schemeClr>
                </a:solidFill>
                <a:latin typeface="Times New Roman" panose="02020603050405020304" pitchFamily="18" charset="0"/>
                <a:cs typeface="Times New Roman" panose="02020603050405020304" pitchFamily="18" charset="0"/>
              </a:rPr>
              <a:t>Кассовое исполнение: 2,5 млн рублей</a:t>
            </a:r>
            <a:endParaRPr lang="ru-RU" b="1" dirty="0">
              <a:solidFill>
                <a:schemeClr val="accent2"/>
              </a:solidFill>
              <a:latin typeface="Times New Roman" panose="02020603050405020304" pitchFamily="18" charset="0"/>
              <a:cs typeface="Times New Roman" panose="02020603050405020304" pitchFamily="18" charset="0"/>
            </a:endParaRPr>
          </a:p>
        </p:txBody>
      </p:sp>
      <p:sp>
        <p:nvSpPr>
          <p:cNvPr id="1048658" name="Прямоугольник 70"/>
          <p:cNvSpPr/>
          <p:nvPr/>
        </p:nvSpPr>
        <p:spPr>
          <a:xfrm>
            <a:off x="7972108" y="5528478"/>
            <a:ext cx="3600000" cy="271849"/>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Times New Roman" panose="02020603050405020304" pitchFamily="18" charset="0"/>
              <a:cs typeface="Times New Roman" panose="02020603050405020304" pitchFamily="18" charset="0"/>
            </a:endParaRPr>
          </a:p>
        </p:txBody>
      </p:sp>
      <p:sp>
        <p:nvSpPr>
          <p:cNvPr id="1048659" name="TextBox 121"/>
          <p:cNvSpPr txBox="1"/>
          <p:nvPr/>
        </p:nvSpPr>
        <p:spPr>
          <a:xfrm>
            <a:off x="7657722" y="5177755"/>
            <a:ext cx="4077077" cy="369332"/>
          </a:xfrm>
          <a:prstGeom prst="rect">
            <a:avLst/>
          </a:prstGeom>
          <a:noFill/>
        </p:spPr>
        <p:txBody>
          <a:bodyPr wrap="square" rtlCol="0">
            <a:spAutoFit/>
          </a:bodyPr>
          <a:lstStyle/>
          <a:p>
            <a:pPr algn="ctr"/>
            <a:r>
              <a:rPr lang="ru-RU" b="1" dirty="0">
                <a:solidFill>
                  <a:schemeClr val="tx1">
                    <a:lumMod val="85000"/>
                    <a:lumOff val="15000"/>
                  </a:schemeClr>
                </a:solidFill>
                <a:latin typeface="Times New Roman" panose="02020603050405020304" pitchFamily="18" charset="0"/>
                <a:cs typeface="Times New Roman" panose="02020603050405020304" pitchFamily="18" charset="0"/>
              </a:rPr>
              <a:t>Заключено контрактов: 147 из 285 </a:t>
            </a:r>
          </a:p>
        </p:txBody>
      </p:sp>
      <p:sp>
        <p:nvSpPr>
          <p:cNvPr id="1048660" name="Google Shape;1319;p54"/>
          <p:cNvSpPr/>
          <p:nvPr/>
        </p:nvSpPr>
        <p:spPr>
          <a:xfrm>
            <a:off x="7362511" y="5269134"/>
            <a:ext cx="436605" cy="555906"/>
          </a:xfrm>
          <a:custGeom>
            <a:avLst/>
            <a:gdLst/>
            <a:ahLst/>
            <a:cxnLst/>
            <a:rect l="l" t="t" r="r" b="b"/>
            <a:pathLst>
              <a:path w="120000" h="120000" extrusionOk="0">
                <a:moveTo>
                  <a:pt x="29975" y="89951"/>
                </a:moveTo>
                <a:lnTo>
                  <a:pt x="53182" y="85893"/>
                </a:lnTo>
                <a:lnTo>
                  <a:pt x="115938" y="23188"/>
                </a:lnTo>
                <a:cubicBezTo>
                  <a:pt x="118356" y="20676"/>
                  <a:pt x="120000" y="17198"/>
                  <a:pt x="120000" y="13623"/>
                </a:cubicBezTo>
                <a:cubicBezTo>
                  <a:pt x="120000" y="5990"/>
                  <a:pt x="114004" y="0"/>
                  <a:pt x="106365" y="0"/>
                </a:cubicBezTo>
                <a:cubicBezTo>
                  <a:pt x="102594" y="0"/>
                  <a:pt x="99307" y="1642"/>
                  <a:pt x="96792" y="4057"/>
                </a:cubicBezTo>
                <a:lnTo>
                  <a:pt x="34037" y="66763"/>
                </a:lnTo>
                <a:lnTo>
                  <a:pt x="29975" y="89951"/>
                </a:lnTo>
                <a:close/>
                <a:moveTo>
                  <a:pt x="100660" y="7922"/>
                </a:moveTo>
                <a:cubicBezTo>
                  <a:pt x="102014" y="6570"/>
                  <a:pt x="104238" y="5410"/>
                  <a:pt x="106365" y="5410"/>
                </a:cubicBezTo>
                <a:cubicBezTo>
                  <a:pt x="111007" y="5410"/>
                  <a:pt x="114585" y="8985"/>
                  <a:pt x="114585" y="13623"/>
                </a:cubicBezTo>
                <a:cubicBezTo>
                  <a:pt x="114585" y="15748"/>
                  <a:pt x="113714" y="17971"/>
                  <a:pt x="112070" y="19323"/>
                </a:cubicBezTo>
                <a:lnTo>
                  <a:pt x="108589" y="22898"/>
                </a:lnTo>
                <a:lnTo>
                  <a:pt x="97082" y="11400"/>
                </a:lnTo>
                <a:lnTo>
                  <a:pt x="100660" y="7922"/>
                </a:lnTo>
                <a:close/>
                <a:moveTo>
                  <a:pt x="93311" y="15265"/>
                </a:moveTo>
                <a:lnTo>
                  <a:pt x="104721" y="26666"/>
                </a:lnTo>
                <a:lnTo>
                  <a:pt x="54536" y="76908"/>
                </a:lnTo>
                <a:lnTo>
                  <a:pt x="54536" y="65410"/>
                </a:lnTo>
                <a:lnTo>
                  <a:pt x="43029" y="65410"/>
                </a:lnTo>
                <a:lnTo>
                  <a:pt x="93311" y="15265"/>
                </a:lnTo>
                <a:close/>
                <a:moveTo>
                  <a:pt x="38968" y="70917"/>
                </a:moveTo>
                <a:lnTo>
                  <a:pt x="49121" y="70917"/>
                </a:lnTo>
                <a:lnTo>
                  <a:pt x="49121" y="80966"/>
                </a:lnTo>
                <a:lnTo>
                  <a:pt x="36841" y="83188"/>
                </a:lnTo>
                <a:lnTo>
                  <a:pt x="38968" y="70917"/>
                </a:lnTo>
                <a:close/>
                <a:moveTo>
                  <a:pt x="117292" y="40869"/>
                </a:moveTo>
                <a:cubicBezTo>
                  <a:pt x="115648" y="40869"/>
                  <a:pt x="114585" y="41932"/>
                  <a:pt x="114585" y="43574"/>
                </a:cubicBezTo>
                <a:lnTo>
                  <a:pt x="114585" y="103574"/>
                </a:lnTo>
                <a:cubicBezTo>
                  <a:pt x="114585" y="109565"/>
                  <a:pt x="109653" y="114492"/>
                  <a:pt x="103658" y="114492"/>
                </a:cubicBezTo>
                <a:lnTo>
                  <a:pt x="16341" y="114492"/>
                </a:lnTo>
                <a:cubicBezTo>
                  <a:pt x="10346" y="114492"/>
                  <a:pt x="5414" y="109565"/>
                  <a:pt x="5414" y="103574"/>
                </a:cubicBezTo>
                <a:lnTo>
                  <a:pt x="5414" y="16328"/>
                </a:lnTo>
                <a:cubicBezTo>
                  <a:pt x="5414" y="10338"/>
                  <a:pt x="10346" y="5410"/>
                  <a:pt x="16341" y="5410"/>
                </a:cubicBezTo>
                <a:lnTo>
                  <a:pt x="76390" y="5410"/>
                </a:lnTo>
                <a:cubicBezTo>
                  <a:pt x="78033" y="5410"/>
                  <a:pt x="79097" y="4347"/>
                  <a:pt x="79097" y="2705"/>
                </a:cubicBezTo>
                <a:cubicBezTo>
                  <a:pt x="79097" y="1062"/>
                  <a:pt x="78033" y="0"/>
                  <a:pt x="76390" y="0"/>
                </a:cubicBezTo>
                <a:lnTo>
                  <a:pt x="16341" y="0"/>
                </a:lnTo>
                <a:cubicBezTo>
                  <a:pt x="7348" y="0"/>
                  <a:pt x="0" y="7342"/>
                  <a:pt x="0" y="16328"/>
                </a:cubicBezTo>
                <a:lnTo>
                  <a:pt x="0" y="103574"/>
                </a:lnTo>
                <a:cubicBezTo>
                  <a:pt x="0" y="112560"/>
                  <a:pt x="7348" y="120000"/>
                  <a:pt x="16341" y="120000"/>
                </a:cubicBezTo>
                <a:lnTo>
                  <a:pt x="103658" y="120000"/>
                </a:lnTo>
                <a:cubicBezTo>
                  <a:pt x="112651" y="120000"/>
                  <a:pt x="120000" y="112560"/>
                  <a:pt x="120000" y="103574"/>
                </a:cubicBezTo>
                <a:lnTo>
                  <a:pt x="120000" y="43574"/>
                </a:lnTo>
                <a:cubicBezTo>
                  <a:pt x="120000" y="41932"/>
                  <a:pt x="118936" y="40869"/>
                  <a:pt x="117292" y="40869"/>
                </a:cubicBezTo>
                <a:close/>
              </a:path>
            </a:pathLst>
          </a:custGeom>
          <a:solidFill>
            <a:schemeClr val="tx1">
              <a:lumMod val="65000"/>
              <a:lumOff val="35000"/>
            </a:scheme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rgbClr val="000000"/>
              </a:solidFill>
              <a:latin typeface="Times New Roman" panose="02020603050405020304" pitchFamily="18" charset="0"/>
              <a:ea typeface="Calibri"/>
              <a:cs typeface="Times New Roman" panose="02020603050405020304" pitchFamily="18" charset="0"/>
              <a:sym typeface="Calibri"/>
            </a:endParaRPr>
          </a:p>
        </p:txBody>
      </p:sp>
      <p:sp>
        <p:nvSpPr>
          <p:cNvPr id="1048661" name="Rounded Rectangle 10"/>
          <p:cNvSpPr/>
          <p:nvPr/>
        </p:nvSpPr>
        <p:spPr>
          <a:xfrm>
            <a:off x="1115656" y="5264095"/>
            <a:ext cx="394889" cy="554400"/>
          </a:xfrm>
          <a:custGeom>
            <a:avLst/>
            <a:gdLst/>
            <a:ahLst/>
            <a:cxnLst/>
            <a:rect l="l" t="t" r="r" b="b"/>
            <a:pathLst>
              <a:path w="2448272" h="3240000">
                <a:moveTo>
                  <a:pt x="1358676" y="2676152"/>
                </a:moveTo>
                <a:cubicBezTo>
                  <a:pt x="1327753" y="2676152"/>
                  <a:pt x="1302685" y="2701220"/>
                  <a:pt x="1302685" y="2732143"/>
                </a:cubicBezTo>
                <a:lnTo>
                  <a:pt x="1302685" y="2956101"/>
                </a:lnTo>
                <a:cubicBezTo>
                  <a:pt x="1302685" y="2987024"/>
                  <a:pt x="1327753" y="3012092"/>
                  <a:pt x="1358676" y="3012092"/>
                </a:cubicBezTo>
                <a:lnTo>
                  <a:pt x="1582634" y="3012092"/>
                </a:lnTo>
                <a:cubicBezTo>
                  <a:pt x="1613557" y="3012092"/>
                  <a:pt x="1638625" y="2987024"/>
                  <a:pt x="1638625" y="2956101"/>
                </a:cubicBezTo>
                <a:lnTo>
                  <a:pt x="1638625" y="2732143"/>
                </a:lnTo>
                <a:cubicBezTo>
                  <a:pt x="1638625" y="2701220"/>
                  <a:pt x="1613557" y="2676152"/>
                  <a:pt x="1582634" y="2676152"/>
                </a:cubicBezTo>
                <a:close/>
                <a:moveTo>
                  <a:pt x="837062" y="2676152"/>
                </a:moveTo>
                <a:cubicBezTo>
                  <a:pt x="806139" y="2676152"/>
                  <a:pt x="781071" y="2701220"/>
                  <a:pt x="781071" y="2732143"/>
                </a:cubicBezTo>
                <a:lnTo>
                  <a:pt x="781071" y="2956101"/>
                </a:lnTo>
                <a:cubicBezTo>
                  <a:pt x="781071" y="2987024"/>
                  <a:pt x="806139" y="3012092"/>
                  <a:pt x="837062" y="3012092"/>
                </a:cubicBezTo>
                <a:lnTo>
                  <a:pt x="1061020" y="3012092"/>
                </a:lnTo>
                <a:cubicBezTo>
                  <a:pt x="1091943" y="3012092"/>
                  <a:pt x="1117011" y="2987024"/>
                  <a:pt x="1117011" y="2956101"/>
                </a:cubicBezTo>
                <a:lnTo>
                  <a:pt x="1117011" y="2732143"/>
                </a:lnTo>
                <a:cubicBezTo>
                  <a:pt x="1117011" y="2701220"/>
                  <a:pt x="1091943" y="2676152"/>
                  <a:pt x="1061020" y="2676152"/>
                </a:cubicBezTo>
                <a:close/>
                <a:moveTo>
                  <a:pt x="315448" y="2676152"/>
                </a:moveTo>
                <a:cubicBezTo>
                  <a:pt x="284525" y="2676152"/>
                  <a:pt x="259457" y="2701220"/>
                  <a:pt x="259457" y="2732143"/>
                </a:cubicBezTo>
                <a:lnTo>
                  <a:pt x="259457" y="2956101"/>
                </a:lnTo>
                <a:cubicBezTo>
                  <a:pt x="259457" y="2987024"/>
                  <a:pt x="284525" y="3012092"/>
                  <a:pt x="315448" y="3012092"/>
                </a:cubicBezTo>
                <a:lnTo>
                  <a:pt x="539406" y="3012092"/>
                </a:lnTo>
                <a:cubicBezTo>
                  <a:pt x="570329" y="3012092"/>
                  <a:pt x="595397" y="2987024"/>
                  <a:pt x="595397" y="2956101"/>
                </a:cubicBezTo>
                <a:lnTo>
                  <a:pt x="595397" y="2732143"/>
                </a:lnTo>
                <a:cubicBezTo>
                  <a:pt x="595397" y="2701220"/>
                  <a:pt x="570329" y="2676152"/>
                  <a:pt x="539406" y="2676152"/>
                </a:cubicBezTo>
                <a:close/>
                <a:moveTo>
                  <a:pt x="1880291" y="2179832"/>
                </a:moveTo>
                <a:cubicBezTo>
                  <a:pt x="1849368" y="2179832"/>
                  <a:pt x="1824300" y="2204900"/>
                  <a:pt x="1824300" y="2235823"/>
                </a:cubicBezTo>
                <a:lnTo>
                  <a:pt x="1824300" y="2956101"/>
                </a:lnTo>
                <a:cubicBezTo>
                  <a:pt x="1824300" y="2987024"/>
                  <a:pt x="1849368" y="3012092"/>
                  <a:pt x="1880291" y="3012092"/>
                </a:cubicBezTo>
                <a:lnTo>
                  <a:pt x="2104249" y="3012092"/>
                </a:lnTo>
                <a:cubicBezTo>
                  <a:pt x="2135172" y="3012092"/>
                  <a:pt x="2160240" y="2987024"/>
                  <a:pt x="2160240" y="2956101"/>
                </a:cubicBezTo>
                <a:lnTo>
                  <a:pt x="2160240" y="2235823"/>
                </a:lnTo>
                <a:cubicBezTo>
                  <a:pt x="2160240" y="2204900"/>
                  <a:pt x="2135172" y="2179832"/>
                  <a:pt x="2104249" y="2179832"/>
                </a:cubicBezTo>
                <a:close/>
                <a:moveTo>
                  <a:pt x="1358676" y="2179832"/>
                </a:moveTo>
                <a:cubicBezTo>
                  <a:pt x="1327753" y="2179832"/>
                  <a:pt x="1302685" y="2204900"/>
                  <a:pt x="1302685" y="2235823"/>
                </a:cubicBezTo>
                <a:lnTo>
                  <a:pt x="1302685" y="2459781"/>
                </a:lnTo>
                <a:cubicBezTo>
                  <a:pt x="1302685" y="2490704"/>
                  <a:pt x="1327753" y="2515772"/>
                  <a:pt x="1358676" y="2515772"/>
                </a:cubicBezTo>
                <a:lnTo>
                  <a:pt x="1582634" y="2515772"/>
                </a:lnTo>
                <a:cubicBezTo>
                  <a:pt x="1613557" y="2515772"/>
                  <a:pt x="1638625" y="2490704"/>
                  <a:pt x="1638625" y="2459781"/>
                </a:cubicBezTo>
                <a:lnTo>
                  <a:pt x="1638625" y="2235823"/>
                </a:lnTo>
                <a:cubicBezTo>
                  <a:pt x="1638625" y="2204900"/>
                  <a:pt x="1613557" y="2179832"/>
                  <a:pt x="1582634" y="2179832"/>
                </a:cubicBezTo>
                <a:close/>
                <a:moveTo>
                  <a:pt x="837062" y="2179832"/>
                </a:moveTo>
                <a:cubicBezTo>
                  <a:pt x="806139" y="2179832"/>
                  <a:pt x="781071" y="2204900"/>
                  <a:pt x="781071" y="2235823"/>
                </a:cubicBezTo>
                <a:lnTo>
                  <a:pt x="781071" y="2459781"/>
                </a:lnTo>
                <a:cubicBezTo>
                  <a:pt x="781071" y="2490704"/>
                  <a:pt x="806139" y="2515772"/>
                  <a:pt x="837062" y="2515772"/>
                </a:cubicBezTo>
                <a:lnTo>
                  <a:pt x="1061020" y="2515772"/>
                </a:lnTo>
                <a:cubicBezTo>
                  <a:pt x="1091943" y="2515772"/>
                  <a:pt x="1117011" y="2490704"/>
                  <a:pt x="1117011" y="2459781"/>
                </a:cubicBezTo>
                <a:lnTo>
                  <a:pt x="1117011" y="2235823"/>
                </a:lnTo>
                <a:cubicBezTo>
                  <a:pt x="1117011" y="2204900"/>
                  <a:pt x="1091943" y="2179832"/>
                  <a:pt x="1061020" y="2179832"/>
                </a:cubicBezTo>
                <a:close/>
                <a:moveTo>
                  <a:pt x="315448" y="2179832"/>
                </a:moveTo>
                <a:cubicBezTo>
                  <a:pt x="284525" y="2179832"/>
                  <a:pt x="259457" y="2204900"/>
                  <a:pt x="259457" y="2235823"/>
                </a:cubicBezTo>
                <a:lnTo>
                  <a:pt x="259457" y="2459781"/>
                </a:lnTo>
                <a:cubicBezTo>
                  <a:pt x="259457" y="2490704"/>
                  <a:pt x="284525" y="2515772"/>
                  <a:pt x="315448" y="2515772"/>
                </a:cubicBezTo>
                <a:lnTo>
                  <a:pt x="539406" y="2515772"/>
                </a:lnTo>
                <a:cubicBezTo>
                  <a:pt x="570329" y="2515772"/>
                  <a:pt x="595397" y="2490704"/>
                  <a:pt x="595397" y="2459781"/>
                </a:cubicBezTo>
                <a:lnTo>
                  <a:pt x="595397" y="2235823"/>
                </a:lnTo>
                <a:cubicBezTo>
                  <a:pt x="595397" y="2204900"/>
                  <a:pt x="570329" y="2179832"/>
                  <a:pt x="539406" y="2179832"/>
                </a:cubicBezTo>
                <a:close/>
                <a:moveTo>
                  <a:pt x="1880291" y="1683512"/>
                </a:moveTo>
                <a:cubicBezTo>
                  <a:pt x="1849368" y="1683512"/>
                  <a:pt x="1824300" y="1708580"/>
                  <a:pt x="1824300" y="1739503"/>
                </a:cubicBezTo>
                <a:lnTo>
                  <a:pt x="1824300" y="1963461"/>
                </a:lnTo>
                <a:cubicBezTo>
                  <a:pt x="1824300" y="1994384"/>
                  <a:pt x="1849368" y="2019452"/>
                  <a:pt x="1880291" y="2019452"/>
                </a:cubicBezTo>
                <a:lnTo>
                  <a:pt x="2104249" y="2019452"/>
                </a:lnTo>
                <a:cubicBezTo>
                  <a:pt x="2135172" y="2019452"/>
                  <a:pt x="2160240" y="1994384"/>
                  <a:pt x="2160240" y="1963461"/>
                </a:cubicBezTo>
                <a:lnTo>
                  <a:pt x="2160240" y="1739503"/>
                </a:lnTo>
                <a:cubicBezTo>
                  <a:pt x="2160240" y="1708580"/>
                  <a:pt x="2135172" y="1683512"/>
                  <a:pt x="2104249" y="1683512"/>
                </a:cubicBezTo>
                <a:close/>
                <a:moveTo>
                  <a:pt x="1358676" y="1683512"/>
                </a:moveTo>
                <a:cubicBezTo>
                  <a:pt x="1327753" y="1683512"/>
                  <a:pt x="1302685" y="1708580"/>
                  <a:pt x="1302685" y="1739503"/>
                </a:cubicBezTo>
                <a:lnTo>
                  <a:pt x="1302685" y="1963461"/>
                </a:lnTo>
                <a:cubicBezTo>
                  <a:pt x="1302685" y="1994384"/>
                  <a:pt x="1327753" y="2019452"/>
                  <a:pt x="1358676" y="2019452"/>
                </a:cubicBezTo>
                <a:lnTo>
                  <a:pt x="1582634" y="2019452"/>
                </a:lnTo>
                <a:cubicBezTo>
                  <a:pt x="1613557" y="2019452"/>
                  <a:pt x="1638625" y="1994384"/>
                  <a:pt x="1638625" y="1963461"/>
                </a:cubicBezTo>
                <a:lnTo>
                  <a:pt x="1638625" y="1739503"/>
                </a:lnTo>
                <a:cubicBezTo>
                  <a:pt x="1638625" y="1708580"/>
                  <a:pt x="1613557" y="1683512"/>
                  <a:pt x="1582634" y="1683512"/>
                </a:cubicBezTo>
                <a:close/>
                <a:moveTo>
                  <a:pt x="837062" y="1683512"/>
                </a:moveTo>
                <a:cubicBezTo>
                  <a:pt x="806139" y="1683512"/>
                  <a:pt x="781071" y="1708580"/>
                  <a:pt x="781071" y="1739503"/>
                </a:cubicBezTo>
                <a:lnTo>
                  <a:pt x="781071" y="1963461"/>
                </a:lnTo>
                <a:cubicBezTo>
                  <a:pt x="781071" y="1994384"/>
                  <a:pt x="806139" y="2019452"/>
                  <a:pt x="837062" y="2019452"/>
                </a:cubicBezTo>
                <a:lnTo>
                  <a:pt x="1061020" y="2019452"/>
                </a:lnTo>
                <a:cubicBezTo>
                  <a:pt x="1091943" y="2019452"/>
                  <a:pt x="1117011" y="1994384"/>
                  <a:pt x="1117011" y="1963461"/>
                </a:cubicBezTo>
                <a:lnTo>
                  <a:pt x="1117011" y="1739503"/>
                </a:lnTo>
                <a:cubicBezTo>
                  <a:pt x="1117011" y="1708580"/>
                  <a:pt x="1091943" y="1683512"/>
                  <a:pt x="1061020" y="1683512"/>
                </a:cubicBezTo>
                <a:close/>
                <a:moveTo>
                  <a:pt x="315448" y="1683512"/>
                </a:moveTo>
                <a:cubicBezTo>
                  <a:pt x="284525" y="1683512"/>
                  <a:pt x="259457" y="1708580"/>
                  <a:pt x="259457" y="1739503"/>
                </a:cubicBezTo>
                <a:lnTo>
                  <a:pt x="259457" y="1963461"/>
                </a:lnTo>
                <a:cubicBezTo>
                  <a:pt x="259457" y="1994384"/>
                  <a:pt x="284525" y="2019452"/>
                  <a:pt x="315448" y="2019452"/>
                </a:cubicBezTo>
                <a:lnTo>
                  <a:pt x="539406" y="2019452"/>
                </a:lnTo>
                <a:cubicBezTo>
                  <a:pt x="570329" y="2019452"/>
                  <a:pt x="595397" y="1994384"/>
                  <a:pt x="595397" y="1963461"/>
                </a:cubicBezTo>
                <a:lnTo>
                  <a:pt x="595397" y="1739503"/>
                </a:lnTo>
                <a:cubicBezTo>
                  <a:pt x="595397" y="1708580"/>
                  <a:pt x="570329" y="1683512"/>
                  <a:pt x="539406" y="1683512"/>
                </a:cubicBezTo>
                <a:close/>
                <a:moveTo>
                  <a:pt x="1880291" y="1187192"/>
                </a:moveTo>
                <a:cubicBezTo>
                  <a:pt x="1849368" y="1187192"/>
                  <a:pt x="1824300" y="1212260"/>
                  <a:pt x="1824300" y="1243183"/>
                </a:cubicBezTo>
                <a:lnTo>
                  <a:pt x="1824300" y="1467141"/>
                </a:lnTo>
                <a:cubicBezTo>
                  <a:pt x="1824300" y="1498064"/>
                  <a:pt x="1849368" y="1523132"/>
                  <a:pt x="1880291" y="1523132"/>
                </a:cubicBezTo>
                <a:lnTo>
                  <a:pt x="2104249" y="1523132"/>
                </a:lnTo>
                <a:cubicBezTo>
                  <a:pt x="2135172" y="1523132"/>
                  <a:pt x="2160240" y="1498064"/>
                  <a:pt x="2160240" y="1467141"/>
                </a:cubicBezTo>
                <a:lnTo>
                  <a:pt x="2160240" y="1243183"/>
                </a:lnTo>
                <a:cubicBezTo>
                  <a:pt x="2160240" y="1212260"/>
                  <a:pt x="2135172" y="1187192"/>
                  <a:pt x="2104249" y="1187192"/>
                </a:cubicBezTo>
                <a:close/>
                <a:moveTo>
                  <a:pt x="1358676" y="1187192"/>
                </a:moveTo>
                <a:cubicBezTo>
                  <a:pt x="1327753" y="1187192"/>
                  <a:pt x="1302685" y="1212260"/>
                  <a:pt x="1302685" y="1243183"/>
                </a:cubicBezTo>
                <a:lnTo>
                  <a:pt x="1302685" y="1467141"/>
                </a:lnTo>
                <a:cubicBezTo>
                  <a:pt x="1302685" y="1498064"/>
                  <a:pt x="1327753" y="1523132"/>
                  <a:pt x="1358676" y="1523132"/>
                </a:cubicBezTo>
                <a:lnTo>
                  <a:pt x="1582634" y="1523132"/>
                </a:lnTo>
                <a:cubicBezTo>
                  <a:pt x="1613557" y="1523132"/>
                  <a:pt x="1638625" y="1498064"/>
                  <a:pt x="1638625" y="1467141"/>
                </a:cubicBezTo>
                <a:lnTo>
                  <a:pt x="1638625" y="1243183"/>
                </a:lnTo>
                <a:cubicBezTo>
                  <a:pt x="1638625" y="1212260"/>
                  <a:pt x="1613557" y="1187192"/>
                  <a:pt x="1582634" y="1187192"/>
                </a:cubicBezTo>
                <a:close/>
                <a:moveTo>
                  <a:pt x="837062" y="1187192"/>
                </a:moveTo>
                <a:cubicBezTo>
                  <a:pt x="806139" y="1187192"/>
                  <a:pt x="781071" y="1212260"/>
                  <a:pt x="781071" y="1243183"/>
                </a:cubicBezTo>
                <a:lnTo>
                  <a:pt x="781071" y="1467141"/>
                </a:lnTo>
                <a:cubicBezTo>
                  <a:pt x="781071" y="1498064"/>
                  <a:pt x="806139" y="1523132"/>
                  <a:pt x="837062" y="1523132"/>
                </a:cubicBezTo>
                <a:lnTo>
                  <a:pt x="1061020" y="1523132"/>
                </a:lnTo>
                <a:cubicBezTo>
                  <a:pt x="1091943" y="1523132"/>
                  <a:pt x="1117011" y="1498064"/>
                  <a:pt x="1117011" y="1467141"/>
                </a:cubicBezTo>
                <a:lnTo>
                  <a:pt x="1117011" y="1243183"/>
                </a:lnTo>
                <a:cubicBezTo>
                  <a:pt x="1117011" y="1212260"/>
                  <a:pt x="1091943" y="1187192"/>
                  <a:pt x="1061020" y="1187192"/>
                </a:cubicBezTo>
                <a:close/>
                <a:moveTo>
                  <a:pt x="315448" y="1187192"/>
                </a:moveTo>
                <a:cubicBezTo>
                  <a:pt x="284525" y="1187192"/>
                  <a:pt x="259457" y="1212260"/>
                  <a:pt x="259457" y="1243183"/>
                </a:cubicBezTo>
                <a:lnTo>
                  <a:pt x="259457" y="1467141"/>
                </a:lnTo>
                <a:cubicBezTo>
                  <a:pt x="259457" y="1498064"/>
                  <a:pt x="284525" y="1523132"/>
                  <a:pt x="315448" y="1523132"/>
                </a:cubicBezTo>
                <a:lnTo>
                  <a:pt x="539406" y="1523132"/>
                </a:lnTo>
                <a:cubicBezTo>
                  <a:pt x="570329" y="1523132"/>
                  <a:pt x="595397" y="1498064"/>
                  <a:pt x="595397" y="1467141"/>
                </a:cubicBezTo>
                <a:lnTo>
                  <a:pt x="595397" y="1243183"/>
                </a:lnTo>
                <a:cubicBezTo>
                  <a:pt x="595397" y="1212260"/>
                  <a:pt x="570329" y="1187192"/>
                  <a:pt x="539406" y="1187192"/>
                </a:cubicBezTo>
                <a:close/>
                <a:moveTo>
                  <a:pt x="348041" y="163575"/>
                </a:moveTo>
                <a:cubicBezTo>
                  <a:pt x="275130" y="163575"/>
                  <a:pt x="216024" y="222681"/>
                  <a:pt x="216024" y="295592"/>
                </a:cubicBezTo>
                <a:lnTo>
                  <a:pt x="216024" y="823646"/>
                </a:lnTo>
                <a:cubicBezTo>
                  <a:pt x="216024" y="896557"/>
                  <a:pt x="275130" y="955663"/>
                  <a:pt x="348041" y="955663"/>
                </a:cubicBezTo>
                <a:lnTo>
                  <a:pt x="2100231" y="955663"/>
                </a:lnTo>
                <a:cubicBezTo>
                  <a:pt x="2173142" y="955663"/>
                  <a:pt x="2232248" y="896557"/>
                  <a:pt x="2232248" y="823646"/>
                </a:cubicBezTo>
                <a:lnTo>
                  <a:pt x="2232248" y="295592"/>
                </a:lnTo>
                <a:cubicBezTo>
                  <a:pt x="2232248" y="222681"/>
                  <a:pt x="2173142" y="163575"/>
                  <a:pt x="2100231" y="163575"/>
                </a:cubicBezTo>
                <a:close/>
                <a:moveTo>
                  <a:pt x="265172" y="0"/>
                </a:moveTo>
                <a:lnTo>
                  <a:pt x="2183100" y="0"/>
                </a:lnTo>
                <a:cubicBezTo>
                  <a:pt x="2329550" y="0"/>
                  <a:pt x="2448272" y="118722"/>
                  <a:pt x="2448272" y="265172"/>
                </a:cubicBezTo>
                <a:lnTo>
                  <a:pt x="2448272" y="2974828"/>
                </a:lnTo>
                <a:cubicBezTo>
                  <a:pt x="2448272" y="3121278"/>
                  <a:pt x="2329550" y="3240000"/>
                  <a:pt x="2183100" y="3240000"/>
                </a:cubicBezTo>
                <a:lnTo>
                  <a:pt x="265172" y="3240000"/>
                </a:lnTo>
                <a:cubicBezTo>
                  <a:pt x="118722" y="3240000"/>
                  <a:pt x="0" y="3121278"/>
                  <a:pt x="0" y="2974828"/>
                </a:cubicBezTo>
                <a:lnTo>
                  <a:pt x="0" y="265172"/>
                </a:lnTo>
                <a:cubicBezTo>
                  <a:pt x="0" y="118722"/>
                  <a:pt x="118722" y="0"/>
                  <a:pt x="265172" y="0"/>
                </a:cubicBez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latin typeface="Times New Roman" panose="02020603050405020304" pitchFamily="18" charset="0"/>
              <a:cs typeface="Times New Roman" panose="02020603050405020304" pitchFamily="18" charset="0"/>
            </a:endParaRPr>
          </a:p>
        </p:txBody>
      </p:sp>
      <p:sp>
        <p:nvSpPr>
          <p:cNvPr id="1048663" name="TextBox 119"/>
          <p:cNvSpPr txBox="1"/>
          <p:nvPr/>
        </p:nvSpPr>
        <p:spPr>
          <a:xfrm>
            <a:off x="2746756" y="5448233"/>
            <a:ext cx="1256988" cy="400110"/>
          </a:xfrm>
          <a:prstGeom prst="rect">
            <a:avLst/>
          </a:prstGeom>
          <a:noFill/>
        </p:spPr>
        <p:txBody>
          <a:bodyPr wrap="square" rtlCol="0">
            <a:spAutoFit/>
          </a:bodyPr>
          <a:lstStyle/>
          <a:p>
            <a:pPr algn="ctr"/>
            <a:r>
              <a:rPr lang="ru-RU" sz="2000" b="1" dirty="0">
                <a:solidFill>
                  <a:schemeClr val="bg1"/>
                </a:solidFill>
                <a:latin typeface="Times New Roman" panose="02020603050405020304" pitchFamily="18" charset="0"/>
                <a:cs typeface="Times New Roman" panose="02020603050405020304" pitchFamily="18" charset="0"/>
              </a:rPr>
              <a:t>0,02 %</a:t>
            </a:r>
          </a:p>
        </p:txBody>
      </p:sp>
      <p:sp>
        <p:nvSpPr>
          <p:cNvPr id="1048664" name="Rectangle 43"/>
          <p:cNvSpPr/>
          <p:nvPr/>
        </p:nvSpPr>
        <p:spPr>
          <a:xfrm>
            <a:off x="7972109" y="5532619"/>
            <a:ext cx="1872000" cy="263566"/>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Times New Roman" panose="02020603050405020304" pitchFamily="18" charset="0"/>
              <a:cs typeface="Times New Roman" panose="02020603050405020304" pitchFamily="18" charset="0"/>
            </a:endParaRPr>
          </a:p>
        </p:txBody>
      </p:sp>
      <p:sp>
        <p:nvSpPr>
          <p:cNvPr id="1048665" name="TextBox 122"/>
          <p:cNvSpPr txBox="1"/>
          <p:nvPr/>
        </p:nvSpPr>
        <p:spPr>
          <a:xfrm>
            <a:off x="9461698" y="5450545"/>
            <a:ext cx="986102" cy="400110"/>
          </a:xfrm>
          <a:prstGeom prst="rect">
            <a:avLst/>
          </a:prstGeom>
          <a:noFill/>
        </p:spPr>
        <p:txBody>
          <a:bodyPr wrap="square" rtlCol="0">
            <a:spAutoFit/>
          </a:bodyPr>
          <a:lstStyle/>
          <a:p>
            <a:pPr algn="ctr"/>
            <a:r>
              <a:rPr lang="ru-RU" sz="2000" b="1" dirty="0">
                <a:solidFill>
                  <a:schemeClr val="bg1"/>
                </a:solidFill>
                <a:latin typeface="Times New Roman" panose="02020603050405020304" pitchFamily="18" charset="0"/>
                <a:cs typeface="Times New Roman" panose="02020603050405020304" pitchFamily="18" charset="0"/>
              </a:rPr>
              <a:t>51,6 %</a:t>
            </a:r>
          </a:p>
        </p:txBody>
      </p:sp>
      <p:pic>
        <p:nvPicPr>
          <p:cNvPr id="2" name="Рисунок 1"/>
          <p:cNvPicPr>
            <a:picLocks noChangeAspect="1"/>
          </p:cNvPicPr>
          <p:nvPr/>
        </p:nvPicPr>
        <p:blipFill>
          <a:blip r:embed="rId3"/>
          <a:stretch>
            <a:fillRect/>
          </a:stretch>
        </p:blipFill>
        <p:spPr>
          <a:xfrm>
            <a:off x="1673928" y="5530218"/>
            <a:ext cx="72000" cy="263080"/>
          </a:xfrm>
          <a:prstGeom prst="rect">
            <a:avLst/>
          </a:prstGeom>
        </p:spPr>
      </p:pic>
      <p:sp>
        <p:nvSpPr>
          <p:cNvPr id="40" name="Rectangle 1">
            <a:extLst>
              <a:ext uri="{FF2B5EF4-FFF2-40B4-BE49-F238E27FC236}">
                <a16:creationId xmlns:a16="http://schemas.microsoft.com/office/drawing/2014/main" id="{C93E834F-748F-46C6-8128-0509F442A530}"/>
              </a:ext>
            </a:extLst>
          </p:cNvPr>
          <p:cNvSpPr/>
          <p:nvPr/>
        </p:nvSpPr>
        <p:spPr>
          <a:xfrm>
            <a:off x="0" y="5971157"/>
            <a:ext cx="12192000" cy="830997"/>
          </a:xfrm>
          <a:prstGeom prst="rect">
            <a:avLst/>
          </a:prstGeom>
        </p:spPr>
        <p:txBody>
          <a:bodyPr wrap="square">
            <a:spAutoFit/>
          </a:bodyPr>
          <a:lstStyle/>
          <a:p>
            <a:pPr algn="ctr" fontAlgn="auto">
              <a:spcBef>
                <a:spcPts val="0"/>
              </a:spcBef>
              <a:spcAft>
                <a:spcPts val="0"/>
              </a:spcAft>
            </a:pPr>
            <a:r>
              <a:rPr lang="ru-RU" sz="2400" b="1" kern="0" dirty="0">
                <a:solidFill>
                  <a:srgbClr val="0062AC"/>
                </a:solidFill>
                <a:latin typeface="Times New Roman" panose="02020603050405020304" pitchFamily="18" charset="0"/>
                <a:cs typeface="Times New Roman" panose="02020603050405020304" pitchFamily="18" charset="0"/>
              </a:rPr>
              <a:t>Дополнительно ожидается возврат средств федерального бюджета </a:t>
            </a:r>
            <a:br>
              <a:rPr lang="ru-RU" sz="2400" b="1" kern="0" dirty="0">
                <a:solidFill>
                  <a:srgbClr val="0062AC"/>
                </a:solidFill>
                <a:latin typeface="Times New Roman" panose="02020603050405020304" pitchFamily="18" charset="0"/>
                <a:cs typeface="Times New Roman" panose="02020603050405020304" pitchFamily="18" charset="0"/>
              </a:rPr>
            </a:br>
            <a:r>
              <a:rPr lang="ru-RU" sz="2400" b="1" kern="0" dirty="0">
                <a:solidFill>
                  <a:srgbClr val="0062AC"/>
                </a:solidFill>
                <a:latin typeface="Times New Roman" panose="02020603050405020304" pitchFamily="18" charset="0"/>
                <a:cs typeface="Times New Roman" panose="02020603050405020304" pitchFamily="18" charset="0"/>
              </a:rPr>
              <a:t>не использованных в  2020 году в размере 5,6 млрд рублей</a:t>
            </a:r>
          </a:p>
        </p:txBody>
      </p:sp>
      <p:cxnSp>
        <p:nvCxnSpPr>
          <p:cNvPr id="41" name="Соединительная линия уступом 33">
            <a:extLst>
              <a:ext uri="{FF2B5EF4-FFF2-40B4-BE49-F238E27FC236}">
                <a16:creationId xmlns:a16="http://schemas.microsoft.com/office/drawing/2014/main" id="{E27E0C77-1CCC-47BA-93C7-75BBF00BD32B}"/>
              </a:ext>
            </a:extLst>
          </p:cNvPr>
          <p:cNvCxnSpPr>
            <a:cxnSpLocks/>
          </p:cNvCxnSpPr>
          <p:nvPr/>
        </p:nvCxnSpPr>
        <p:spPr>
          <a:xfrm>
            <a:off x="2355168" y="2227120"/>
            <a:ext cx="1648576" cy="216223"/>
          </a:xfrm>
          <a:prstGeom prst="bentConnector3">
            <a:avLst>
              <a:gd name="adj1" fmla="val 50000"/>
            </a:avLst>
          </a:prstGeom>
          <a:ln w="25400">
            <a:solidFill>
              <a:schemeClr val="bg1"/>
            </a:solidFill>
            <a:headEnd w="med" len="lg"/>
            <a:tailEnd type="oval" w="lg" len="lg"/>
          </a:ln>
        </p:spPr>
        <p:style>
          <a:lnRef idx="1">
            <a:schemeClr val="accent1"/>
          </a:lnRef>
          <a:fillRef idx="0">
            <a:schemeClr val="accent1"/>
          </a:fillRef>
          <a:effectRef idx="0">
            <a:schemeClr val="accent1"/>
          </a:effectRef>
          <a:fontRef idx="minor">
            <a:schemeClr val="tx1"/>
          </a:fontRef>
        </p:style>
      </p:cxnSp>
      <p:cxnSp>
        <p:nvCxnSpPr>
          <p:cNvPr id="43" name="Соединительная линия уступом 33">
            <a:extLst>
              <a:ext uri="{FF2B5EF4-FFF2-40B4-BE49-F238E27FC236}">
                <a16:creationId xmlns:a16="http://schemas.microsoft.com/office/drawing/2014/main" id="{953489B2-3D34-4FD9-ADDF-9D84D69CFF11}"/>
              </a:ext>
            </a:extLst>
          </p:cNvPr>
          <p:cNvCxnSpPr>
            <a:cxnSpLocks/>
          </p:cNvCxnSpPr>
          <p:nvPr/>
        </p:nvCxnSpPr>
        <p:spPr>
          <a:xfrm rot="10800000" flipV="1">
            <a:off x="7606725" y="3218401"/>
            <a:ext cx="1993604" cy="362711"/>
          </a:xfrm>
          <a:prstGeom prst="bentConnector3">
            <a:avLst>
              <a:gd name="adj1" fmla="val 50000"/>
            </a:avLst>
          </a:prstGeom>
          <a:ln w="25400">
            <a:solidFill>
              <a:schemeClr val="bg1"/>
            </a:solidFill>
            <a:headEnd w="med" len="lg"/>
            <a:tailEnd type="oval" w="lg" len="lg"/>
          </a:ln>
        </p:spPr>
        <p:style>
          <a:lnRef idx="1">
            <a:schemeClr val="accent1"/>
          </a:lnRef>
          <a:fillRef idx="0">
            <a:schemeClr val="accent1"/>
          </a:fillRef>
          <a:effectRef idx="0">
            <a:schemeClr val="accent1"/>
          </a:effectRef>
          <a:fontRef idx="minor">
            <a:schemeClr val="tx1"/>
          </a:fontRef>
        </p:style>
      </p:cxnSp>
      <p:graphicFrame>
        <p:nvGraphicFramePr>
          <p:cNvPr id="28" name="Диаграмма 27">
            <a:extLst>
              <a:ext uri="{FF2B5EF4-FFF2-40B4-BE49-F238E27FC236}">
                <a16:creationId xmlns:a16="http://schemas.microsoft.com/office/drawing/2014/main" id="{6099094B-0D44-4AD4-9033-FCB29D410BF7}"/>
              </a:ext>
            </a:extLst>
          </p:cNvPr>
          <p:cNvGraphicFramePr/>
          <p:nvPr>
            <p:extLst>
              <p:ext uri="{D42A27DB-BD31-4B8C-83A1-F6EECF244321}">
                <p14:modId xmlns:p14="http://schemas.microsoft.com/office/powerpoint/2010/main" val="2768208296"/>
              </p:ext>
            </p:extLst>
          </p:nvPr>
        </p:nvGraphicFramePr>
        <p:xfrm>
          <a:off x="2617637" y="2171610"/>
          <a:ext cx="5111750" cy="3252258"/>
        </p:xfrm>
        <a:graphic>
          <a:graphicData uri="http://schemas.openxmlformats.org/drawingml/2006/chart">
            <c:chart xmlns:c="http://schemas.openxmlformats.org/drawingml/2006/chart" xmlns:r="http://schemas.openxmlformats.org/officeDocument/2006/relationships" r:id="rId4"/>
          </a:graphicData>
        </a:graphic>
      </p:graphicFrame>
      <p:sp>
        <p:nvSpPr>
          <p:cNvPr id="30" name="TextBox 114">
            <a:extLst>
              <a:ext uri="{FF2B5EF4-FFF2-40B4-BE49-F238E27FC236}">
                <a16:creationId xmlns:a16="http://schemas.microsoft.com/office/drawing/2014/main" id="{03015492-0DD5-4038-9BF2-3A34ED642D91}"/>
              </a:ext>
            </a:extLst>
          </p:cNvPr>
          <p:cNvSpPr txBox="1"/>
          <p:nvPr/>
        </p:nvSpPr>
        <p:spPr>
          <a:xfrm>
            <a:off x="5799952" y="3429000"/>
            <a:ext cx="1780861" cy="523220"/>
          </a:xfrm>
          <a:prstGeom prst="rect">
            <a:avLst/>
          </a:prstGeom>
          <a:noFill/>
        </p:spPr>
        <p:txBody>
          <a:bodyPr wrap="square">
            <a:spAutoFit/>
          </a:bodyPr>
          <a:lstStyle/>
          <a:p>
            <a:pPr fontAlgn="auto">
              <a:spcBef>
                <a:spcPts val="0"/>
              </a:spcBef>
              <a:spcAft>
                <a:spcPts val="0"/>
              </a:spcAft>
            </a:pPr>
            <a:r>
              <a:rPr lang="en-US" sz="2800" b="1" dirty="0">
                <a:solidFill>
                  <a:schemeClr val="bg1"/>
                </a:solidFill>
                <a:latin typeface="Times New Roman" panose="02020603050405020304" pitchFamily="18" charset="0"/>
                <a:cs typeface="Times New Roman" panose="02020603050405020304" pitchFamily="18" charset="0"/>
              </a:rPr>
              <a:t>75</a:t>
            </a:r>
            <a:r>
              <a:rPr lang="ru-RU" sz="2800" b="1" dirty="0">
                <a:solidFill>
                  <a:schemeClr val="bg1"/>
                </a:solidFill>
                <a:latin typeface="Times New Roman" panose="02020603050405020304" pitchFamily="18" charset="0"/>
                <a:cs typeface="Times New Roman" panose="02020603050405020304" pitchFamily="18" charset="0"/>
              </a:rPr>
              <a:t>%</a:t>
            </a:r>
          </a:p>
        </p:txBody>
      </p:sp>
      <p:sp>
        <p:nvSpPr>
          <p:cNvPr id="31" name="TextBox 114">
            <a:extLst>
              <a:ext uri="{FF2B5EF4-FFF2-40B4-BE49-F238E27FC236}">
                <a16:creationId xmlns:a16="http://schemas.microsoft.com/office/drawing/2014/main" id="{87566A06-EBA6-49E3-A684-BD76D5592A17}"/>
              </a:ext>
            </a:extLst>
          </p:cNvPr>
          <p:cNvSpPr txBox="1"/>
          <p:nvPr/>
        </p:nvSpPr>
        <p:spPr>
          <a:xfrm>
            <a:off x="3263899" y="3105327"/>
            <a:ext cx="1780861" cy="523220"/>
          </a:xfrm>
          <a:prstGeom prst="rect">
            <a:avLst/>
          </a:prstGeom>
          <a:noFill/>
        </p:spPr>
        <p:txBody>
          <a:bodyPr wrap="square">
            <a:spAutoFit/>
          </a:bodyPr>
          <a:lstStyle/>
          <a:p>
            <a:pPr fontAlgn="auto">
              <a:spcBef>
                <a:spcPts val="0"/>
              </a:spcBef>
              <a:spcAft>
                <a:spcPts val="0"/>
              </a:spcAft>
            </a:pPr>
            <a:r>
              <a:rPr lang="en-US" sz="2800" b="1" dirty="0">
                <a:solidFill>
                  <a:schemeClr val="bg1"/>
                </a:solidFill>
                <a:latin typeface="Times New Roman" panose="02020603050405020304" pitchFamily="18" charset="0"/>
                <a:cs typeface="Times New Roman" panose="02020603050405020304" pitchFamily="18" charset="0"/>
              </a:rPr>
              <a:t>13</a:t>
            </a:r>
            <a:r>
              <a:rPr lang="ru-RU" sz="2800" b="1" dirty="0">
                <a:solidFill>
                  <a:schemeClr val="bg1"/>
                </a:solidFill>
                <a:latin typeface="Times New Roman" panose="02020603050405020304" pitchFamily="18" charset="0"/>
                <a:cs typeface="Times New Roman" panose="02020603050405020304" pitchFamily="18" charset="0"/>
              </a:rPr>
              <a:t>%</a:t>
            </a:r>
          </a:p>
        </p:txBody>
      </p:sp>
      <p:sp>
        <p:nvSpPr>
          <p:cNvPr id="32" name="TextBox 114">
            <a:extLst>
              <a:ext uri="{FF2B5EF4-FFF2-40B4-BE49-F238E27FC236}">
                <a16:creationId xmlns:a16="http://schemas.microsoft.com/office/drawing/2014/main" id="{062D1D5C-9AFD-425A-99C9-9DE561C95E5E}"/>
              </a:ext>
            </a:extLst>
          </p:cNvPr>
          <p:cNvSpPr txBox="1"/>
          <p:nvPr/>
        </p:nvSpPr>
        <p:spPr>
          <a:xfrm>
            <a:off x="4310705" y="2380623"/>
            <a:ext cx="1745457" cy="523220"/>
          </a:xfrm>
          <a:prstGeom prst="rect">
            <a:avLst/>
          </a:prstGeom>
          <a:noFill/>
        </p:spPr>
        <p:txBody>
          <a:bodyPr wrap="square">
            <a:spAutoFit/>
          </a:bodyPr>
          <a:lstStyle/>
          <a:p>
            <a:pPr fontAlgn="auto">
              <a:spcBef>
                <a:spcPts val="0"/>
              </a:spcBef>
              <a:spcAft>
                <a:spcPts val="0"/>
              </a:spcAft>
            </a:pPr>
            <a:r>
              <a:rPr lang="en-US" sz="2800" b="1" dirty="0">
                <a:solidFill>
                  <a:schemeClr val="bg1"/>
                </a:solidFill>
                <a:latin typeface="Times New Roman" panose="02020603050405020304" pitchFamily="18" charset="0"/>
                <a:cs typeface="Times New Roman" panose="02020603050405020304" pitchFamily="18" charset="0"/>
              </a:rPr>
              <a:t>12</a:t>
            </a:r>
            <a:r>
              <a:rPr lang="ru-RU" sz="2800" b="1" dirty="0">
                <a:solidFill>
                  <a:schemeClr val="bg1"/>
                </a:solidFill>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24946272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48633" name="Прямоугольник 66"/>
          <p:cNvSpPr/>
          <p:nvPr/>
        </p:nvSpPr>
        <p:spPr>
          <a:xfrm>
            <a:off x="1673929" y="5825321"/>
            <a:ext cx="3600000" cy="271849"/>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Times New Roman" panose="02020603050405020304" pitchFamily="18" charset="0"/>
              <a:cs typeface="Times New Roman" panose="02020603050405020304" pitchFamily="18" charset="0"/>
            </a:endParaRPr>
          </a:p>
        </p:txBody>
      </p:sp>
      <p:sp>
        <p:nvSpPr>
          <p:cNvPr id="1048634" name="Rectangle 2"/>
          <p:cNvSpPr/>
          <p:nvPr/>
        </p:nvSpPr>
        <p:spPr>
          <a:xfrm>
            <a:off x="0" y="178939"/>
            <a:ext cx="12192000" cy="263612"/>
          </a:xfrm>
          <a:prstGeom prst="rect">
            <a:avLst/>
          </a:prstGeom>
          <a:gradFill flip="none" rotWithShape="1">
            <a:gsLst>
              <a:gs pos="0">
                <a:schemeClr val="accent1">
                  <a:lumMod val="20000"/>
                  <a:lumOff val="80000"/>
                </a:schemeClr>
              </a:gs>
              <a:gs pos="91000">
                <a:schemeClr val="accent1">
                  <a:lumMod val="60000"/>
                  <a:lumOff val="40000"/>
                  <a:alpha val="41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pPr>
            <a:endParaRPr lang="en-US" dirty="0">
              <a:latin typeface="Times New Roman" panose="02020603050405020304" pitchFamily="18" charset="0"/>
              <a:cs typeface="Times New Roman" panose="02020603050405020304" pitchFamily="18" charset="0"/>
            </a:endParaRPr>
          </a:p>
        </p:txBody>
      </p:sp>
      <p:pic>
        <p:nvPicPr>
          <p:cNvPr id="2097155" name="Picture 4" descr="https://xn--80aafjcthgy6bd.xn--p1ai/templates/mun46/images/gerb.png"/>
          <p:cNvPicPr>
            <a:picLocks noChangeAspect="1" noChangeArrowheads="1"/>
          </p:cNvPicPr>
          <p:nvPr/>
        </p:nvPicPr>
        <p:blipFill>
          <a:blip r:embed="rId2" cstate="print"/>
          <a:srcRect/>
          <a:stretch>
            <a:fillRect/>
          </a:stretch>
        </p:blipFill>
        <p:spPr bwMode="auto">
          <a:xfrm>
            <a:off x="11350831" y="40745"/>
            <a:ext cx="518834" cy="540000"/>
          </a:xfrm>
          <a:prstGeom prst="rect">
            <a:avLst/>
          </a:prstGeom>
          <a:noFill/>
        </p:spPr>
      </p:pic>
      <p:sp>
        <p:nvSpPr>
          <p:cNvPr id="1048635" name="Rectangle 1"/>
          <p:cNvSpPr/>
          <p:nvPr/>
        </p:nvSpPr>
        <p:spPr>
          <a:xfrm>
            <a:off x="584200" y="580745"/>
            <a:ext cx="11023600" cy="584775"/>
          </a:xfrm>
          <a:prstGeom prst="rect">
            <a:avLst/>
          </a:prstGeom>
        </p:spPr>
        <p:txBody>
          <a:bodyPr wrap="square">
            <a:spAutoFit/>
          </a:bodyPr>
          <a:lstStyle/>
          <a:p>
            <a:pPr algn="ctr" fontAlgn="auto">
              <a:spcBef>
                <a:spcPts val="0"/>
              </a:spcBef>
              <a:spcAft>
                <a:spcPts val="0"/>
              </a:spcAft>
            </a:pPr>
            <a:r>
              <a:rPr lang="ru-RU" sz="3200" b="1" kern="0" dirty="0">
                <a:solidFill>
                  <a:srgbClr val="0062AC"/>
                </a:solidFill>
                <a:latin typeface="Times New Roman" panose="02020603050405020304" pitchFamily="18" charset="0"/>
                <a:cs typeface="Times New Roman" panose="02020603050405020304" pitchFamily="18" charset="0"/>
              </a:rPr>
              <a:t>Общий объем финансирования региональных проектов </a:t>
            </a:r>
            <a:endParaRPr lang="ru-RU" sz="3200" kern="0" dirty="0">
              <a:solidFill>
                <a:srgbClr val="0062AC"/>
              </a:solidFill>
              <a:latin typeface="Times New Roman" panose="02020603050405020304" pitchFamily="18" charset="0"/>
              <a:cs typeface="Times New Roman" panose="02020603050405020304" pitchFamily="18" charset="0"/>
            </a:endParaRPr>
          </a:p>
        </p:txBody>
      </p:sp>
      <p:sp>
        <p:nvSpPr>
          <p:cNvPr id="1048636" name="Rectangle 2"/>
          <p:cNvSpPr/>
          <p:nvPr/>
        </p:nvSpPr>
        <p:spPr>
          <a:xfrm>
            <a:off x="0" y="1512089"/>
            <a:ext cx="12192000" cy="3806728"/>
          </a:xfrm>
          <a:prstGeom prst="rect">
            <a:avLst/>
          </a:prstGeom>
          <a:gradFill flip="none" rotWithShape="1">
            <a:gsLst>
              <a:gs pos="0">
                <a:schemeClr val="accent1">
                  <a:lumMod val="20000"/>
                  <a:lumOff val="80000"/>
                </a:schemeClr>
              </a:gs>
              <a:gs pos="66000">
                <a:schemeClr val="tx2">
                  <a:lumMod val="60000"/>
                  <a:lumOff val="40000"/>
                </a:schemeClr>
              </a:gs>
              <a:gs pos="100000">
                <a:schemeClr val="accent1">
                  <a:lumMod val="60000"/>
                  <a:lumOff val="40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pPr>
            <a:endParaRPr lang="en-US" dirty="0">
              <a:latin typeface="Times New Roman" panose="02020603050405020304" pitchFamily="18" charset="0"/>
              <a:cs typeface="Times New Roman" panose="02020603050405020304" pitchFamily="18" charset="0"/>
            </a:endParaRPr>
          </a:p>
        </p:txBody>
      </p:sp>
      <p:sp>
        <p:nvSpPr>
          <p:cNvPr id="1048650" name="TextBox 107"/>
          <p:cNvSpPr txBox="1"/>
          <p:nvPr/>
        </p:nvSpPr>
        <p:spPr>
          <a:xfrm>
            <a:off x="8961284" y="2161981"/>
            <a:ext cx="3438525" cy="830997"/>
          </a:xfrm>
          <a:prstGeom prst="rect">
            <a:avLst/>
          </a:prstGeom>
          <a:noFill/>
        </p:spPr>
        <p:txBody>
          <a:bodyPr>
            <a:spAutoFit/>
          </a:bodyPr>
          <a:lstStyle/>
          <a:p>
            <a:pPr fontAlgn="auto">
              <a:spcBef>
                <a:spcPts val="0"/>
              </a:spcBef>
              <a:spcAft>
                <a:spcPts val="0"/>
              </a:spcAft>
            </a:pPr>
            <a:r>
              <a:rPr lang="ru-RU" sz="2800" b="1" dirty="0">
                <a:solidFill>
                  <a:schemeClr val="accent2">
                    <a:lumMod val="75000"/>
                  </a:schemeClr>
                </a:solidFill>
                <a:latin typeface="Times New Roman" panose="02020603050405020304" pitchFamily="18" charset="0"/>
                <a:cs typeface="Times New Roman" panose="02020603050405020304" pitchFamily="18" charset="0"/>
              </a:rPr>
              <a:t>₽ </a:t>
            </a:r>
            <a:r>
              <a:rPr lang="ru-RU" sz="3200" b="1" dirty="0">
                <a:solidFill>
                  <a:schemeClr val="accent2">
                    <a:lumMod val="75000"/>
                  </a:schemeClr>
                </a:solidFill>
                <a:latin typeface="Times New Roman" panose="02020603050405020304" pitchFamily="18" charset="0"/>
                <a:cs typeface="Times New Roman" panose="02020603050405020304" pitchFamily="18" charset="0"/>
              </a:rPr>
              <a:t>23,7</a:t>
            </a:r>
            <a:r>
              <a:rPr lang="ru-RU" sz="2800" b="1" dirty="0">
                <a:solidFill>
                  <a:schemeClr val="accent2">
                    <a:lumMod val="75000"/>
                  </a:schemeClr>
                </a:solidFill>
                <a:latin typeface="Times New Roman" panose="02020603050405020304" pitchFamily="18" charset="0"/>
                <a:cs typeface="Times New Roman" panose="02020603050405020304" pitchFamily="18" charset="0"/>
              </a:rPr>
              <a:t> млрд </a:t>
            </a:r>
          </a:p>
          <a:p>
            <a:pPr fontAlgn="auto">
              <a:spcBef>
                <a:spcPts val="0"/>
              </a:spcBef>
              <a:spcAft>
                <a:spcPts val="0"/>
              </a:spcAft>
            </a:pPr>
            <a:r>
              <a:rPr lang="ru-RU" sz="1600" b="1" dirty="0">
                <a:solidFill>
                  <a:schemeClr val="bg1"/>
                </a:solidFill>
                <a:latin typeface="Times New Roman" panose="02020603050405020304" pitchFamily="18" charset="0"/>
                <a:cs typeface="Times New Roman" panose="02020603050405020304" pitchFamily="18" charset="0"/>
              </a:rPr>
              <a:t>Федеральный бюджет</a:t>
            </a:r>
            <a:endParaRPr lang="en-US" sz="1600" b="1" dirty="0">
              <a:solidFill>
                <a:schemeClr val="bg1"/>
              </a:solidFill>
              <a:latin typeface="Times New Roman" panose="02020603050405020304" pitchFamily="18" charset="0"/>
              <a:cs typeface="Times New Roman" panose="02020603050405020304" pitchFamily="18" charset="0"/>
            </a:endParaRPr>
          </a:p>
        </p:txBody>
      </p:sp>
      <p:sp>
        <p:nvSpPr>
          <p:cNvPr id="1048651" name="TextBox 108"/>
          <p:cNvSpPr txBox="1"/>
          <p:nvPr/>
        </p:nvSpPr>
        <p:spPr>
          <a:xfrm>
            <a:off x="44809" y="2598003"/>
            <a:ext cx="3327400" cy="830997"/>
          </a:xfrm>
          <a:prstGeom prst="rect">
            <a:avLst/>
          </a:prstGeom>
          <a:noFill/>
        </p:spPr>
        <p:txBody>
          <a:bodyPr>
            <a:spAutoFit/>
          </a:bodyPr>
          <a:lstStyle/>
          <a:p>
            <a:pPr fontAlgn="auto">
              <a:spcBef>
                <a:spcPts val="0"/>
              </a:spcBef>
              <a:spcAft>
                <a:spcPts val="0"/>
              </a:spcAft>
            </a:pPr>
            <a:r>
              <a:rPr lang="ru-RU" sz="2800" b="1" dirty="0">
                <a:solidFill>
                  <a:srgbClr val="0070C0"/>
                </a:solidFill>
                <a:latin typeface="Times New Roman" panose="02020603050405020304" pitchFamily="18" charset="0"/>
                <a:cs typeface="Times New Roman" panose="02020603050405020304" pitchFamily="18" charset="0"/>
              </a:rPr>
              <a:t>₽ 4</a:t>
            </a:r>
            <a:r>
              <a:rPr lang="ru-RU" sz="3200" b="1" dirty="0">
                <a:solidFill>
                  <a:srgbClr val="0070C0"/>
                </a:solidFill>
                <a:latin typeface="Times New Roman" panose="02020603050405020304" pitchFamily="18" charset="0"/>
                <a:cs typeface="Times New Roman" panose="02020603050405020304" pitchFamily="18" charset="0"/>
              </a:rPr>
              <a:t>,1</a:t>
            </a:r>
            <a:r>
              <a:rPr lang="ru-RU" sz="2800" b="1" dirty="0">
                <a:solidFill>
                  <a:srgbClr val="0070C0"/>
                </a:solidFill>
                <a:latin typeface="Times New Roman" panose="02020603050405020304" pitchFamily="18" charset="0"/>
                <a:cs typeface="Times New Roman" panose="02020603050405020304" pitchFamily="18" charset="0"/>
              </a:rPr>
              <a:t> млрд </a:t>
            </a:r>
          </a:p>
          <a:p>
            <a:pPr fontAlgn="auto">
              <a:spcBef>
                <a:spcPts val="0"/>
              </a:spcBef>
              <a:spcAft>
                <a:spcPts val="0"/>
              </a:spcAft>
            </a:pPr>
            <a:r>
              <a:rPr lang="ru-RU" sz="1600" b="1" dirty="0">
                <a:solidFill>
                  <a:schemeClr val="bg1"/>
                </a:solidFill>
                <a:latin typeface="Times New Roman" panose="02020603050405020304" pitchFamily="18" charset="0"/>
                <a:cs typeface="Times New Roman" panose="02020603050405020304" pitchFamily="18" charset="0"/>
              </a:rPr>
              <a:t>Республиканский бюджет </a:t>
            </a:r>
            <a:endParaRPr lang="en-US" b="1" dirty="0">
              <a:solidFill>
                <a:schemeClr val="bg1"/>
              </a:solidFill>
              <a:latin typeface="Times New Roman" panose="02020603050405020304" pitchFamily="18" charset="0"/>
              <a:cs typeface="Times New Roman" panose="02020603050405020304" pitchFamily="18" charset="0"/>
            </a:endParaRPr>
          </a:p>
        </p:txBody>
      </p:sp>
      <p:sp>
        <p:nvSpPr>
          <p:cNvPr id="1048652" name="TextBox 109"/>
          <p:cNvSpPr txBox="1"/>
          <p:nvPr/>
        </p:nvSpPr>
        <p:spPr>
          <a:xfrm>
            <a:off x="981723" y="1655970"/>
            <a:ext cx="1983300" cy="830997"/>
          </a:xfrm>
          <a:prstGeom prst="rect">
            <a:avLst/>
          </a:prstGeom>
          <a:noFill/>
        </p:spPr>
        <p:txBody>
          <a:bodyPr wrap="square">
            <a:spAutoFit/>
          </a:bodyPr>
          <a:lstStyle/>
          <a:p>
            <a:pPr fontAlgn="auto">
              <a:spcBef>
                <a:spcPts val="0"/>
              </a:spcBef>
              <a:spcAft>
                <a:spcPts val="0"/>
              </a:spcAft>
            </a:pPr>
            <a:r>
              <a:rPr lang="ru-RU" sz="2800" b="1" dirty="0">
                <a:solidFill>
                  <a:srgbClr val="FFC000"/>
                </a:solidFill>
                <a:latin typeface="Times New Roman" panose="02020603050405020304" pitchFamily="18" charset="0"/>
                <a:cs typeface="Times New Roman" panose="02020603050405020304" pitchFamily="18" charset="0"/>
              </a:rPr>
              <a:t>₽ </a:t>
            </a:r>
            <a:r>
              <a:rPr lang="ru-RU" sz="3200" b="1" dirty="0">
                <a:solidFill>
                  <a:srgbClr val="FFC000"/>
                </a:solidFill>
                <a:latin typeface="Times New Roman" panose="02020603050405020304" pitchFamily="18" charset="0"/>
                <a:cs typeface="Times New Roman" panose="02020603050405020304" pitchFamily="18" charset="0"/>
              </a:rPr>
              <a:t>1,8 </a:t>
            </a:r>
            <a:r>
              <a:rPr lang="ru-RU" sz="2800" b="1" dirty="0">
                <a:solidFill>
                  <a:srgbClr val="FFC000"/>
                </a:solidFill>
                <a:latin typeface="Times New Roman" panose="02020603050405020304" pitchFamily="18" charset="0"/>
                <a:cs typeface="Times New Roman" panose="02020603050405020304" pitchFamily="18" charset="0"/>
              </a:rPr>
              <a:t>млрд </a:t>
            </a:r>
          </a:p>
          <a:p>
            <a:pPr fontAlgn="auto">
              <a:spcBef>
                <a:spcPts val="0"/>
              </a:spcBef>
              <a:spcAft>
                <a:spcPts val="0"/>
              </a:spcAft>
            </a:pPr>
            <a:r>
              <a:rPr lang="ru-RU" sz="1600" b="1" dirty="0">
                <a:solidFill>
                  <a:schemeClr val="bg1"/>
                </a:solidFill>
                <a:latin typeface="Times New Roman" panose="02020603050405020304" pitchFamily="18" charset="0"/>
                <a:cs typeface="Times New Roman" panose="02020603050405020304" pitchFamily="18" charset="0"/>
              </a:rPr>
              <a:t>Иные источники</a:t>
            </a:r>
            <a:endParaRPr lang="en-US" b="1" dirty="0">
              <a:solidFill>
                <a:schemeClr val="bg1"/>
              </a:solidFill>
              <a:latin typeface="Times New Roman" panose="02020603050405020304" pitchFamily="18" charset="0"/>
              <a:cs typeface="Times New Roman" panose="02020603050405020304" pitchFamily="18" charset="0"/>
            </a:endParaRPr>
          </a:p>
        </p:txBody>
      </p:sp>
      <p:cxnSp>
        <p:nvCxnSpPr>
          <p:cNvPr id="3145728" name="Соединительная линия уступом 33"/>
          <p:cNvCxnSpPr>
            <a:cxnSpLocks/>
          </p:cNvCxnSpPr>
          <p:nvPr/>
        </p:nvCxnSpPr>
        <p:spPr>
          <a:xfrm>
            <a:off x="2905543" y="2061432"/>
            <a:ext cx="2002826" cy="388352"/>
          </a:xfrm>
          <a:prstGeom prst="bentConnector3">
            <a:avLst>
              <a:gd name="adj1" fmla="val 50000"/>
            </a:avLst>
          </a:prstGeom>
          <a:ln w="25400">
            <a:solidFill>
              <a:schemeClr val="bg1"/>
            </a:solidFill>
            <a:headEnd w="med" len="lg"/>
            <a:tailEnd type="oval" w="lg" len="lg"/>
          </a:ln>
        </p:spPr>
        <p:style>
          <a:lnRef idx="1">
            <a:schemeClr val="accent1"/>
          </a:lnRef>
          <a:fillRef idx="0">
            <a:schemeClr val="accent1"/>
          </a:fillRef>
          <a:effectRef idx="0">
            <a:schemeClr val="accent1"/>
          </a:effectRef>
          <a:fontRef idx="minor">
            <a:schemeClr val="tx1"/>
          </a:fontRef>
        </p:style>
      </p:cxnSp>
      <p:cxnSp>
        <p:nvCxnSpPr>
          <p:cNvPr id="3145729" name="Соединительная линия уступом 34"/>
          <p:cNvCxnSpPr>
            <a:cxnSpLocks/>
          </p:cNvCxnSpPr>
          <p:nvPr/>
        </p:nvCxnSpPr>
        <p:spPr>
          <a:xfrm>
            <a:off x="1339717" y="3399141"/>
            <a:ext cx="1929715" cy="778443"/>
          </a:xfrm>
          <a:prstGeom prst="bentConnector3">
            <a:avLst>
              <a:gd name="adj1" fmla="val 50000"/>
            </a:avLst>
          </a:prstGeom>
          <a:ln w="25400">
            <a:solidFill>
              <a:schemeClr val="bg1"/>
            </a:solidFill>
            <a:headEnd w="med" len="lg"/>
            <a:tailEnd type="oval" w="lg" len="lg"/>
          </a:ln>
        </p:spPr>
        <p:style>
          <a:lnRef idx="1">
            <a:schemeClr val="accent1"/>
          </a:lnRef>
          <a:fillRef idx="0">
            <a:schemeClr val="accent1"/>
          </a:fillRef>
          <a:effectRef idx="0">
            <a:schemeClr val="accent1"/>
          </a:effectRef>
          <a:fontRef idx="minor">
            <a:schemeClr val="tx1"/>
          </a:fontRef>
        </p:style>
      </p:cxnSp>
      <p:cxnSp>
        <p:nvCxnSpPr>
          <p:cNvPr id="3145730" name="Соединительная линия уступом 35"/>
          <p:cNvCxnSpPr>
            <a:cxnSpLocks/>
          </p:cNvCxnSpPr>
          <p:nvPr/>
        </p:nvCxnSpPr>
        <p:spPr>
          <a:xfrm rot="10800000" flipV="1">
            <a:off x="7830045" y="2706170"/>
            <a:ext cx="1131239" cy="364741"/>
          </a:xfrm>
          <a:prstGeom prst="bentConnector3">
            <a:avLst>
              <a:gd name="adj1" fmla="val 50000"/>
            </a:avLst>
          </a:prstGeom>
          <a:ln w="25400">
            <a:solidFill>
              <a:schemeClr val="bg1"/>
            </a:solidFill>
            <a:headEnd w="med" len="lg"/>
            <a:tailEnd type="oval" w="lg" len="lg"/>
          </a:ln>
        </p:spPr>
        <p:style>
          <a:lnRef idx="1">
            <a:schemeClr val="accent1"/>
          </a:lnRef>
          <a:fillRef idx="0">
            <a:schemeClr val="accent1"/>
          </a:fillRef>
          <a:effectRef idx="0">
            <a:schemeClr val="accent1"/>
          </a:effectRef>
          <a:fontRef idx="minor">
            <a:schemeClr val="tx1"/>
          </a:fontRef>
        </p:style>
      </p:cxnSp>
      <p:sp>
        <p:nvSpPr>
          <p:cNvPr id="1048653" name="TextBox 113"/>
          <p:cNvSpPr txBox="1"/>
          <p:nvPr/>
        </p:nvSpPr>
        <p:spPr>
          <a:xfrm>
            <a:off x="3946745" y="1375085"/>
            <a:ext cx="4617719" cy="646331"/>
          </a:xfrm>
          <a:prstGeom prst="rect">
            <a:avLst/>
          </a:prstGeom>
          <a:noFill/>
          <a:ln>
            <a:noFill/>
          </a:ln>
        </p:spPr>
        <p:txBody>
          <a:bodyPr wrap="square">
            <a:spAutoFit/>
          </a:bodyPr>
          <a:lstStyle/>
          <a:p>
            <a:pPr fontAlgn="auto">
              <a:spcBef>
                <a:spcPts val="0"/>
              </a:spcBef>
              <a:spcAft>
                <a:spcPts val="0"/>
              </a:spcAft>
            </a:pPr>
            <a:r>
              <a:rPr lang="ru-RU" sz="2000" dirty="0">
                <a:ln w="18415" cmpd="sng">
                  <a:solidFill>
                    <a:srgbClr val="FFFFFF"/>
                  </a:solidFill>
                  <a:prstDash val="solid"/>
                </a:ln>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всего: </a:t>
            </a:r>
            <a:r>
              <a:rPr lang="ru-RU" sz="3600" b="1" dirty="0">
                <a:ln w="18415" cmpd="sng">
                  <a:noFill/>
                  <a:prstDash val="solid"/>
                </a:ln>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29,6</a:t>
            </a:r>
            <a:r>
              <a:rPr lang="ru-RU" sz="2800" b="1" dirty="0">
                <a:ln w="18415" cmpd="sng">
                  <a:noFill/>
                  <a:prstDash val="solid"/>
                </a:ln>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ru-RU" sz="2000" b="1" dirty="0">
                <a:ln w="18415" cmpd="sng">
                  <a:noFill/>
                  <a:prstDash val="solid"/>
                </a:ln>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млрд рублей </a:t>
            </a:r>
            <a:r>
              <a:rPr lang="ru-RU" sz="2000" dirty="0">
                <a:ln w="18415" cmpd="sng">
                  <a:solidFill>
                    <a:srgbClr val="FFFFFF"/>
                  </a:solidFill>
                  <a:prstDash val="solid"/>
                </a:ln>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(2020 г.) </a:t>
            </a:r>
          </a:p>
        </p:txBody>
      </p:sp>
      <p:sp>
        <p:nvSpPr>
          <p:cNvPr id="1048657" name="TextBox 118"/>
          <p:cNvSpPr txBox="1"/>
          <p:nvPr/>
        </p:nvSpPr>
        <p:spPr>
          <a:xfrm>
            <a:off x="1326848" y="5463561"/>
            <a:ext cx="4027914" cy="369332"/>
          </a:xfrm>
          <a:prstGeom prst="rect">
            <a:avLst/>
          </a:prstGeom>
          <a:noFill/>
        </p:spPr>
        <p:txBody>
          <a:bodyPr wrap="square" rtlCol="0">
            <a:spAutoFit/>
          </a:bodyPr>
          <a:lstStyle/>
          <a:p>
            <a:pPr algn="ctr"/>
            <a:r>
              <a:rPr lang="ru-RU" b="1" dirty="0">
                <a:solidFill>
                  <a:schemeClr val="tx1">
                    <a:lumMod val="85000"/>
                    <a:lumOff val="15000"/>
                  </a:schemeClr>
                </a:solidFill>
                <a:latin typeface="Times New Roman" panose="02020603050405020304" pitchFamily="18" charset="0"/>
                <a:cs typeface="Times New Roman" panose="02020603050405020304" pitchFamily="18" charset="0"/>
              </a:rPr>
              <a:t>Кассовое исполнение:  </a:t>
            </a:r>
            <a:r>
              <a:rPr lang="ru-RU" b="1" dirty="0">
                <a:solidFill>
                  <a:schemeClr val="accent2"/>
                </a:solidFill>
                <a:latin typeface="Times New Roman" panose="02020603050405020304" pitchFamily="18" charset="0"/>
                <a:cs typeface="Times New Roman" panose="02020603050405020304" pitchFamily="18" charset="0"/>
              </a:rPr>
              <a:t>22,8 млрд </a:t>
            </a:r>
          </a:p>
        </p:txBody>
      </p:sp>
      <p:sp>
        <p:nvSpPr>
          <p:cNvPr id="1048658" name="Прямоугольник 70"/>
          <p:cNvSpPr/>
          <p:nvPr/>
        </p:nvSpPr>
        <p:spPr>
          <a:xfrm>
            <a:off x="7972108" y="5847650"/>
            <a:ext cx="3600000" cy="271849"/>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Times New Roman" panose="02020603050405020304" pitchFamily="18" charset="0"/>
              <a:cs typeface="Times New Roman" panose="02020603050405020304" pitchFamily="18" charset="0"/>
            </a:endParaRPr>
          </a:p>
        </p:txBody>
      </p:sp>
      <p:sp>
        <p:nvSpPr>
          <p:cNvPr id="1048659" name="TextBox 121"/>
          <p:cNvSpPr txBox="1"/>
          <p:nvPr/>
        </p:nvSpPr>
        <p:spPr>
          <a:xfrm>
            <a:off x="7657722" y="5496927"/>
            <a:ext cx="4077077" cy="369332"/>
          </a:xfrm>
          <a:prstGeom prst="rect">
            <a:avLst/>
          </a:prstGeom>
          <a:noFill/>
        </p:spPr>
        <p:txBody>
          <a:bodyPr wrap="square" rtlCol="0">
            <a:spAutoFit/>
          </a:bodyPr>
          <a:lstStyle/>
          <a:p>
            <a:pPr algn="ctr"/>
            <a:r>
              <a:rPr lang="ru-RU" b="1" dirty="0">
                <a:solidFill>
                  <a:schemeClr val="tx1">
                    <a:lumMod val="85000"/>
                    <a:lumOff val="15000"/>
                  </a:schemeClr>
                </a:solidFill>
                <a:latin typeface="Times New Roman" panose="02020603050405020304" pitchFamily="18" charset="0"/>
                <a:cs typeface="Times New Roman" panose="02020603050405020304" pitchFamily="18" charset="0"/>
              </a:rPr>
              <a:t>Заключено контрактов: 926 из 933 </a:t>
            </a:r>
          </a:p>
        </p:txBody>
      </p:sp>
      <p:sp>
        <p:nvSpPr>
          <p:cNvPr id="1048660" name="Google Shape;1319;p54"/>
          <p:cNvSpPr/>
          <p:nvPr/>
        </p:nvSpPr>
        <p:spPr>
          <a:xfrm>
            <a:off x="7362511" y="5588306"/>
            <a:ext cx="436605" cy="555906"/>
          </a:xfrm>
          <a:custGeom>
            <a:avLst/>
            <a:gdLst/>
            <a:ahLst/>
            <a:cxnLst/>
            <a:rect l="l" t="t" r="r" b="b"/>
            <a:pathLst>
              <a:path w="120000" h="120000" extrusionOk="0">
                <a:moveTo>
                  <a:pt x="29975" y="89951"/>
                </a:moveTo>
                <a:lnTo>
                  <a:pt x="53182" y="85893"/>
                </a:lnTo>
                <a:lnTo>
                  <a:pt x="115938" y="23188"/>
                </a:lnTo>
                <a:cubicBezTo>
                  <a:pt x="118356" y="20676"/>
                  <a:pt x="120000" y="17198"/>
                  <a:pt x="120000" y="13623"/>
                </a:cubicBezTo>
                <a:cubicBezTo>
                  <a:pt x="120000" y="5990"/>
                  <a:pt x="114004" y="0"/>
                  <a:pt x="106365" y="0"/>
                </a:cubicBezTo>
                <a:cubicBezTo>
                  <a:pt x="102594" y="0"/>
                  <a:pt x="99307" y="1642"/>
                  <a:pt x="96792" y="4057"/>
                </a:cubicBezTo>
                <a:lnTo>
                  <a:pt x="34037" y="66763"/>
                </a:lnTo>
                <a:lnTo>
                  <a:pt x="29975" y="89951"/>
                </a:lnTo>
                <a:close/>
                <a:moveTo>
                  <a:pt x="100660" y="7922"/>
                </a:moveTo>
                <a:cubicBezTo>
                  <a:pt x="102014" y="6570"/>
                  <a:pt x="104238" y="5410"/>
                  <a:pt x="106365" y="5410"/>
                </a:cubicBezTo>
                <a:cubicBezTo>
                  <a:pt x="111007" y="5410"/>
                  <a:pt x="114585" y="8985"/>
                  <a:pt x="114585" y="13623"/>
                </a:cubicBezTo>
                <a:cubicBezTo>
                  <a:pt x="114585" y="15748"/>
                  <a:pt x="113714" y="17971"/>
                  <a:pt x="112070" y="19323"/>
                </a:cubicBezTo>
                <a:lnTo>
                  <a:pt x="108589" y="22898"/>
                </a:lnTo>
                <a:lnTo>
                  <a:pt x="97082" y="11400"/>
                </a:lnTo>
                <a:lnTo>
                  <a:pt x="100660" y="7922"/>
                </a:lnTo>
                <a:close/>
                <a:moveTo>
                  <a:pt x="93311" y="15265"/>
                </a:moveTo>
                <a:lnTo>
                  <a:pt x="104721" y="26666"/>
                </a:lnTo>
                <a:lnTo>
                  <a:pt x="54536" y="76908"/>
                </a:lnTo>
                <a:lnTo>
                  <a:pt x="54536" y="65410"/>
                </a:lnTo>
                <a:lnTo>
                  <a:pt x="43029" y="65410"/>
                </a:lnTo>
                <a:lnTo>
                  <a:pt x="93311" y="15265"/>
                </a:lnTo>
                <a:close/>
                <a:moveTo>
                  <a:pt x="38968" y="70917"/>
                </a:moveTo>
                <a:lnTo>
                  <a:pt x="49121" y="70917"/>
                </a:lnTo>
                <a:lnTo>
                  <a:pt x="49121" y="80966"/>
                </a:lnTo>
                <a:lnTo>
                  <a:pt x="36841" y="83188"/>
                </a:lnTo>
                <a:lnTo>
                  <a:pt x="38968" y="70917"/>
                </a:lnTo>
                <a:close/>
                <a:moveTo>
                  <a:pt x="117292" y="40869"/>
                </a:moveTo>
                <a:cubicBezTo>
                  <a:pt x="115648" y="40869"/>
                  <a:pt x="114585" y="41932"/>
                  <a:pt x="114585" y="43574"/>
                </a:cubicBezTo>
                <a:lnTo>
                  <a:pt x="114585" y="103574"/>
                </a:lnTo>
                <a:cubicBezTo>
                  <a:pt x="114585" y="109565"/>
                  <a:pt x="109653" y="114492"/>
                  <a:pt x="103658" y="114492"/>
                </a:cubicBezTo>
                <a:lnTo>
                  <a:pt x="16341" y="114492"/>
                </a:lnTo>
                <a:cubicBezTo>
                  <a:pt x="10346" y="114492"/>
                  <a:pt x="5414" y="109565"/>
                  <a:pt x="5414" y="103574"/>
                </a:cubicBezTo>
                <a:lnTo>
                  <a:pt x="5414" y="16328"/>
                </a:lnTo>
                <a:cubicBezTo>
                  <a:pt x="5414" y="10338"/>
                  <a:pt x="10346" y="5410"/>
                  <a:pt x="16341" y="5410"/>
                </a:cubicBezTo>
                <a:lnTo>
                  <a:pt x="76390" y="5410"/>
                </a:lnTo>
                <a:cubicBezTo>
                  <a:pt x="78033" y="5410"/>
                  <a:pt x="79097" y="4347"/>
                  <a:pt x="79097" y="2705"/>
                </a:cubicBezTo>
                <a:cubicBezTo>
                  <a:pt x="79097" y="1062"/>
                  <a:pt x="78033" y="0"/>
                  <a:pt x="76390" y="0"/>
                </a:cubicBezTo>
                <a:lnTo>
                  <a:pt x="16341" y="0"/>
                </a:lnTo>
                <a:cubicBezTo>
                  <a:pt x="7348" y="0"/>
                  <a:pt x="0" y="7342"/>
                  <a:pt x="0" y="16328"/>
                </a:cubicBezTo>
                <a:lnTo>
                  <a:pt x="0" y="103574"/>
                </a:lnTo>
                <a:cubicBezTo>
                  <a:pt x="0" y="112560"/>
                  <a:pt x="7348" y="120000"/>
                  <a:pt x="16341" y="120000"/>
                </a:cubicBezTo>
                <a:lnTo>
                  <a:pt x="103658" y="120000"/>
                </a:lnTo>
                <a:cubicBezTo>
                  <a:pt x="112651" y="120000"/>
                  <a:pt x="120000" y="112560"/>
                  <a:pt x="120000" y="103574"/>
                </a:cubicBezTo>
                <a:lnTo>
                  <a:pt x="120000" y="43574"/>
                </a:lnTo>
                <a:cubicBezTo>
                  <a:pt x="120000" y="41932"/>
                  <a:pt x="118936" y="40869"/>
                  <a:pt x="117292" y="40869"/>
                </a:cubicBezTo>
                <a:close/>
              </a:path>
            </a:pathLst>
          </a:custGeom>
          <a:solidFill>
            <a:schemeClr val="tx1">
              <a:lumMod val="65000"/>
              <a:lumOff val="35000"/>
            </a:scheme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rgbClr val="000000"/>
              </a:solidFill>
              <a:latin typeface="Times New Roman" panose="02020603050405020304" pitchFamily="18" charset="0"/>
              <a:ea typeface="Calibri"/>
              <a:cs typeface="Times New Roman" panose="02020603050405020304" pitchFamily="18" charset="0"/>
              <a:sym typeface="Calibri"/>
            </a:endParaRPr>
          </a:p>
        </p:txBody>
      </p:sp>
      <p:sp>
        <p:nvSpPr>
          <p:cNvPr id="1048661" name="Rounded Rectangle 10"/>
          <p:cNvSpPr/>
          <p:nvPr/>
        </p:nvSpPr>
        <p:spPr>
          <a:xfrm>
            <a:off x="1115656" y="5566017"/>
            <a:ext cx="394889" cy="554400"/>
          </a:xfrm>
          <a:custGeom>
            <a:avLst/>
            <a:gdLst/>
            <a:ahLst/>
            <a:cxnLst/>
            <a:rect l="l" t="t" r="r" b="b"/>
            <a:pathLst>
              <a:path w="2448272" h="3240000">
                <a:moveTo>
                  <a:pt x="1358676" y="2676152"/>
                </a:moveTo>
                <a:cubicBezTo>
                  <a:pt x="1327753" y="2676152"/>
                  <a:pt x="1302685" y="2701220"/>
                  <a:pt x="1302685" y="2732143"/>
                </a:cubicBezTo>
                <a:lnTo>
                  <a:pt x="1302685" y="2956101"/>
                </a:lnTo>
                <a:cubicBezTo>
                  <a:pt x="1302685" y="2987024"/>
                  <a:pt x="1327753" y="3012092"/>
                  <a:pt x="1358676" y="3012092"/>
                </a:cubicBezTo>
                <a:lnTo>
                  <a:pt x="1582634" y="3012092"/>
                </a:lnTo>
                <a:cubicBezTo>
                  <a:pt x="1613557" y="3012092"/>
                  <a:pt x="1638625" y="2987024"/>
                  <a:pt x="1638625" y="2956101"/>
                </a:cubicBezTo>
                <a:lnTo>
                  <a:pt x="1638625" y="2732143"/>
                </a:lnTo>
                <a:cubicBezTo>
                  <a:pt x="1638625" y="2701220"/>
                  <a:pt x="1613557" y="2676152"/>
                  <a:pt x="1582634" y="2676152"/>
                </a:cubicBezTo>
                <a:close/>
                <a:moveTo>
                  <a:pt x="837062" y="2676152"/>
                </a:moveTo>
                <a:cubicBezTo>
                  <a:pt x="806139" y="2676152"/>
                  <a:pt x="781071" y="2701220"/>
                  <a:pt x="781071" y="2732143"/>
                </a:cubicBezTo>
                <a:lnTo>
                  <a:pt x="781071" y="2956101"/>
                </a:lnTo>
                <a:cubicBezTo>
                  <a:pt x="781071" y="2987024"/>
                  <a:pt x="806139" y="3012092"/>
                  <a:pt x="837062" y="3012092"/>
                </a:cubicBezTo>
                <a:lnTo>
                  <a:pt x="1061020" y="3012092"/>
                </a:lnTo>
                <a:cubicBezTo>
                  <a:pt x="1091943" y="3012092"/>
                  <a:pt x="1117011" y="2987024"/>
                  <a:pt x="1117011" y="2956101"/>
                </a:cubicBezTo>
                <a:lnTo>
                  <a:pt x="1117011" y="2732143"/>
                </a:lnTo>
                <a:cubicBezTo>
                  <a:pt x="1117011" y="2701220"/>
                  <a:pt x="1091943" y="2676152"/>
                  <a:pt x="1061020" y="2676152"/>
                </a:cubicBezTo>
                <a:close/>
                <a:moveTo>
                  <a:pt x="315448" y="2676152"/>
                </a:moveTo>
                <a:cubicBezTo>
                  <a:pt x="284525" y="2676152"/>
                  <a:pt x="259457" y="2701220"/>
                  <a:pt x="259457" y="2732143"/>
                </a:cubicBezTo>
                <a:lnTo>
                  <a:pt x="259457" y="2956101"/>
                </a:lnTo>
                <a:cubicBezTo>
                  <a:pt x="259457" y="2987024"/>
                  <a:pt x="284525" y="3012092"/>
                  <a:pt x="315448" y="3012092"/>
                </a:cubicBezTo>
                <a:lnTo>
                  <a:pt x="539406" y="3012092"/>
                </a:lnTo>
                <a:cubicBezTo>
                  <a:pt x="570329" y="3012092"/>
                  <a:pt x="595397" y="2987024"/>
                  <a:pt x="595397" y="2956101"/>
                </a:cubicBezTo>
                <a:lnTo>
                  <a:pt x="595397" y="2732143"/>
                </a:lnTo>
                <a:cubicBezTo>
                  <a:pt x="595397" y="2701220"/>
                  <a:pt x="570329" y="2676152"/>
                  <a:pt x="539406" y="2676152"/>
                </a:cubicBezTo>
                <a:close/>
                <a:moveTo>
                  <a:pt x="1880291" y="2179832"/>
                </a:moveTo>
                <a:cubicBezTo>
                  <a:pt x="1849368" y="2179832"/>
                  <a:pt x="1824300" y="2204900"/>
                  <a:pt x="1824300" y="2235823"/>
                </a:cubicBezTo>
                <a:lnTo>
                  <a:pt x="1824300" y="2956101"/>
                </a:lnTo>
                <a:cubicBezTo>
                  <a:pt x="1824300" y="2987024"/>
                  <a:pt x="1849368" y="3012092"/>
                  <a:pt x="1880291" y="3012092"/>
                </a:cubicBezTo>
                <a:lnTo>
                  <a:pt x="2104249" y="3012092"/>
                </a:lnTo>
                <a:cubicBezTo>
                  <a:pt x="2135172" y="3012092"/>
                  <a:pt x="2160240" y="2987024"/>
                  <a:pt x="2160240" y="2956101"/>
                </a:cubicBezTo>
                <a:lnTo>
                  <a:pt x="2160240" y="2235823"/>
                </a:lnTo>
                <a:cubicBezTo>
                  <a:pt x="2160240" y="2204900"/>
                  <a:pt x="2135172" y="2179832"/>
                  <a:pt x="2104249" y="2179832"/>
                </a:cubicBezTo>
                <a:close/>
                <a:moveTo>
                  <a:pt x="1358676" y="2179832"/>
                </a:moveTo>
                <a:cubicBezTo>
                  <a:pt x="1327753" y="2179832"/>
                  <a:pt x="1302685" y="2204900"/>
                  <a:pt x="1302685" y="2235823"/>
                </a:cubicBezTo>
                <a:lnTo>
                  <a:pt x="1302685" y="2459781"/>
                </a:lnTo>
                <a:cubicBezTo>
                  <a:pt x="1302685" y="2490704"/>
                  <a:pt x="1327753" y="2515772"/>
                  <a:pt x="1358676" y="2515772"/>
                </a:cubicBezTo>
                <a:lnTo>
                  <a:pt x="1582634" y="2515772"/>
                </a:lnTo>
                <a:cubicBezTo>
                  <a:pt x="1613557" y="2515772"/>
                  <a:pt x="1638625" y="2490704"/>
                  <a:pt x="1638625" y="2459781"/>
                </a:cubicBezTo>
                <a:lnTo>
                  <a:pt x="1638625" y="2235823"/>
                </a:lnTo>
                <a:cubicBezTo>
                  <a:pt x="1638625" y="2204900"/>
                  <a:pt x="1613557" y="2179832"/>
                  <a:pt x="1582634" y="2179832"/>
                </a:cubicBezTo>
                <a:close/>
                <a:moveTo>
                  <a:pt x="837062" y="2179832"/>
                </a:moveTo>
                <a:cubicBezTo>
                  <a:pt x="806139" y="2179832"/>
                  <a:pt x="781071" y="2204900"/>
                  <a:pt x="781071" y="2235823"/>
                </a:cubicBezTo>
                <a:lnTo>
                  <a:pt x="781071" y="2459781"/>
                </a:lnTo>
                <a:cubicBezTo>
                  <a:pt x="781071" y="2490704"/>
                  <a:pt x="806139" y="2515772"/>
                  <a:pt x="837062" y="2515772"/>
                </a:cubicBezTo>
                <a:lnTo>
                  <a:pt x="1061020" y="2515772"/>
                </a:lnTo>
                <a:cubicBezTo>
                  <a:pt x="1091943" y="2515772"/>
                  <a:pt x="1117011" y="2490704"/>
                  <a:pt x="1117011" y="2459781"/>
                </a:cubicBezTo>
                <a:lnTo>
                  <a:pt x="1117011" y="2235823"/>
                </a:lnTo>
                <a:cubicBezTo>
                  <a:pt x="1117011" y="2204900"/>
                  <a:pt x="1091943" y="2179832"/>
                  <a:pt x="1061020" y="2179832"/>
                </a:cubicBezTo>
                <a:close/>
                <a:moveTo>
                  <a:pt x="315448" y="2179832"/>
                </a:moveTo>
                <a:cubicBezTo>
                  <a:pt x="284525" y="2179832"/>
                  <a:pt x="259457" y="2204900"/>
                  <a:pt x="259457" y="2235823"/>
                </a:cubicBezTo>
                <a:lnTo>
                  <a:pt x="259457" y="2459781"/>
                </a:lnTo>
                <a:cubicBezTo>
                  <a:pt x="259457" y="2490704"/>
                  <a:pt x="284525" y="2515772"/>
                  <a:pt x="315448" y="2515772"/>
                </a:cubicBezTo>
                <a:lnTo>
                  <a:pt x="539406" y="2515772"/>
                </a:lnTo>
                <a:cubicBezTo>
                  <a:pt x="570329" y="2515772"/>
                  <a:pt x="595397" y="2490704"/>
                  <a:pt x="595397" y="2459781"/>
                </a:cubicBezTo>
                <a:lnTo>
                  <a:pt x="595397" y="2235823"/>
                </a:lnTo>
                <a:cubicBezTo>
                  <a:pt x="595397" y="2204900"/>
                  <a:pt x="570329" y="2179832"/>
                  <a:pt x="539406" y="2179832"/>
                </a:cubicBezTo>
                <a:close/>
                <a:moveTo>
                  <a:pt x="1880291" y="1683512"/>
                </a:moveTo>
                <a:cubicBezTo>
                  <a:pt x="1849368" y="1683512"/>
                  <a:pt x="1824300" y="1708580"/>
                  <a:pt x="1824300" y="1739503"/>
                </a:cubicBezTo>
                <a:lnTo>
                  <a:pt x="1824300" y="1963461"/>
                </a:lnTo>
                <a:cubicBezTo>
                  <a:pt x="1824300" y="1994384"/>
                  <a:pt x="1849368" y="2019452"/>
                  <a:pt x="1880291" y="2019452"/>
                </a:cubicBezTo>
                <a:lnTo>
                  <a:pt x="2104249" y="2019452"/>
                </a:lnTo>
                <a:cubicBezTo>
                  <a:pt x="2135172" y="2019452"/>
                  <a:pt x="2160240" y="1994384"/>
                  <a:pt x="2160240" y="1963461"/>
                </a:cubicBezTo>
                <a:lnTo>
                  <a:pt x="2160240" y="1739503"/>
                </a:lnTo>
                <a:cubicBezTo>
                  <a:pt x="2160240" y="1708580"/>
                  <a:pt x="2135172" y="1683512"/>
                  <a:pt x="2104249" y="1683512"/>
                </a:cubicBezTo>
                <a:close/>
                <a:moveTo>
                  <a:pt x="1358676" y="1683512"/>
                </a:moveTo>
                <a:cubicBezTo>
                  <a:pt x="1327753" y="1683512"/>
                  <a:pt x="1302685" y="1708580"/>
                  <a:pt x="1302685" y="1739503"/>
                </a:cubicBezTo>
                <a:lnTo>
                  <a:pt x="1302685" y="1963461"/>
                </a:lnTo>
                <a:cubicBezTo>
                  <a:pt x="1302685" y="1994384"/>
                  <a:pt x="1327753" y="2019452"/>
                  <a:pt x="1358676" y="2019452"/>
                </a:cubicBezTo>
                <a:lnTo>
                  <a:pt x="1582634" y="2019452"/>
                </a:lnTo>
                <a:cubicBezTo>
                  <a:pt x="1613557" y="2019452"/>
                  <a:pt x="1638625" y="1994384"/>
                  <a:pt x="1638625" y="1963461"/>
                </a:cubicBezTo>
                <a:lnTo>
                  <a:pt x="1638625" y="1739503"/>
                </a:lnTo>
                <a:cubicBezTo>
                  <a:pt x="1638625" y="1708580"/>
                  <a:pt x="1613557" y="1683512"/>
                  <a:pt x="1582634" y="1683512"/>
                </a:cubicBezTo>
                <a:close/>
                <a:moveTo>
                  <a:pt x="837062" y="1683512"/>
                </a:moveTo>
                <a:cubicBezTo>
                  <a:pt x="806139" y="1683512"/>
                  <a:pt x="781071" y="1708580"/>
                  <a:pt x="781071" y="1739503"/>
                </a:cubicBezTo>
                <a:lnTo>
                  <a:pt x="781071" y="1963461"/>
                </a:lnTo>
                <a:cubicBezTo>
                  <a:pt x="781071" y="1994384"/>
                  <a:pt x="806139" y="2019452"/>
                  <a:pt x="837062" y="2019452"/>
                </a:cubicBezTo>
                <a:lnTo>
                  <a:pt x="1061020" y="2019452"/>
                </a:lnTo>
                <a:cubicBezTo>
                  <a:pt x="1091943" y="2019452"/>
                  <a:pt x="1117011" y="1994384"/>
                  <a:pt x="1117011" y="1963461"/>
                </a:cubicBezTo>
                <a:lnTo>
                  <a:pt x="1117011" y="1739503"/>
                </a:lnTo>
                <a:cubicBezTo>
                  <a:pt x="1117011" y="1708580"/>
                  <a:pt x="1091943" y="1683512"/>
                  <a:pt x="1061020" y="1683512"/>
                </a:cubicBezTo>
                <a:close/>
                <a:moveTo>
                  <a:pt x="315448" y="1683512"/>
                </a:moveTo>
                <a:cubicBezTo>
                  <a:pt x="284525" y="1683512"/>
                  <a:pt x="259457" y="1708580"/>
                  <a:pt x="259457" y="1739503"/>
                </a:cubicBezTo>
                <a:lnTo>
                  <a:pt x="259457" y="1963461"/>
                </a:lnTo>
                <a:cubicBezTo>
                  <a:pt x="259457" y="1994384"/>
                  <a:pt x="284525" y="2019452"/>
                  <a:pt x="315448" y="2019452"/>
                </a:cubicBezTo>
                <a:lnTo>
                  <a:pt x="539406" y="2019452"/>
                </a:lnTo>
                <a:cubicBezTo>
                  <a:pt x="570329" y="2019452"/>
                  <a:pt x="595397" y="1994384"/>
                  <a:pt x="595397" y="1963461"/>
                </a:cubicBezTo>
                <a:lnTo>
                  <a:pt x="595397" y="1739503"/>
                </a:lnTo>
                <a:cubicBezTo>
                  <a:pt x="595397" y="1708580"/>
                  <a:pt x="570329" y="1683512"/>
                  <a:pt x="539406" y="1683512"/>
                </a:cubicBezTo>
                <a:close/>
                <a:moveTo>
                  <a:pt x="1880291" y="1187192"/>
                </a:moveTo>
                <a:cubicBezTo>
                  <a:pt x="1849368" y="1187192"/>
                  <a:pt x="1824300" y="1212260"/>
                  <a:pt x="1824300" y="1243183"/>
                </a:cubicBezTo>
                <a:lnTo>
                  <a:pt x="1824300" y="1467141"/>
                </a:lnTo>
                <a:cubicBezTo>
                  <a:pt x="1824300" y="1498064"/>
                  <a:pt x="1849368" y="1523132"/>
                  <a:pt x="1880291" y="1523132"/>
                </a:cubicBezTo>
                <a:lnTo>
                  <a:pt x="2104249" y="1523132"/>
                </a:lnTo>
                <a:cubicBezTo>
                  <a:pt x="2135172" y="1523132"/>
                  <a:pt x="2160240" y="1498064"/>
                  <a:pt x="2160240" y="1467141"/>
                </a:cubicBezTo>
                <a:lnTo>
                  <a:pt x="2160240" y="1243183"/>
                </a:lnTo>
                <a:cubicBezTo>
                  <a:pt x="2160240" y="1212260"/>
                  <a:pt x="2135172" y="1187192"/>
                  <a:pt x="2104249" y="1187192"/>
                </a:cubicBezTo>
                <a:close/>
                <a:moveTo>
                  <a:pt x="1358676" y="1187192"/>
                </a:moveTo>
                <a:cubicBezTo>
                  <a:pt x="1327753" y="1187192"/>
                  <a:pt x="1302685" y="1212260"/>
                  <a:pt x="1302685" y="1243183"/>
                </a:cubicBezTo>
                <a:lnTo>
                  <a:pt x="1302685" y="1467141"/>
                </a:lnTo>
                <a:cubicBezTo>
                  <a:pt x="1302685" y="1498064"/>
                  <a:pt x="1327753" y="1523132"/>
                  <a:pt x="1358676" y="1523132"/>
                </a:cubicBezTo>
                <a:lnTo>
                  <a:pt x="1582634" y="1523132"/>
                </a:lnTo>
                <a:cubicBezTo>
                  <a:pt x="1613557" y="1523132"/>
                  <a:pt x="1638625" y="1498064"/>
                  <a:pt x="1638625" y="1467141"/>
                </a:cubicBezTo>
                <a:lnTo>
                  <a:pt x="1638625" y="1243183"/>
                </a:lnTo>
                <a:cubicBezTo>
                  <a:pt x="1638625" y="1212260"/>
                  <a:pt x="1613557" y="1187192"/>
                  <a:pt x="1582634" y="1187192"/>
                </a:cubicBezTo>
                <a:close/>
                <a:moveTo>
                  <a:pt x="837062" y="1187192"/>
                </a:moveTo>
                <a:cubicBezTo>
                  <a:pt x="806139" y="1187192"/>
                  <a:pt x="781071" y="1212260"/>
                  <a:pt x="781071" y="1243183"/>
                </a:cubicBezTo>
                <a:lnTo>
                  <a:pt x="781071" y="1467141"/>
                </a:lnTo>
                <a:cubicBezTo>
                  <a:pt x="781071" y="1498064"/>
                  <a:pt x="806139" y="1523132"/>
                  <a:pt x="837062" y="1523132"/>
                </a:cubicBezTo>
                <a:lnTo>
                  <a:pt x="1061020" y="1523132"/>
                </a:lnTo>
                <a:cubicBezTo>
                  <a:pt x="1091943" y="1523132"/>
                  <a:pt x="1117011" y="1498064"/>
                  <a:pt x="1117011" y="1467141"/>
                </a:cubicBezTo>
                <a:lnTo>
                  <a:pt x="1117011" y="1243183"/>
                </a:lnTo>
                <a:cubicBezTo>
                  <a:pt x="1117011" y="1212260"/>
                  <a:pt x="1091943" y="1187192"/>
                  <a:pt x="1061020" y="1187192"/>
                </a:cubicBezTo>
                <a:close/>
                <a:moveTo>
                  <a:pt x="315448" y="1187192"/>
                </a:moveTo>
                <a:cubicBezTo>
                  <a:pt x="284525" y="1187192"/>
                  <a:pt x="259457" y="1212260"/>
                  <a:pt x="259457" y="1243183"/>
                </a:cubicBezTo>
                <a:lnTo>
                  <a:pt x="259457" y="1467141"/>
                </a:lnTo>
                <a:cubicBezTo>
                  <a:pt x="259457" y="1498064"/>
                  <a:pt x="284525" y="1523132"/>
                  <a:pt x="315448" y="1523132"/>
                </a:cubicBezTo>
                <a:lnTo>
                  <a:pt x="539406" y="1523132"/>
                </a:lnTo>
                <a:cubicBezTo>
                  <a:pt x="570329" y="1523132"/>
                  <a:pt x="595397" y="1498064"/>
                  <a:pt x="595397" y="1467141"/>
                </a:cubicBezTo>
                <a:lnTo>
                  <a:pt x="595397" y="1243183"/>
                </a:lnTo>
                <a:cubicBezTo>
                  <a:pt x="595397" y="1212260"/>
                  <a:pt x="570329" y="1187192"/>
                  <a:pt x="539406" y="1187192"/>
                </a:cubicBezTo>
                <a:close/>
                <a:moveTo>
                  <a:pt x="348041" y="163575"/>
                </a:moveTo>
                <a:cubicBezTo>
                  <a:pt x="275130" y="163575"/>
                  <a:pt x="216024" y="222681"/>
                  <a:pt x="216024" y="295592"/>
                </a:cubicBezTo>
                <a:lnTo>
                  <a:pt x="216024" y="823646"/>
                </a:lnTo>
                <a:cubicBezTo>
                  <a:pt x="216024" y="896557"/>
                  <a:pt x="275130" y="955663"/>
                  <a:pt x="348041" y="955663"/>
                </a:cubicBezTo>
                <a:lnTo>
                  <a:pt x="2100231" y="955663"/>
                </a:lnTo>
                <a:cubicBezTo>
                  <a:pt x="2173142" y="955663"/>
                  <a:pt x="2232248" y="896557"/>
                  <a:pt x="2232248" y="823646"/>
                </a:cubicBezTo>
                <a:lnTo>
                  <a:pt x="2232248" y="295592"/>
                </a:lnTo>
                <a:cubicBezTo>
                  <a:pt x="2232248" y="222681"/>
                  <a:pt x="2173142" y="163575"/>
                  <a:pt x="2100231" y="163575"/>
                </a:cubicBezTo>
                <a:close/>
                <a:moveTo>
                  <a:pt x="265172" y="0"/>
                </a:moveTo>
                <a:lnTo>
                  <a:pt x="2183100" y="0"/>
                </a:lnTo>
                <a:cubicBezTo>
                  <a:pt x="2329550" y="0"/>
                  <a:pt x="2448272" y="118722"/>
                  <a:pt x="2448272" y="265172"/>
                </a:cubicBezTo>
                <a:lnTo>
                  <a:pt x="2448272" y="2974828"/>
                </a:lnTo>
                <a:cubicBezTo>
                  <a:pt x="2448272" y="3121278"/>
                  <a:pt x="2329550" y="3240000"/>
                  <a:pt x="2183100" y="3240000"/>
                </a:cubicBezTo>
                <a:lnTo>
                  <a:pt x="265172" y="3240000"/>
                </a:lnTo>
                <a:cubicBezTo>
                  <a:pt x="118722" y="3240000"/>
                  <a:pt x="0" y="3121278"/>
                  <a:pt x="0" y="2974828"/>
                </a:cubicBezTo>
                <a:lnTo>
                  <a:pt x="0" y="265172"/>
                </a:lnTo>
                <a:cubicBezTo>
                  <a:pt x="0" y="118722"/>
                  <a:pt x="118722" y="0"/>
                  <a:pt x="265172" y="0"/>
                </a:cubicBez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latin typeface="Times New Roman" panose="02020603050405020304" pitchFamily="18" charset="0"/>
              <a:cs typeface="Times New Roman" panose="02020603050405020304" pitchFamily="18" charset="0"/>
            </a:endParaRPr>
          </a:p>
        </p:txBody>
      </p:sp>
      <p:sp>
        <p:nvSpPr>
          <p:cNvPr id="1048662" name="Rectangle 43"/>
          <p:cNvSpPr/>
          <p:nvPr/>
        </p:nvSpPr>
        <p:spPr>
          <a:xfrm>
            <a:off x="1666433" y="5825983"/>
            <a:ext cx="2772000" cy="269901"/>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Times New Roman" panose="02020603050405020304" pitchFamily="18" charset="0"/>
              <a:cs typeface="Times New Roman" panose="02020603050405020304" pitchFamily="18" charset="0"/>
            </a:endParaRPr>
          </a:p>
        </p:txBody>
      </p:sp>
      <p:sp>
        <p:nvSpPr>
          <p:cNvPr id="1048663" name="TextBox 119"/>
          <p:cNvSpPr txBox="1"/>
          <p:nvPr/>
        </p:nvSpPr>
        <p:spPr>
          <a:xfrm>
            <a:off x="2746756" y="5750155"/>
            <a:ext cx="1256988" cy="400110"/>
          </a:xfrm>
          <a:prstGeom prst="rect">
            <a:avLst/>
          </a:prstGeom>
          <a:noFill/>
        </p:spPr>
        <p:txBody>
          <a:bodyPr wrap="square" rtlCol="0">
            <a:spAutoFit/>
          </a:bodyPr>
          <a:lstStyle/>
          <a:p>
            <a:pPr algn="ctr"/>
            <a:r>
              <a:rPr lang="ru-RU" sz="2000" b="1" dirty="0">
                <a:solidFill>
                  <a:schemeClr val="bg1"/>
                </a:solidFill>
                <a:latin typeface="Times New Roman" panose="02020603050405020304" pitchFamily="18" charset="0"/>
                <a:cs typeface="Times New Roman" panose="02020603050405020304" pitchFamily="18" charset="0"/>
              </a:rPr>
              <a:t>76,9 %</a:t>
            </a:r>
          </a:p>
        </p:txBody>
      </p:sp>
      <p:sp>
        <p:nvSpPr>
          <p:cNvPr id="1048664" name="Rectangle 43"/>
          <p:cNvSpPr/>
          <p:nvPr/>
        </p:nvSpPr>
        <p:spPr>
          <a:xfrm>
            <a:off x="7984249" y="5851791"/>
            <a:ext cx="3564000" cy="263566"/>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Times New Roman" panose="02020603050405020304" pitchFamily="18" charset="0"/>
              <a:cs typeface="Times New Roman" panose="02020603050405020304" pitchFamily="18" charset="0"/>
            </a:endParaRPr>
          </a:p>
        </p:txBody>
      </p:sp>
      <p:sp>
        <p:nvSpPr>
          <p:cNvPr id="1048665" name="TextBox 122"/>
          <p:cNvSpPr txBox="1"/>
          <p:nvPr/>
        </p:nvSpPr>
        <p:spPr>
          <a:xfrm>
            <a:off x="9461698" y="5769717"/>
            <a:ext cx="986102" cy="400110"/>
          </a:xfrm>
          <a:prstGeom prst="rect">
            <a:avLst/>
          </a:prstGeom>
          <a:noFill/>
        </p:spPr>
        <p:txBody>
          <a:bodyPr wrap="square" rtlCol="0">
            <a:spAutoFit/>
          </a:bodyPr>
          <a:lstStyle/>
          <a:p>
            <a:pPr algn="ctr"/>
            <a:r>
              <a:rPr lang="ru-RU" sz="2000" b="1" dirty="0">
                <a:solidFill>
                  <a:schemeClr val="bg1"/>
                </a:solidFill>
                <a:latin typeface="Times New Roman" panose="02020603050405020304" pitchFamily="18" charset="0"/>
                <a:cs typeface="Times New Roman" panose="02020603050405020304" pitchFamily="18" charset="0"/>
              </a:rPr>
              <a:t>99,2 %</a:t>
            </a:r>
          </a:p>
        </p:txBody>
      </p:sp>
      <p:graphicFrame>
        <p:nvGraphicFramePr>
          <p:cNvPr id="29" name="Диаграмма 28">
            <a:extLst>
              <a:ext uri="{FF2B5EF4-FFF2-40B4-BE49-F238E27FC236}">
                <a16:creationId xmlns:a16="http://schemas.microsoft.com/office/drawing/2014/main" id="{1A3D90F1-D3C5-4BB9-871A-7BF2C8F17A45}"/>
              </a:ext>
            </a:extLst>
          </p:cNvPr>
          <p:cNvGraphicFramePr/>
          <p:nvPr>
            <p:extLst>
              <p:ext uri="{D42A27DB-BD31-4B8C-83A1-F6EECF244321}">
                <p14:modId xmlns:p14="http://schemas.microsoft.com/office/powerpoint/2010/main" val="3777827696"/>
              </p:ext>
            </p:extLst>
          </p:nvPr>
        </p:nvGraphicFramePr>
        <p:xfrm>
          <a:off x="3094098" y="2263676"/>
          <a:ext cx="5111750" cy="3252258"/>
        </p:xfrm>
        <a:graphic>
          <a:graphicData uri="http://schemas.openxmlformats.org/drawingml/2006/chart">
            <c:chart xmlns:c="http://schemas.openxmlformats.org/drawingml/2006/chart" xmlns:r="http://schemas.openxmlformats.org/officeDocument/2006/relationships" r:id="rId3"/>
          </a:graphicData>
        </a:graphic>
      </p:graphicFrame>
      <p:sp>
        <p:nvSpPr>
          <p:cNvPr id="32" name="TextBox 114">
            <a:extLst>
              <a:ext uri="{FF2B5EF4-FFF2-40B4-BE49-F238E27FC236}">
                <a16:creationId xmlns:a16="http://schemas.microsoft.com/office/drawing/2014/main" id="{882E88CB-E257-4AD6-8B11-66160DF656E7}"/>
              </a:ext>
            </a:extLst>
          </p:cNvPr>
          <p:cNvSpPr txBox="1"/>
          <p:nvPr/>
        </p:nvSpPr>
        <p:spPr>
          <a:xfrm>
            <a:off x="6191247" y="3513405"/>
            <a:ext cx="1780861" cy="523220"/>
          </a:xfrm>
          <a:prstGeom prst="rect">
            <a:avLst/>
          </a:prstGeom>
          <a:noFill/>
        </p:spPr>
        <p:txBody>
          <a:bodyPr wrap="square">
            <a:spAutoFit/>
          </a:bodyPr>
          <a:lstStyle/>
          <a:p>
            <a:pPr fontAlgn="auto">
              <a:spcBef>
                <a:spcPts val="0"/>
              </a:spcBef>
              <a:spcAft>
                <a:spcPts val="0"/>
              </a:spcAft>
            </a:pPr>
            <a:r>
              <a:rPr lang="en-US" sz="2800" b="1" dirty="0">
                <a:solidFill>
                  <a:schemeClr val="bg1"/>
                </a:solidFill>
                <a:latin typeface="Times New Roman" panose="02020603050405020304" pitchFamily="18" charset="0"/>
                <a:cs typeface="Times New Roman" panose="02020603050405020304" pitchFamily="18" charset="0"/>
              </a:rPr>
              <a:t>80</a:t>
            </a:r>
            <a:r>
              <a:rPr lang="ru-RU" sz="2800" b="1" dirty="0">
                <a:solidFill>
                  <a:schemeClr val="bg1"/>
                </a:solidFill>
                <a:latin typeface="Times New Roman" panose="02020603050405020304" pitchFamily="18" charset="0"/>
                <a:cs typeface="Times New Roman" panose="02020603050405020304" pitchFamily="18" charset="0"/>
              </a:rPr>
              <a:t>%</a:t>
            </a:r>
          </a:p>
        </p:txBody>
      </p:sp>
      <p:sp>
        <p:nvSpPr>
          <p:cNvPr id="33" name="TextBox 114">
            <a:extLst>
              <a:ext uri="{FF2B5EF4-FFF2-40B4-BE49-F238E27FC236}">
                <a16:creationId xmlns:a16="http://schemas.microsoft.com/office/drawing/2014/main" id="{DD879F02-6789-4285-9EFB-C6BB19296F1F}"/>
              </a:ext>
            </a:extLst>
          </p:cNvPr>
          <p:cNvSpPr txBox="1"/>
          <p:nvPr/>
        </p:nvSpPr>
        <p:spPr>
          <a:xfrm>
            <a:off x="3741774" y="3137531"/>
            <a:ext cx="1294908" cy="523220"/>
          </a:xfrm>
          <a:prstGeom prst="rect">
            <a:avLst/>
          </a:prstGeom>
          <a:noFill/>
        </p:spPr>
        <p:txBody>
          <a:bodyPr wrap="square">
            <a:spAutoFit/>
          </a:bodyPr>
          <a:lstStyle/>
          <a:p>
            <a:pPr fontAlgn="auto">
              <a:spcBef>
                <a:spcPts val="0"/>
              </a:spcBef>
              <a:spcAft>
                <a:spcPts val="0"/>
              </a:spcAft>
            </a:pPr>
            <a:r>
              <a:rPr lang="en-US" sz="2800" b="1" dirty="0">
                <a:solidFill>
                  <a:schemeClr val="bg1"/>
                </a:solidFill>
                <a:latin typeface="Times New Roman" panose="02020603050405020304" pitchFamily="18" charset="0"/>
                <a:cs typeface="Times New Roman" panose="02020603050405020304" pitchFamily="18" charset="0"/>
              </a:rPr>
              <a:t>14</a:t>
            </a:r>
            <a:r>
              <a:rPr lang="ru-RU" sz="2800" b="1" dirty="0">
                <a:solidFill>
                  <a:schemeClr val="bg1"/>
                </a:solidFill>
                <a:latin typeface="Times New Roman" panose="02020603050405020304" pitchFamily="18" charset="0"/>
                <a:cs typeface="Times New Roman" panose="02020603050405020304" pitchFamily="18" charset="0"/>
              </a:rPr>
              <a:t>%</a:t>
            </a:r>
          </a:p>
        </p:txBody>
      </p:sp>
      <p:sp>
        <p:nvSpPr>
          <p:cNvPr id="34" name="TextBox 114">
            <a:extLst>
              <a:ext uri="{FF2B5EF4-FFF2-40B4-BE49-F238E27FC236}">
                <a16:creationId xmlns:a16="http://schemas.microsoft.com/office/drawing/2014/main" id="{89569F8A-A09B-467A-B66D-6C8847D3DC9D}"/>
              </a:ext>
            </a:extLst>
          </p:cNvPr>
          <p:cNvSpPr txBox="1"/>
          <p:nvPr/>
        </p:nvSpPr>
        <p:spPr>
          <a:xfrm>
            <a:off x="4895923" y="2534743"/>
            <a:ext cx="892786" cy="523220"/>
          </a:xfrm>
          <a:prstGeom prst="rect">
            <a:avLst/>
          </a:prstGeom>
          <a:noFill/>
        </p:spPr>
        <p:txBody>
          <a:bodyPr wrap="square">
            <a:spAutoFit/>
          </a:bodyPr>
          <a:lstStyle/>
          <a:p>
            <a:pPr fontAlgn="auto">
              <a:spcBef>
                <a:spcPts val="0"/>
              </a:spcBef>
              <a:spcAft>
                <a:spcPts val="0"/>
              </a:spcAft>
            </a:pPr>
            <a:r>
              <a:rPr lang="en-US" sz="2800" b="1" dirty="0">
                <a:solidFill>
                  <a:schemeClr val="bg1"/>
                </a:solidFill>
                <a:latin typeface="Times New Roman" panose="02020603050405020304" pitchFamily="18" charset="0"/>
                <a:cs typeface="Times New Roman" panose="02020603050405020304" pitchFamily="18" charset="0"/>
              </a:rPr>
              <a:t>6</a:t>
            </a:r>
            <a:r>
              <a:rPr lang="ru-RU" sz="2800" b="1" dirty="0">
                <a:solidFill>
                  <a:schemeClr val="bg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85" name="Rectangle 2"/>
          <p:cNvSpPr/>
          <p:nvPr/>
        </p:nvSpPr>
        <p:spPr>
          <a:xfrm>
            <a:off x="0" y="178939"/>
            <a:ext cx="12192000" cy="263612"/>
          </a:xfrm>
          <a:prstGeom prst="rect">
            <a:avLst/>
          </a:prstGeom>
          <a:gradFill flip="none" rotWithShape="1">
            <a:gsLst>
              <a:gs pos="0">
                <a:schemeClr val="accent1">
                  <a:lumMod val="20000"/>
                  <a:lumOff val="80000"/>
                </a:schemeClr>
              </a:gs>
              <a:gs pos="91000">
                <a:schemeClr val="accent1">
                  <a:lumMod val="60000"/>
                  <a:lumOff val="40000"/>
                  <a:alpha val="41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pPr>
            <a:endParaRPr lang="en-US" dirty="0">
              <a:latin typeface="Times New Roman" panose="02020603050405020304" pitchFamily="18" charset="0"/>
              <a:cs typeface="Times New Roman" panose="02020603050405020304" pitchFamily="18" charset="0"/>
            </a:endParaRPr>
          </a:p>
        </p:txBody>
      </p:sp>
      <p:pic>
        <p:nvPicPr>
          <p:cNvPr id="2097153" name="Picture 4" descr="https://xn--80aafjcthgy6bd.xn--p1ai/templates/mun46/images/gerb.png"/>
          <p:cNvPicPr>
            <a:picLocks noChangeAspect="1" noChangeArrowheads="1"/>
          </p:cNvPicPr>
          <p:nvPr/>
        </p:nvPicPr>
        <p:blipFill>
          <a:blip r:embed="rId2" cstate="print"/>
          <a:srcRect/>
          <a:stretch>
            <a:fillRect/>
          </a:stretch>
        </p:blipFill>
        <p:spPr bwMode="auto">
          <a:xfrm>
            <a:off x="11350831" y="40745"/>
            <a:ext cx="518834" cy="540000"/>
          </a:xfrm>
          <a:prstGeom prst="rect">
            <a:avLst/>
          </a:prstGeom>
          <a:noFill/>
        </p:spPr>
      </p:pic>
      <p:graphicFrame>
        <p:nvGraphicFramePr>
          <p:cNvPr id="3" name="Таблица 2">
            <a:extLst>
              <a:ext uri="{FF2B5EF4-FFF2-40B4-BE49-F238E27FC236}">
                <a16:creationId xmlns:a16="http://schemas.microsoft.com/office/drawing/2014/main" id="{9FA07525-2F62-4193-8978-0F6CB8CB2458}"/>
              </a:ext>
            </a:extLst>
          </p:cNvPr>
          <p:cNvGraphicFramePr>
            <a:graphicFrameLocks noGrp="1"/>
          </p:cNvGraphicFramePr>
          <p:nvPr>
            <p:extLst>
              <p:ext uri="{D42A27DB-BD31-4B8C-83A1-F6EECF244321}">
                <p14:modId xmlns:p14="http://schemas.microsoft.com/office/powerpoint/2010/main" val="906395663"/>
              </p:ext>
            </p:extLst>
          </p:nvPr>
        </p:nvGraphicFramePr>
        <p:xfrm>
          <a:off x="112379" y="731149"/>
          <a:ext cx="11952002" cy="5502769"/>
        </p:xfrm>
        <a:graphic>
          <a:graphicData uri="http://schemas.openxmlformats.org/drawingml/2006/table">
            <a:tbl>
              <a:tblPr/>
              <a:tblGrid>
                <a:gridCol w="739558">
                  <a:extLst>
                    <a:ext uri="{9D8B030D-6E8A-4147-A177-3AD203B41FA5}">
                      <a16:colId xmlns:a16="http://schemas.microsoft.com/office/drawing/2014/main" val="876583235"/>
                    </a:ext>
                  </a:extLst>
                </a:gridCol>
                <a:gridCol w="1654863">
                  <a:extLst>
                    <a:ext uri="{9D8B030D-6E8A-4147-A177-3AD203B41FA5}">
                      <a16:colId xmlns:a16="http://schemas.microsoft.com/office/drawing/2014/main" val="1632472043"/>
                    </a:ext>
                  </a:extLst>
                </a:gridCol>
                <a:gridCol w="900666">
                  <a:extLst>
                    <a:ext uri="{9D8B030D-6E8A-4147-A177-3AD203B41FA5}">
                      <a16:colId xmlns:a16="http://schemas.microsoft.com/office/drawing/2014/main" val="3799098027"/>
                    </a:ext>
                  </a:extLst>
                </a:gridCol>
                <a:gridCol w="900666">
                  <a:extLst>
                    <a:ext uri="{9D8B030D-6E8A-4147-A177-3AD203B41FA5}">
                      <a16:colId xmlns:a16="http://schemas.microsoft.com/office/drawing/2014/main" val="2203880599"/>
                    </a:ext>
                  </a:extLst>
                </a:gridCol>
                <a:gridCol w="886027">
                  <a:extLst>
                    <a:ext uri="{9D8B030D-6E8A-4147-A177-3AD203B41FA5}">
                      <a16:colId xmlns:a16="http://schemas.microsoft.com/office/drawing/2014/main" val="51216345"/>
                    </a:ext>
                  </a:extLst>
                </a:gridCol>
                <a:gridCol w="697472">
                  <a:extLst>
                    <a:ext uri="{9D8B030D-6E8A-4147-A177-3AD203B41FA5}">
                      <a16:colId xmlns:a16="http://schemas.microsoft.com/office/drawing/2014/main" val="2998140110"/>
                    </a:ext>
                  </a:extLst>
                </a:gridCol>
                <a:gridCol w="622420">
                  <a:extLst>
                    <a:ext uri="{9D8B030D-6E8A-4147-A177-3AD203B41FA5}">
                      <a16:colId xmlns:a16="http://schemas.microsoft.com/office/drawing/2014/main" val="2131411461"/>
                    </a:ext>
                  </a:extLst>
                </a:gridCol>
                <a:gridCol w="871361">
                  <a:extLst>
                    <a:ext uri="{9D8B030D-6E8A-4147-A177-3AD203B41FA5}">
                      <a16:colId xmlns:a16="http://schemas.microsoft.com/office/drawing/2014/main" val="1913210123"/>
                    </a:ext>
                  </a:extLst>
                </a:gridCol>
                <a:gridCol w="873191">
                  <a:extLst>
                    <a:ext uri="{9D8B030D-6E8A-4147-A177-3AD203B41FA5}">
                      <a16:colId xmlns:a16="http://schemas.microsoft.com/office/drawing/2014/main" val="1655221961"/>
                    </a:ext>
                  </a:extLst>
                </a:gridCol>
                <a:gridCol w="842056">
                  <a:extLst>
                    <a:ext uri="{9D8B030D-6E8A-4147-A177-3AD203B41FA5}">
                      <a16:colId xmlns:a16="http://schemas.microsoft.com/office/drawing/2014/main" val="3998953488"/>
                    </a:ext>
                  </a:extLst>
                </a:gridCol>
                <a:gridCol w="741388">
                  <a:extLst>
                    <a:ext uri="{9D8B030D-6E8A-4147-A177-3AD203B41FA5}">
                      <a16:colId xmlns:a16="http://schemas.microsoft.com/office/drawing/2014/main" val="2908201659"/>
                    </a:ext>
                  </a:extLst>
                </a:gridCol>
                <a:gridCol w="739558">
                  <a:extLst>
                    <a:ext uri="{9D8B030D-6E8A-4147-A177-3AD203B41FA5}">
                      <a16:colId xmlns:a16="http://schemas.microsoft.com/office/drawing/2014/main" val="1050001304"/>
                    </a:ext>
                  </a:extLst>
                </a:gridCol>
                <a:gridCol w="741388">
                  <a:extLst>
                    <a:ext uri="{9D8B030D-6E8A-4147-A177-3AD203B41FA5}">
                      <a16:colId xmlns:a16="http://schemas.microsoft.com/office/drawing/2014/main" val="2782189684"/>
                    </a:ext>
                  </a:extLst>
                </a:gridCol>
                <a:gridCol w="741388">
                  <a:extLst>
                    <a:ext uri="{9D8B030D-6E8A-4147-A177-3AD203B41FA5}">
                      <a16:colId xmlns:a16="http://schemas.microsoft.com/office/drawing/2014/main" val="338071304"/>
                    </a:ext>
                  </a:extLst>
                </a:gridCol>
              </a:tblGrid>
              <a:tr h="255748">
                <a:tc rowSpan="3">
                  <a:txBody>
                    <a:bodyPr/>
                    <a:lstStyle/>
                    <a:p>
                      <a:pPr algn="ctr" fontAlgn="ctr"/>
                      <a:r>
                        <a:rPr lang="ru-RU" sz="800" b="1" i="0" u="none" strike="noStrike">
                          <a:solidFill>
                            <a:srgbClr val="000000"/>
                          </a:solidFill>
                          <a:effectLst/>
                          <a:latin typeface="Times New Roman" panose="02020603050405020304" pitchFamily="18" charset="0"/>
                        </a:rPr>
                        <a:t>№ п/п</a:t>
                      </a:r>
                    </a:p>
                  </a:txBody>
                  <a:tcPr marL="91716" marR="91716" marT="45858" marB="45858"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rowSpan="3">
                  <a:txBody>
                    <a:bodyPr/>
                    <a:lstStyle/>
                    <a:p>
                      <a:pPr algn="ctr" fontAlgn="ctr"/>
                      <a:r>
                        <a:rPr lang="ru-RU" sz="800" b="1" i="0" u="none" strike="noStrike">
                          <a:solidFill>
                            <a:srgbClr val="000000"/>
                          </a:solidFill>
                          <a:effectLst/>
                          <a:latin typeface="Times New Roman" panose="02020603050405020304" pitchFamily="18" charset="0"/>
                        </a:rPr>
                        <a:t>Наименование национального и федерального проекта РФ</a:t>
                      </a:r>
                    </a:p>
                  </a:txBody>
                  <a:tcPr marL="91716" marR="91716" marT="45858" marB="45858"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gridSpan="4">
                  <a:txBody>
                    <a:bodyPr/>
                    <a:lstStyle/>
                    <a:p>
                      <a:pPr algn="ctr" fontAlgn="ctr"/>
                      <a:r>
                        <a:rPr lang="ru-RU" sz="800" b="1" i="0" u="none" strike="noStrike">
                          <a:solidFill>
                            <a:srgbClr val="000000"/>
                          </a:solidFill>
                          <a:effectLst/>
                          <a:latin typeface="Times New Roman" panose="02020603050405020304" pitchFamily="18" charset="0"/>
                        </a:rPr>
                        <a:t>Объемы бюджетных ассигнований на 2021 год</a:t>
                      </a:r>
                    </a:p>
                  </a:txBody>
                  <a:tcPr marL="91716" marR="91716" marT="45858" marB="4585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ru-RU"/>
                    </a:p>
                  </a:txBody>
                  <a:tcPr/>
                </a:tc>
                <a:tc hMerge="1">
                  <a:txBody>
                    <a:bodyPr/>
                    <a:lstStyle/>
                    <a:p>
                      <a:endParaRPr lang="ru-RU"/>
                    </a:p>
                  </a:txBody>
                  <a:tcPr/>
                </a:tc>
                <a:tc hMerge="1">
                  <a:txBody>
                    <a:bodyPr/>
                    <a:lstStyle/>
                    <a:p>
                      <a:endParaRPr lang="ru-RU"/>
                    </a:p>
                  </a:txBody>
                  <a:tcPr/>
                </a:tc>
                <a:tc gridSpan="8">
                  <a:txBody>
                    <a:bodyPr/>
                    <a:lstStyle/>
                    <a:p>
                      <a:pPr algn="ctr" fontAlgn="ctr"/>
                      <a:r>
                        <a:rPr lang="ru-RU" sz="800" b="1" i="0" u="none" strike="noStrike">
                          <a:solidFill>
                            <a:srgbClr val="000000"/>
                          </a:solidFill>
                          <a:effectLst/>
                          <a:latin typeface="Times New Roman" panose="02020603050405020304" pitchFamily="18" charset="0"/>
                        </a:rPr>
                        <a:t>Закоючение контрактов</a:t>
                      </a:r>
                    </a:p>
                  </a:txBody>
                  <a:tcPr marL="91716" marR="91716" marT="45858" marB="4585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extLst>
                  <a:ext uri="{0D108BD9-81ED-4DB2-BD59-A6C34878D82A}">
                    <a16:rowId xmlns:a16="http://schemas.microsoft.com/office/drawing/2014/main" val="4009507710"/>
                  </a:ext>
                </a:extLst>
              </a:tr>
              <a:tr h="255748">
                <a:tc vMerge="1">
                  <a:txBody>
                    <a:bodyPr/>
                    <a:lstStyle/>
                    <a:p>
                      <a:endParaRPr lang="ru-RU"/>
                    </a:p>
                  </a:txBody>
                  <a:tcPr/>
                </a:tc>
                <a:tc vMerge="1">
                  <a:txBody>
                    <a:bodyPr/>
                    <a:lstStyle/>
                    <a:p>
                      <a:endParaRPr lang="ru-RU"/>
                    </a:p>
                  </a:txBody>
                  <a:tcPr/>
                </a:tc>
                <a:tc rowSpan="2">
                  <a:txBody>
                    <a:bodyPr/>
                    <a:lstStyle/>
                    <a:p>
                      <a:pPr algn="ctr" fontAlgn="ctr"/>
                      <a:r>
                        <a:rPr lang="ru-RU" sz="800" b="1" i="0" u="none" strike="noStrike">
                          <a:solidFill>
                            <a:srgbClr val="000000"/>
                          </a:solidFill>
                          <a:effectLst/>
                          <a:latin typeface="Times New Roman" panose="02020603050405020304" pitchFamily="18" charset="0"/>
                        </a:rPr>
                        <a:t>Всего</a:t>
                      </a:r>
                    </a:p>
                  </a:txBody>
                  <a:tcPr marL="91716" marR="91716" marT="45858" marB="45858"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rowSpan="2">
                  <a:txBody>
                    <a:bodyPr/>
                    <a:lstStyle/>
                    <a:p>
                      <a:pPr algn="ctr" fontAlgn="ctr"/>
                      <a:r>
                        <a:rPr lang="ru-RU" sz="800" b="1" i="0" u="none" strike="noStrike">
                          <a:solidFill>
                            <a:srgbClr val="000000"/>
                          </a:solidFill>
                          <a:effectLst/>
                          <a:latin typeface="Times New Roman" panose="02020603050405020304" pitchFamily="18" charset="0"/>
                        </a:rPr>
                        <a:t>федеральный бюджет</a:t>
                      </a:r>
                    </a:p>
                  </a:txBody>
                  <a:tcPr marL="91716" marR="91716" marT="45858" marB="45858"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rowSpan="2">
                  <a:txBody>
                    <a:bodyPr/>
                    <a:lstStyle/>
                    <a:p>
                      <a:pPr algn="ctr" fontAlgn="ctr"/>
                      <a:r>
                        <a:rPr lang="ru-RU" sz="800" b="1" i="0" u="none" strike="noStrike">
                          <a:solidFill>
                            <a:srgbClr val="000000"/>
                          </a:solidFill>
                          <a:effectLst/>
                          <a:latin typeface="Times New Roman" panose="02020603050405020304" pitchFamily="18" charset="0"/>
                        </a:rPr>
                        <a:t>региональный бюджет субъекта РФ</a:t>
                      </a:r>
                    </a:p>
                  </a:txBody>
                  <a:tcPr marL="91716" marR="91716" marT="45858" marB="45858"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rowSpan="2">
                  <a:txBody>
                    <a:bodyPr/>
                    <a:lstStyle/>
                    <a:p>
                      <a:pPr algn="ctr" fontAlgn="ctr"/>
                      <a:r>
                        <a:rPr lang="ru-RU" sz="800" b="1" i="0" u="none" strike="noStrike">
                          <a:solidFill>
                            <a:srgbClr val="000000"/>
                          </a:solidFill>
                          <a:effectLst/>
                          <a:latin typeface="Times New Roman" panose="02020603050405020304" pitchFamily="18" charset="0"/>
                        </a:rPr>
                        <a:t>иные источники</a:t>
                      </a:r>
                    </a:p>
                  </a:txBody>
                  <a:tcPr marL="91716" marR="91716" marT="45858" marB="45858"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rowSpan="2">
                  <a:txBody>
                    <a:bodyPr/>
                    <a:lstStyle/>
                    <a:p>
                      <a:pPr algn="ctr" fontAlgn="ctr"/>
                      <a:r>
                        <a:rPr lang="ru-RU" sz="800" b="1" i="0" u="none" strike="noStrike">
                          <a:solidFill>
                            <a:srgbClr val="000000"/>
                          </a:solidFill>
                          <a:effectLst/>
                          <a:latin typeface="Times New Roman" panose="02020603050405020304" pitchFamily="18" charset="0"/>
                        </a:rPr>
                        <a:t>Запланировано на 2020 год</a:t>
                      </a:r>
                    </a:p>
                  </a:txBody>
                  <a:tcPr marL="91716" marR="91716" marT="45858" marB="45858"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rowSpan="2">
                  <a:txBody>
                    <a:bodyPr/>
                    <a:lstStyle/>
                    <a:p>
                      <a:pPr algn="ctr" fontAlgn="ctr"/>
                      <a:r>
                        <a:rPr lang="ru-RU" sz="800" b="1" i="0" u="none" strike="noStrike">
                          <a:solidFill>
                            <a:srgbClr val="000000"/>
                          </a:solidFill>
                          <a:effectLst/>
                          <a:latin typeface="Times New Roman" panose="02020603050405020304" pitchFamily="18" charset="0"/>
                        </a:rPr>
                        <a:t>Заключено </a:t>
                      </a:r>
                    </a:p>
                  </a:txBody>
                  <a:tcPr marL="91716" marR="91716" marT="45858" marB="45858"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rowSpan="2">
                  <a:txBody>
                    <a:bodyPr/>
                    <a:lstStyle/>
                    <a:p>
                      <a:pPr algn="ctr" fontAlgn="ctr"/>
                      <a:r>
                        <a:rPr lang="ru-RU" sz="800" b="1" i="0" u="none" strike="noStrike">
                          <a:solidFill>
                            <a:srgbClr val="000000"/>
                          </a:solidFill>
                          <a:effectLst/>
                          <a:latin typeface="Times New Roman" panose="02020603050405020304" pitchFamily="18" charset="0"/>
                        </a:rPr>
                        <a:t>Сумма по контрактам </a:t>
                      </a:r>
                    </a:p>
                  </a:txBody>
                  <a:tcPr marL="91716" marR="91716" marT="45858" marB="45858"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rowSpan="2">
                  <a:txBody>
                    <a:bodyPr/>
                    <a:lstStyle/>
                    <a:p>
                      <a:pPr algn="ctr" fontAlgn="ctr"/>
                      <a:r>
                        <a:rPr lang="ru-RU" sz="800" b="1" i="0" u="none" strike="noStrike">
                          <a:solidFill>
                            <a:srgbClr val="000000"/>
                          </a:solidFill>
                          <a:effectLst/>
                          <a:latin typeface="Times New Roman" panose="02020603050405020304" pitchFamily="18" charset="0"/>
                        </a:rPr>
                        <a:t>Процент  заключеных контрактов</a:t>
                      </a:r>
                    </a:p>
                  </a:txBody>
                  <a:tcPr marL="91716" marR="91716" marT="45858" marB="45858"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gridSpan="4">
                  <a:txBody>
                    <a:bodyPr/>
                    <a:lstStyle/>
                    <a:p>
                      <a:pPr algn="ctr" fontAlgn="ctr"/>
                      <a:r>
                        <a:rPr lang="ru-RU" sz="800" b="1" i="0" u="none" strike="noStrike">
                          <a:solidFill>
                            <a:srgbClr val="000000"/>
                          </a:solidFill>
                          <a:effectLst/>
                          <a:latin typeface="Times New Roman" panose="02020603050405020304" pitchFamily="18" charset="0"/>
                        </a:rPr>
                        <a:t>Запланировано заключение контрактов</a:t>
                      </a:r>
                    </a:p>
                  </a:txBody>
                  <a:tcPr marL="91716" marR="91716" marT="45858" marB="45858"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ru-RU"/>
                    </a:p>
                  </a:txBody>
                  <a:tcPr/>
                </a:tc>
                <a:tc hMerge="1">
                  <a:txBody>
                    <a:bodyPr/>
                    <a:lstStyle/>
                    <a:p>
                      <a:endParaRPr lang="ru-RU"/>
                    </a:p>
                  </a:txBody>
                  <a:tcPr/>
                </a:tc>
                <a:tc hMerge="1">
                  <a:txBody>
                    <a:bodyPr/>
                    <a:lstStyle/>
                    <a:p>
                      <a:endParaRPr lang="ru-RU"/>
                    </a:p>
                  </a:txBody>
                  <a:tcPr/>
                </a:tc>
                <a:extLst>
                  <a:ext uri="{0D108BD9-81ED-4DB2-BD59-A6C34878D82A}">
                    <a16:rowId xmlns:a16="http://schemas.microsoft.com/office/drawing/2014/main" val="3666732646"/>
                  </a:ext>
                </a:extLst>
              </a:tr>
              <a:tr h="584508">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a:txBody>
                    <a:bodyPr/>
                    <a:lstStyle/>
                    <a:p>
                      <a:pPr algn="ctr" fontAlgn="ctr"/>
                      <a:r>
                        <a:rPr lang="ru-RU" sz="800" b="1" i="0" u="none" strike="noStrike">
                          <a:solidFill>
                            <a:srgbClr val="000000"/>
                          </a:solidFill>
                          <a:effectLst/>
                          <a:latin typeface="Times New Roman" panose="02020603050405020304" pitchFamily="18" charset="0"/>
                        </a:rPr>
                        <a:t>на февраль</a:t>
                      </a:r>
                    </a:p>
                  </a:txBody>
                  <a:tcPr marL="5927" marR="5927" marT="59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1" i="0" u="none" strike="noStrike">
                          <a:solidFill>
                            <a:srgbClr val="000000"/>
                          </a:solidFill>
                          <a:effectLst/>
                          <a:latin typeface="Times New Roman" panose="02020603050405020304" pitchFamily="18" charset="0"/>
                        </a:rPr>
                        <a:t>на март</a:t>
                      </a:r>
                    </a:p>
                  </a:txBody>
                  <a:tcPr marL="5927" marR="5927" marT="59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1" i="0" u="none" strike="noStrike">
                          <a:solidFill>
                            <a:srgbClr val="000000"/>
                          </a:solidFill>
                          <a:effectLst/>
                          <a:latin typeface="Times New Roman" panose="02020603050405020304" pitchFamily="18" charset="0"/>
                        </a:rPr>
                        <a:t>на апрель</a:t>
                      </a:r>
                    </a:p>
                  </a:txBody>
                  <a:tcPr marL="5927" marR="5927" marT="59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1" i="0" u="none" strike="noStrike">
                          <a:solidFill>
                            <a:srgbClr val="000000"/>
                          </a:solidFill>
                          <a:effectLst/>
                          <a:latin typeface="Times New Roman" panose="02020603050405020304" pitchFamily="18" charset="0"/>
                        </a:rPr>
                        <a:t>другие месяцы</a:t>
                      </a:r>
                    </a:p>
                  </a:txBody>
                  <a:tcPr marL="5927" marR="5927" marT="5927"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675720576"/>
                  </a:ext>
                </a:extLst>
              </a:tr>
              <a:tr h="207102">
                <a:tc>
                  <a:txBody>
                    <a:bodyPr/>
                    <a:lstStyle/>
                    <a:p>
                      <a:pPr algn="ctr" fontAlgn="ctr"/>
                      <a:r>
                        <a:rPr lang="ru-RU" sz="800" b="1" i="0" u="none" strike="noStrike">
                          <a:solidFill>
                            <a:srgbClr val="000000"/>
                          </a:solidFill>
                          <a:effectLst/>
                          <a:latin typeface="Times New Roman" panose="02020603050405020304" pitchFamily="18" charset="0"/>
                        </a:rPr>
                        <a:t>1</a:t>
                      </a:r>
                    </a:p>
                  </a:txBody>
                  <a:tcPr marL="5927" marR="5927" marT="59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1" i="0" u="none" strike="noStrike">
                          <a:solidFill>
                            <a:srgbClr val="000000"/>
                          </a:solidFill>
                          <a:effectLst/>
                          <a:latin typeface="Times New Roman" panose="02020603050405020304" pitchFamily="18" charset="0"/>
                        </a:rPr>
                        <a:t>2</a:t>
                      </a:r>
                    </a:p>
                  </a:txBody>
                  <a:tcPr marL="5927" marR="5927" marT="5927"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1" i="0" u="none" strike="noStrike">
                          <a:solidFill>
                            <a:srgbClr val="000000"/>
                          </a:solidFill>
                          <a:effectLst/>
                          <a:latin typeface="Times New Roman" panose="02020603050405020304" pitchFamily="18" charset="0"/>
                        </a:rPr>
                        <a:t>3</a:t>
                      </a:r>
                    </a:p>
                  </a:txBody>
                  <a:tcPr marL="5927" marR="5927" marT="5927"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1" i="0" u="none" strike="noStrike">
                          <a:solidFill>
                            <a:srgbClr val="000000"/>
                          </a:solidFill>
                          <a:effectLst/>
                          <a:latin typeface="Times New Roman" panose="02020603050405020304" pitchFamily="18" charset="0"/>
                        </a:rPr>
                        <a:t>4</a:t>
                      </a:r>
                    </a:p>
                  </a:txBody>
                  <a:tcPr marL="5927" marR="5927" marT="59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1" i="0" u="none" strike="noStrike">
                          <a:solidFill>
                            <a:srgbClr val="000000"/>
                          </a:solidFill>
                          <a:effectLst/>
                          <a:latin typeface="Times New Roman" panose="02020603050405020304" pitchFamily="18" charset="0"/>
                        </a:rPr>
                        <a:t>5</a:t>
                      </a:r>
                    </a:p>
                  </a:txBody>
                  <a:tcPr marL="5927" marR="5927" marT="59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1" i="0" u="none" strike="noStrike">
                          <a:solidFill>
                            <a:srgbClr val="000000"/>
                          </a:solidFill>
                          <a:effectLst/>
                          <a:latin typeface="Times New Roman" panose="02020603050405020304" pitchFamily="18" charset="0"/>
                        </a:rPr>
                        <a:t>6</a:t>
                      </a:r>
                    </a:p>
                  </a:txBody>
                  <a:tcPr marL="5927" marR="5927" marT="5927"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1" i="0" u="none" strike="noStrike">
                          <a:solidFill>
                            <a:srgbClr val="000000"/>
                          </a:solidFill>
                          <a:effectLst/>
                          <a:latin typeface="Times New Roman" panose="02020603050405020304" pitchFamily="18" charset="0"/>
                        </a:rPr>
                        <a:t>11</a:t>
                      </a:r>
                    </a:p>
                  </a:txBody>
                  <a:tcPr marL="5927" marR="5927" marT="5927"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1" i="0" u="none" strike="noStrike">
                          <a:solidFill>
                            <a:srgbClr val="000000"/>
                          </a:solidFill>
                          <a:effectLst/>
                          <a:latin typeface="Times New Roman" panose="02020603050405020304" pitchFamily="18" charset="0"/>
                        </a:rPr>
                        <a:t>12</a:t>
                      </a:r>
                    </a:p>
                  </a:txBody>
                  <a:tcPr marL="5927" marR="5927" marT="59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1" i="0" u="none" strike="noStrike">
                          <a:solidFill>
                            <a:srgbClr val="000000"/>
                          </a:solidFill>
                          <a:effectLst/>
                          <a:latin typeface="Times New Roman" panose="02020603050405020304" pitchFamily="18" charset="0"/>
                        </a:rPr>
                        <a:t>13</a:t>
                      </a:r>
                    </a:p>
                  </a:txBody>
                  <a:tcPr marL="5927" marR="5927" marT="59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1" i="0" u="none" strike="noStrike">
                          <a:solidFill>
                            <a:srgbClr val="000000"/>
                          </a:solidFill>
                          <a:effectLst/>
                          <a:latin typeface="Times New Roman" panose="02020603050405020304" pitchFamily="18" charset="0"/>
                        </a:rPr>
                        <a:t>14</a:t>
                      </a:r>
                    </a:p>
                  </a:txBody>
                  <a:tcPr marL="5927" marR="5927" marT="59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1" i="0" u="none" strike="noStrike">
                          <a:solidFill>
                            <a:srgbClr val="000000"/>
                          </a:solidFill>
                          <a:effectLst/>
                          <a:latin typeface="Times New Roman" panose="02020603050405020304" pitchFamily="18" charset="0"/>
                        </a:rPr>
                        <a:t>15</a:t>
                      </a:r>
                    </a:p>
                  </a:txBody>
                  <a:tcPr marL="5927" marR="5927" marT="59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1" i="0" u="none" strike="noStrike">
                          <a:solidFill>
                            <a:srgbClr val="000000"/>
                          </a:solidFill>
                          <a:effectLst/>
                          <a:latin typeface="Times New Roman" panose="02020603050405020304" pitchFamily="18" charset="0"/>
                        </a:rPr>
                        <a:t>16</a:t>
                      </a:r>
                    </a:p>
                  </a:txBody>
                  <a:tcPr marL="5927" marR="5927" marT="59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1" i="0" u="none" strike="noStrike">
                          <a:solidFill>
                            <a:srgbClr val="000000"/>
                          </a:solidFill>
                          <a:effectLst/>
                          <a:latin typeface="Times New Roman" panose="02020603050405020304" pitchFamily="18" charset="0"/>
                        </a:rPr>
                        <a:t>17</a:t>
                      </a:r>
                    </a:p>
                  </a:txBody>
                  <a:tcPr marL="5927" marR="5927" marT="59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ru-RU" sz="800" b="1" i="0" u="none" strike="noStrike">
                          <a:solidFill>
                            <a:srgbClr val="000000"/>
                          </a:solidFill>
                          <a:effectLst/>
                          <a:latin typeface="Times New Roman" panose="02020603050405020304" pitchFamily="18" charset="0"/>
                        </a:rPr>
                        <a:t>18</a:t>
                      </a:r>
                    </a:p>
                  </a:txBody>
                  <a:tcPr marL="5927" marR="5927" marT="5927"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230550846"/>
                  </a:ext>
                </a:extLst>
              </a:tr>
              <a:tr h="479260">
                <a:tc>
                  <a:txBody>
                    <a:bodyPr/>
                    <a:lstStyle/>
                    <a:p>
                      <a:pPr algn="ctr" fontAlgn="ctr"/>
                      <a:r>
                        <a:rPr lang="ru-RU" sz="800" b="1" i="0" u="none" strike="noStrike">
                          <a:solidFill>
                            <a:srgbClr val="000000"/>
                          </a:solidFill>
                          <a:effectLst/>
                          <a:latin typeface="Times New Roman" panose="02020603050405020304" pitchFamily="18" charset="0"/>
                        </a:rPr>
                        <a:t> </a:t>
                      </a:r>
                    </a:p>
                  </a:txBody>
                  <a:tcPr marL="5927" marR="5927" marT="59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ctr"/>
                      <a:r>
                        <a:rPr lang="ru-RU" sz="800" b="1" i="0" u="none" strike="noStrike">
                          <a:solidFill>
                            <a:srgbClr val="000000"/>
                          </a:solidFill>
                          <a:effectLst/>
                          <a:latin typeface="Times New Roman" panose="02020603050405020304" pitchFamily="18" charset="0"/>
                        </a:rPr>
                        <a:t>ВСЕГО ПО НАЦИОНАЛЬНЫМ ПРОЕКТАМ </a:t>
                      </a:r>
                    </a:p>
                  </a:txBody>
                  <a:tcPr marL="5927" marR="5927" marT="5927"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ctr"/>
                      <a:r>
                        <a:rPr lang="ru-RU" sz="1100" b="1" i="0" u="none" strike="noStrike">
                          <a:solidFill>
                            <a:srgbClr val="000000"/>
                          </a:solidFill>
                          <a:effectLst/>
                          <a:latin typeface="Times New Roman" panose="02020603050405020304" pitchFamily="18" charset="0"/>
                        </a:rPr>
                        <a:t>16 448,47</a:t>
                      </a:r>
                    </a:p>
                  </a:txBody>
                  <a:tcPr marL="5927" marR="5927" marT="5927"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ctr"/>
                      <a:r>
                        <a:rPr lang="ru-RU" sz="1100" b="1" i="0" u="none" strike="noStrike">
                          <a:solidFill>
                            <a:srgbClr val="000000"/>
                          </a:solidFill>
                          <a:effectLst/>
                          <a:latin typeface="Times New Roman" panose="02020603050405020304" pitchFamily="18" charset="0"/>
                        </a:rPr>
                        <a:t>12 342,56</a:t>
                      </a:r>
                    </a:p>
                  </a:txBody>
                  <a:tcPr marL="5927" marR="5927" marT="59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ctr"/>
                      <a:r>
                        <a:rPr lang="ru-RU" sz="1100" b="1" i="0" u="none" strike="noStrike">
                          <a:solidFill>
                            <a:srgbClr val="000000"/>
                          </a:solidFill>
                          <a:effectLst/>
                          <a:latin typeface="Times New Roman" panose="02020603050405020304" pitchFamily="18" charset="0"/>
                        </a:rPr>
                        <a:t>2 143,90</a:t>
                      </a:r>
                    </a:p>
                  </a:txBody>
                  <a:tcPr marL="5927" marR="5927" marT="59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ctr"/>
                      <a:r>
                        <a:rPr lang="ru-RU" sz="1100" b="1" i="0" u="none" strike="noStrike">
                          <a:solidFill>
                            <a:srgbClr val="000000"/>
                          </a:solidFill>
                          <a:effectLst/>
                          <a:latin typeface="Times New Roman" panose="02020603050405020304" pitchFamily="18" charset="0"/>
                        </a:rPr>
                        <a:t>1 962,01</a:t>
                      </a:r>
                    </a:p>
                  </a:txBody>
                  <a:tcPr marL="5927" marR="5927" marT="5927"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ctr"/>
                      <a:r>
                        <a:rPr lang="ru-RU" sz="1100" b="1" i="0" u="none" strike="noStrike">
                          <a:solidFill>
                            <a:srgbClr val="000000"/>
                          </a:solidFill>
                          <a:effectLst/>
                          <a:latin typeface="Times New Roman" panose="02020603050405020304" pitchFamily="18" charset="0"/>
                        </a:rPr>
                        <a:t>285</a:t>
                      </a:r>
                    </a:p>
                  </a:txBody>
                  <a:tcPr marL="5927" marR="5927" marT="5927"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ctr"/>
                      <a:r>
                        <a:rPr lang="ru-RU" sz="1100" b="1" i="0" u="none" strike="noStrike">
                          <a:solidFill>
                            <a:srgbClr val="000000"/>
                          </a:solidFill>
                          <a:effectLst/>
                          <a:latin typeface="Times New Roman" panose="02020603050405020304" pitchFamily="18" charset="0"/>
                        </a:rPr>
                        <a:t>147</a:t>
                      </a:r>
                    </a:p>
                  </a:txBody>
                  <a:tcPr marL="5927" marR="5927" marT="59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ctr"/>
                      <a:r>
                        <a:rPr lang="ru-RU" sz="1100" b="1" i="0" u="none" strike="noStrike">
                          <a:solidFill>
                            <a:srgbClr val="000000"/>
                          </a:solidFill>
                          <a:effectLst/>
                          <a:latin typeface="Times New Roman" panose="02020603050405020304" pitchFamily="18" charset="0"/>
                        </a:rPr>
                        <a:t>1 627,77</a:t>
                      </a:r>
                    </a:p>
                  </a:txBody>
                  <a:tcPr marL="5927" marR="5927" marT="59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ctr"/>
                      <a:r>
                        <a:rPr lang="ru-RU" sz="1100" b="1" i="0" u="none" strike="noStrike">
                          <a:solidFill>
                            <a:srgbClr val="000000"/>
                          </a:solidFill>
                          <a:effectLst/>
                          <a:latin typeface="Times New Roman" panose="02020603050405020304" pitchFamily="18" charset="0"/>
                        </a:rPr>
                        <a:t>51,6%</a:t>
                      </a:r>
                    </a:p>
                  </a:txBody>
                  <a:tcPr marL="5927" marR="5927" marT="59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ctr"/>
                      <a:r>
                        <a:rPr lang="ru-RU" sz="1100" b="1" i="0" u="none" strike="noStrike">
                          <a:solidFill>
                            <a:srgbClr val="000000"/>
                          </a:solidFill>
                          <a:effectLst/>
                          <a:latin typeface="Times New Roman" panose="02020603050405020304" pitchFamily="18" charset="0"/>
                        </a:rPr>
                        <a:t>11</a:t>
                      </a:r>
                    </a:p>
                  </a:txBody>
                  <a:tcPr marL="5927" marR="5927" marT="59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ctr"/>
                      <a:r>
                        <a:rPr lang="ru-RU" sz="1100" b="1" i="0" u="none" strike="noStrike">
                          <a:solidFill>
                            <a:srgbClr val="000000"/>
                          </a:solidFill>
                          <a:effectLst/>
                          <a:latin typeface="Times New Roman" panose="02020603050405020304" pitchFamily="18" charset="0"/>
                        </a:rPr>
                        <a:t>32</a:t>
                      </a:r>
                    </a:p>
                  </a:txBody>
                  <a:tcPr marL="5927" marR="5927" marT="59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ctr"/>
                      <a:r>
                        <a:rPr lang="ru-RU" sz="1100" b="1" i="0" u="none" strike="noStrike">
                          <a:solidFill>
                            <a:srgbClr val="000000"/>
                          </a:solidFill>
                          <a:effectLst/>
                          <a:latin typeface="Times New Roman" panose="02020603050405020304" pitchFamily="18" charset="0"/>
                        </a:rPr>
                        <a:t>17</a:t>
                      </a:r>
                    </a:p>
                  </a:txBody>
                  <a:tcPr marL="5927" marR="5927" marT="59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ctr"/>
                      <a:r>
                        <a:rPr lang="ru-RU" sz="1100" b="1" i="0" u="none" strike="noStrike">
                          <a:solidFill>
                            <a:srgbClr val="000000"/>
                          </a:solidFill>
                          <a:effectLst/>
                          <a:latin typeface="Times New Roman" panose="02020603050405020304" pitchFamily="18" charset="0"/>
                        </a:rPr>
                        <a:t>78</a:t>
                      </a:r>
                    </a:p>
                  </a:txBody>
                  <a:tcPr marL="5927" marR="5927" marT="5927"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extLst>
                  <a:ext uri="{0D108BD9-81ED-4DB2-BD59-A6C34878D82A}">
                    <a16:rowId xmlns:a16="http://schemas.microsoft.com/office/drawing/2014/main" val="619302416"/>
                  </a:ext>
                </a:extLst>
              </a:tr>
              <a:tr h="157385">
                <a:tc>
                  <a:txBody>
                    <a:bodyPr/>
                    <a:lstStyle/>
                    <a:p>
                      <a:pPr algn="ctr" fontAlgn="ctr"/>
                      <a:r>
                        <a:rPr lang="ru-RU" sz="800" b="1" i="0" u="none" strike="noStrike">
                          <a:solidFill>
                            <a:srgbClr val="000000"/>
                          </a:solidFill>
                          <a:effectLst/>
                          <a:latin typeface="Times New Roman" panose="02020603050405020304" pitchFamily="18" charset="0"/>
                        </a:rPr>
                        <a:t> </a:t>
                      </a:r>
                    </a:p>
                  </a:txBody>
                  <a:tcPr marL="5927" marR="5927" marT="5927"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1" i="0" u="none" strike="noStrike">
                          <a:solidFill>
                            <a:srgbClr val="000000"/>
                          </a:solidFill>
                          <a:effectLst/>
                          <a:latin typeface="Times New Roman" panose="02020603050405020304" pitchFamily="18" charset="0"/>
                        </a:rPr>
                        <a:t> </a:t>
                      </a:r>
                    </a:p>
                  </a:txBody>
                  <a:tcPr marL="5927" marR="5927" marT="5927" marB="0" anchor="ctr">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1" i="0" u="none" strike="noStrike">
                          <a:solidFill>
                            <a:srgbClr val="000000"/>
                          </a:solidFill>
                          <a:effectLst/>
                          <a:latin typeface="Times New Roman" panose="02020603050405020304" pitchFamily="18" charset="0"/>
                        </a:rPr>
                        <a:t> </a:t>
                      </a:r>
                    </a:p>
                  </a:txBody>
                  <a:tcPr marL="5927" marR="5927" marT="5927" marB="0" anchor="ctr">
                    <a:lnL w="1270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1" i="0" u="none" strike="noStrike">
                          <a:solidFill>
                            <a:srgbClr val="000000"/>
                          </a:solidFill>
                          <a:effectLst/>
                          <a:latin typeface="Times New Roman" panose="02020603050405020304" pitchFamily="18" charset="0"/>
                        </a:rPr>
                        <a:t> </a:t>
                      </a:r>
                    </a:p>
                  </a:txBody>
                  <a:tcPr marL="5927" marR="5927" marT="5927"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1" i="0" u="none" strike="noStrike">
                          <a:solidFill>
                            <a:srgbClr val="000000"/>
                          </a:solidFill>
                          <a:effectLst/>
                          <a:latin typeface="Times New Roman" panose="02020603050405020304" pitchFamily="18" charset="0"/>
                        </a:rPr>
                        <a:t> </a:t>
                      </a:r>
                    </a:p>
                  </a:txBody>
                  <a:tcPr marL="5927" marR="5927" marT="5927"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1" i="0" u="none" strike="noStrike">
                          <a:solidFill>
                            <a:srgbClr val="000000"/>
                          </a:solidFill>
                          <a:effectLst/>
                          <a:latin typeface="Times New Roman" panose="02020603050405020304" pitchFamily="18" charset="0"/>
                        </a:rPr>
                        <a:t> </a:t>
                      </a:r>
                    </a:p>
                  </a:txBody>
                  <a:tcPr marL="5927" marR="5927" marT="5927" marB="0" anchor="ctr">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1" i="0" u="none" strike="noStrike">
                          <a:solidFill>
                            <a:srgbClr val="000000"/>
                          </a:solidFill>
                          <a:effectLst/>
                          <a:latin typeface="Times New Roman" panose="02020603050405020304" pitchFamily="18" charset="0"/>
                        </a:rPr>
                        <a:t> </a:t>
                      </a:r>
                    </a:p>
                  </a:txBody>
                  <a:tcPr marL="5927" marR="5927" marT="5927" marB="0" anchor="ctr">
                    <a:lnL w="1270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1" i="0" u="none" strike="noStrike">
                          <a:solidFill>
                            <a:srgbClr val="000000"/>
                          </a:solidFill>
                          <a:effectLst/>
                          <a:latin typeface="Times New Roman" panose="02020603050405020304" pitchFamily="18" charset="0"/>
                        </a:rPr>
                        <a:t> </a:t>
                      </a:r>
                    </a:p>
                  </a:txBody>
                  <a:tcPr marL="5927" marR="5927" marT="5927"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1" i="0" u="none" strike="noStrike">
                          <a:solidFill>
                            <a:srgbClr val="000000"/>
                          </a:solidFill>
                          <a:effectLst/>
                          <a:latin typeface="Times New Roman" panose="02020603050405020304" pitchFamily="18" charset="0"/>
                        </a:rPr>
                        <a:t> </a:t>
                      </a:r>
                    </a:p>
                  </a:txBody>
                  <a:tcPr marL="5927" marR="5927" marT="5927"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1" i="0" u="none" strike="noStrike">
                          <a:solidFill>
                            <a:srgbClr val="000000"/>
                          </a:solidFill>
                          <a:effectLst/>
                          <a:latin typeface="Times New Roman" panose="02020603050405020304" pitchFamily="18" charset="0"/>
                        </a:rPr>
                        <a:t> </a:t>
                      </a:r>
                    </a:p>
                  </a:txBody>
                  <a:tcPr marL="5927" marR="5927" marT="5927"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1" i="0" u="none" strike="noStrike">
                          <a:solidFill>
                            <a:srgbClr val="000000"/>
                          </a:solidFill>
                          <a:effectLst/>
                          <a:latin typeface="Times New Roman" panose="02020603050405020304" pitchFamily="18" charset="0"/>
                        </a:rPr>
                        <a:t> </a:t>
                      </a:r>
                    </a:p>
                  </a:txBody>
                  <a:tcPr marL="5927" marR="5927" marT="5927"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1" i="0" u="none" strike="noStrike">
                          <a:solidFill>
                            <a:srgbClr val="000000"/>
                          </a:solidFill>
                          <a:effectLst/>
                          <a:latin typeface="Times New Roman" panose="02020603050405020304" pitchFamily="18" charset="0"/>
                        </a:rPr>
                        <a:t> </a:t>
                      </a:r>
                    </a:p>
                  </a:txBody>
                  <a:tcPr marL="5927" marR="5927" marT="5927"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1" i="0" u="none" strike="noStrike">
                          <a:solidFill>
                            <a:srgbClr val="000000"/>
                          </a:solidFill>
                          <a:effectLst/>
                          <a:latin typeface="Times New Roman" panose="02020603050405020304" pitchFamily="18" charset="0"/>
                        </a:rPr>
                        <a:t> </a:t>
                      </a:r>
                    </a:p>
                  </a:txBody>
                  <a:tcPr marL="5927" marR="5927" marT="5927"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1" i="0" u="none" strike="noStrike">
                          <a:solidFill>
                            <a:srgbClr val="000000"/>
                          </a:solidFill>
                          <a:effectLst/>
                          <a:latin typeface="Times New Roman" panose="02020603050405020304" pitchFamily="18" charset="0"/>
                        </a:rPr>
                        <a:t> </a:t>
                      </a:r>
                    </a:p>
                  </a:txBody>
                  <a:tcPr marL="5927" marR="5927" marT="5927" marB="0" anchor="ctr">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89619313"/>
                  </a:ext>
                </a:extLst>
              </a:tr>
              <a:tr h="214181">
                <a:tc>
                  <a:txBody>
                    <a:bodyPr/>
                    <a:lstStyle/>
                    <a:p>
                      <a:pPr algn="ctr" fontAlgn="ctr"/>
                      <a:r>
                        <a:rPr lang="ru-RU" sz="800" b="1" i="0" u="none" strike="noStrike">
                          <a:solidFill>
                            <a:srgbClr val="000000"/>
                          </a:solidFill>
                          <a:effectLst/>
                          <a:latin typeface="Times New Roman" panose="02020603050405020304" pitchFamily="18" charset="0"/>
                        </a:rPr>
                        <a:t>1.</a:t>
                      </a:r>
                    </a:p>
                  </a:txBody>
                  <a:tcPr marL="5927" marR="5927" marT="59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1" i="0" u="none" strike="noStrike">
                          <a:solidFill>
                            <a:srgbClr val="000000"/>
                          </a:solidFill>
                          <a:effectLst/>
                          <a:latin typeface="Times New Roman" panose="02020603050405020304" pitchFamily="18" charset="0"/>
                        </a:rPr>
                        <a:t>«Демография»</a:t>
                      </a:r>
                    </a:p>
                  </a:txBody>
                  <a:tcPr marL="5927" marR="5927" marT="5927"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a:solidFill>
                            <a:srgbClr val="000000"/>
                          </a:solidFill>
                          <a:effectLst/>
                          <a:latin typeface="Times New Roman" panose="02020603050405020304" pitchFamily="18" charset="0"/>
                        </a:rPr>
                        <a:t>4 363,61</a:t>
                      </a:r>
                    </a:p>
                  </a:txBody>
                  <a:tcPr marL="5927" marR="5927" marT="5927"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a:solidFill>
                            <a:srgbClr val="000000"/>
                          </a:solidFill>
                          <a:effectLst/>
                          <a:latin typeface="Times New Roman" panose="02020603050405020304" pitchFamily="18" charset="0"/>
                        </a:rPr>
                        <a:t>4 150,20</a:t>
                      </a:r>
                    </a:p>
                  </a:txBody>
                  <a:tcPr marL="5927" marR="5927" marT="59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a:solidFill>
                            <a:srgbClr val="000000"/>
                          </a:solidFill>
                          <a:effectLst/>
                          <a:latin typeface="Times New Roman" panose="02020603050405020304" pitchFamily="18" charset="0"/>
                        </a:rPr>
                        <a:t>47,33</a:t>
                      </a:r>
                    </a:p>
                  </a:txBody>
                  <a:tcPr marL="5927" marR="5927" marT="59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a:solidFill>
                            <a:srgbClr val="000000"/>
                          </a:solidFill>
                          <a:effectLst/>
                          <a:latin typeface="Times New Roman" panose="02020603050405020304" pitchFamily="18" charset="0"/>
                        </a:rPr>
                        <a:t>166,08</a:t>
                      </a:r>
                    </a:p>
                  </a:txBody>
                  <a:tcPr marL="5927" marR="5927" marT="5927"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a:solidFill>
                            <a:srgbClr val="000000"/>
                          </a:solidFill>
                          <a:effectLst/>
                          <a:latin typeface="Times New Roman" panose="02020603050405020304" pitchFamily="18" charset="0"/>
                        </a:rPr>
                        <a:t>5</a:t>
                      </a:r>
                    </a:p>
                  </a:txBody>
                  <a:tcPr marL="5927" marR="5927" marT="5927"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a:solidFill>
                            <a:srgbClr val="000000"/>
                          </a:solidFill>
                          <a:effectLst/>
                          <a:latin typeface="Times New Roman" panose="02020603050405020304" pitchFamily="18" charset="0"/>
                        </a:rPr>
                        <a:t> </a:t>
                      </a:r>
                    </a:p>
                  </a:txBody>
                  <a:tcPr marL="5927" marR="5927" marT="59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a:solidFill>
                            <a:srgbClr val="000000"/>
                          </a:solidFill>
                          <a:effectLst/>
                          <a:latin typeface="Times New Roman" panose="02020603050405020304" pitchFamily="18" charset="0"/>
                        </a:rPr>
                        <a:t> </a:t>
                      </a:r>
                    </a:p>
                  </a:txBody>
                  <a:tcPr marL="5927" marR="5927" marT="59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a:solidFill>
                            <a:srgbClr val="000000"/>
                          </a:solidFill>
                          <a:effectLst/>
                          <a:latin typeface="Times New Roman" panose="02020603050405020304" pitchFamily="18" charset="0"/>
                        </a:rPr>
                        <a:t>0%</a:t>
                      </a:r>
                    </a:p>
                  </a:txBody>
                  <a:tcPr marL="5927" marR="5927" marT="59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a:solidFill>
                            <a:srgbClr val="000000"/>
                          </a:solidFill>
                          <a:effectLst/>
                          <a:latin typeface="Times New Roman" panose="02020603050405020304" pitchFamily="18" charset="0"/>
                        </a:rPr>
                        <a:t> </a:t>
                      </a:r>
                    </a:p>
                  </a:txBody>
                  <a:tcPr marL="5927" marR="5927" marT="59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a:solidFill>
                            <a:srgbClr val="000000"/>
                          </a:solidFill>
                          <a:effectLst/>
                          <a:latin typeface="Times New Roman" panose="02020603050405020304" pitchFamily="18" charset="0"/>
                        </a:rPr>
                        <a:t> </a:t>
                      </a:r>
                    </a:p>
                  </a:txBody>
                  <a:tcPr marL="5927" marR="5927" marT="59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a:solidFill>
                            <a:srgbClr val="000000"/>
                          </a:solidFill>
                          <a:effectLst/>
                          <a:latin typeface="Times New Roman" panose="02020603050405020304" pitchFamily="18" charset="0"/>
                        </a:rPr>
                        <a:t> </a:t>
                      </a:r>
                    </a:p>
                  </a:txBody>
                  <a:tcPr marL="5927" marR="5927" marT="59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a:solidFill>
                            <a:srgbClr val="000000"/>
                          </a:solidFill>
                          <a:effectLst/>
                          <a:latin typeface="Times New Roman" panose="02020603050405020304" pitchFamily="18" charset="0"/>
                        </a:rPr>
                        <a:t>5</a:t>
                      </a:r>
                    </a:p>
                  </a:txBody>
                  <a:tcPr marL="5927" marR="5927" marT="5927"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69505387"/>
                  </a:ext>
                </a:extLst>
              </a:tr>
              <a:tr h="214181">
                <a:tc>
                  <a:txBody>
                    <a:bodyPr/>
                    <a:lstStyle/>
                    <a:p>
                      <a:pPr algn="ctr" fontAlgn="ctr"/>
                      <a:r>
                        <a:rPr lang="ru-RU" sz="800" b="1" i="0" u="none" strike="noStrike">
                          <a:solidFill>
                            <a:srgbClr val="000000"/>
                          </a:solidFill>
                          <a:effectLst/>
                          <a:latin typeface="Times New Roman" panose="02020603050405020304" pitchFamily="18" charset="0"/>
                        </a:rPr>
                        <a:t>2.</a:t>
                      </a:r>
                    </a:p>
                  </a:txBody>
                  <a:tcPr marL="5927" marR="5927" marT="59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1" i="0" u="none" strike="noStrike">
                          <a:solidFill>
                            <a:srgbClr val="000000"/>
                          </a:solidFill>
                          <a:effectLst/>
                          <a:latin typeface="Times New Roman" panose="02020603050405020304" pitchFamily="18" charset="0"/>
                        </a:rPr>
                        <a:t>«Здравоохранение»</a:t>
                      </a:r>
                    </a:p>
                  </a:txBody>
                  <a:tcPr marL="5927" marR="5927" marT="5927"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a:solidFill>
                            <a:srgbClr val="000000"/>
                          </a:solidFill>
                          <a:effectLst/>
                          <a:latin typeface="Times New Roman" panose="02020603050405020304" pitchFamily="18" charset="0"/>
                        </a:rPr>
                        <a:t>2 628,73</a:t>
                      </a:r>
                    </a:p>
                  </a:txBody>
                  <a:tcPr marL="5927" marR="5927" marT="5927"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a:solidFill>
                            <a:srgbClr val="000000"/>
                          </a:solidFill>
                          <a:effectLst/>
                          <a:latin typeface="Times New Roman" panose="02020603050405020304" pitchFamily="18" charset="0"/>
                        </a:rPr>
                        <a:t>822,60</a:t>
                      </a:r>
                    </a:p>
                  </a:txBody>
                  <a:tcPr marL="5927" marR="5927" marT="59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a:solidFill>
                            <a:srgbClr val="000000"/>
                          </a:solidFill>
                          <a:effectLst/>
                          <a:latin typeface="Times New Roman" panose="02020603050405020304" pitchFamily="18" charset="0"/>
                        </a:rPr>
                        <a:t>118,48</a:t>
                      </a:r>
                    </a:p>
                  </a:txBody>
                  <a:tcPr marL="5927" marR="5927" marT="59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a:solidFill>
                            <a:srgbClr val="000000"/>
                          </a:solidFill>
                          <a:effectLst/>
                          <a:latin typeface="Times New Roman" panose="02020603050405020304" pitchFamily="18" charset="0"/>
                        </a:rPr>
                        <a:t>1 687,65</a:t>
                      </a:r>
                    </a:p>
                  </a:txBody>
                  <a:tcPr marL="5927" marR="5927" marT="5927"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a:solidFill>
                            <a:srgbClr val="000000"/>
                          </a:solidFill>
                          <a:effectLst/>
                          <a:latin typeface="Times New Roman" panose="02020603050405020304" pitchFamily="18" charset="0"/>
                        </a:rPr>
                        <a:t>25</a:t>
                      </a:r>
                    </a:p>
                  </a:txBody>
                  <a:tcPr marL="5927" marR="5927" marT="5927"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a:solidFill>
                            <a:srgbClr val="000000"/>
                          </a:solidFill>
                          <a:effectLst/>
                          <a:latin typeface="Times New Roman" panose="02020603050405020304" pitchFamily="18" charset="0"/>
                        </a:rPr>
                        <a:t>2</a:t>
                      </a:r>
                    </a:p>
                  </a:txBody>
                  <a:tcPr marL="5927" marR="5927" marT="59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a:solidFill>
                            <a:srgbClr val="000000"/>
                          </a:solidFill>
                          <a:effectLst/>
                          <a:latin typeface="Times New Roman" panose="02020603050405020304" pitchFamily="18" charset="0"/>
                        </a:rPr>
                        <a:t>136,54</a:t>
                      </a:r>
                    </a:p>
                  </a:txBody>
                  <a:tcPr marL="5927" marR="5927" marT="59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a:solidFill>
                            <a:srgbClr val="000000"/>
                          </a:solidFill>
                          <a:effectLst/>
                          <a:latin typeface="Times New Roman" panose="02020603050405020304" pitchFamily="18" charset="0"/>
                        </a:rPr>
                        <a:t>8,0%</a:t>
                      </a:r>
                    </a:p>
                  </a:txBody>
                  <a:tcPr marL="5927" marR="5927" marT="59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a:solidFill>
                            <a:srgbClr val="000000"/>
                          </a:solidFill>
                          <a:effectLst/>
                          <a:latin typeface="Times New Roman" panose="02020603050405020304" pitchFamily="18" charset="0"/>
                        </a:rPr>
                        <a:t>1</a:t>
                      </a:r>
                    </a:p>
                  </a:txBody>
                  <a:tcPr marL="5927" marR="5927" marT="59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a:solidFill>
                            <a:srgbClr val="000000"/>
                          </a:solidFill>
                          <a:effectLst/>
                          <a:latin typeface="Times New Roman" panose="02020603050405020304" pitchFamily="18" charset="0"/>
                        </a:rPr>
                        <a:t>10</a:t>
                      </a:r>
                    </a:p>
                  </a:txBody>
                  <a:tcPr marL="5927" marR="5927" marT="59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a:solidFill>
                            <a:srgbClr val="000000"/>
                          </a:solidFill>
                          <a:effectLst/>
                          <a:latin typeface="Times New Roman" panose="02020603050405020304" pitchFamily="18" charset="0"/>
                        </a:rPr>
                        <a:t>12</a:t>
                      </a:r>
                    </a:p>
                  </a:txBody>
                  <a:tcPr marL="5927" marR="5927" marT="59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a:solidFill>
                            <a:srgbClr val="000000"/>
                          </a:solidFill>
                          <a:effectLst/>
                          <a:latin typeface="Times New Roman" panose="02020603050405020304" pitchFamily="18" charset="0"/>
                        </a:rPr>
                        <a:t> </a:t>
                      </a:r>
                    </a:p>
                  </a:txBody>
                  <a:tcPr marL="5927" marR="5927" marT="5927"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48576393"/>
                  </a:ext>
                </a:extLst>
              </a:tr>
              <a:tr h="214181">
                <a:tc>
                  <a:txBody>
                    <a:bodyPr/>
                    <a:lstStyle/>
                    <a:p>
                      <a:pPr algn="ctr" fontAlgn="ctr"/>
                      <a:r>
                        <a:rPr lang="ru-RU" sz="800" b="1" i="0" u="none" strike="noStrike">
                          <a:solidFill>
                            <a:srgbClr val="000000"/>
                          </a:solidFill>
                          <a:effectLst/>
                          <a:latin typeface="Times New Roman" panose="02020603050405020304" pitchFamily="18" charset="0"/>
                        </a:rPr>
                        <a:t>3.</a:t>
                      </a:r>
                    </a:p>
                  </a:txBody>
                  <a:tcPr marL="5927" marR="5927" marT="59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1" i="0" u="none" strike="noStrike">
                          <a:solidFill>
                            <a:srgbClr val="000000"/>
                          </a:solidFill>
                          <a:effectLst/>
                          <a:latin typeface="Times New Roman" panose="02020603050405020304" pitchFamily="18" charset="0"/>
                        </a:rPr>
                        <a:t>«Образование»</a:t>
                      </a:r>
                    </a:p>
                  </a:txBody>
                  <a:tcPr marL="5927" marR="5927" marT="5927"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a:solidFill>
                            <a:srgbClr val="000000"/>
                          </a:solidFill>
                          <a:effectLst/>
                          <a:latin typeface="Times New Roman" panose="02020603050405020304" pitchFamily="18" charset="0"/>
                        </a:rPr>
                        <a:t>4 382,54</a:t>
                      </a:r>
                    </a:p>
                  </a:txBody>
                  <a:tcPr marL="5927" marR="5927" marT="5927"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a:solidFill>
                            <a:srgbClr val="000000"/>
                          </a:solidFill>
                          <a:effectLst/>
                          <a:latin typeface="Times New Roman" panose="02020603050405020304" pitchFamily="18" charset="0"/>
                        </a:rPr>
                        <a:t>3 868,80</a:t>
                      </a:r>
                    </a:p>
                  </a:txBody>
                  <a:tcPr marL="5927" marR="5927" marT="59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a:solidFill>
                            <a:srgbClr val="000000"/>
                          </a:solidFill>
                          <a:effectLst/>
                          <a:latin typeface="Times New Roman" panose="02020603050405020304" pitchFamily="18" charset="0"/>
                        </a:rPr>
                        <a:t>513,74</a:t>
                      </a:r>
                    </a:p>
                  </a:txBody>
                  <a:tcPr marL="5927" marR="5927" marT="59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a:solidFill>
                            <a:srgbClr val="000000"/>
                          </a:solidFill>
                          <a:effectLst/>
                          <a:latin typeface="Times New Roman" panose="02020603050405020304" pitchFamily="18" charset="0"/>
                        </a:rPr>
                        <a:t> </a:t>
                      </a:r>
                    </a:p>
                  </a:txBody>
                  <a:tcPr marL="5927" marR="5927" marT="5927"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a:solidFill>
                            <a:srgbClr val="000000"/>
                          </a:solidFill>
                          <a:effectLst/>
                          <a:latin typeface="Times New Roman" panose="02020603050405020304" pitchFamily="18" charset="0"/>
                        </a:rPr>
                        <a:t>26</a:t>
                      </a:r>
                    </a:p>
                  </a:txBody>
                  <a:tcPr marL="5927" marR="5927" marT="5927"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a:solidFill>
                            <a:srgbClr val="000000"/>
                          </a:solidFill>
                          <a:effectLst/>
                          <a:latin typeface="Times New Roman" panose="02020603050405020304" pitchFamily="18" charset="0"/>
                        </a:rPr>
                        <a:t> </a:t>
                      </a:r>
                    </a:p>
                  </a:txBody>
                  <a:tcPr marL="5927" marR="5927" marT="59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a:solidFill>
                            <a:srgbClr val="000000"/>
                          </a:solidFill>
                          <a:effectLst/>
                          <a:latin typeface="Times New Roman" panose="02020603050405020304" pitchFamily="18" charset="0"/>
                        </a:rPr>
                        <a:t> </a:t>
                      </a:r>
                    </a:p>
                  </a:txBody>
                  <a:tcPr marL="5927" marR="5927" marT="59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a:solidFill>
                            <a:srgbClr val="000000"/>
                          </a:solidFill>
                          <a:effectLst/>
                          <a:latin typeface="Times New Roman" panose="02020603050405020304" pitchFamily="18" charset="0"/>
                        </a:rPr>
                        <a:t>0%</a:t>
                      </a:r>
                    </a:p>
                  </a:txBody>
                  <a:tcPr marL="5927" marR="5927" marT="59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a:solidFill>
                            <a:srgbClr val="000000"/>
                          </a:solidFill>
                          <a:effectLst/>
                          <a:latin typeface="Times New Roman" panose="02020603050405020304" pitchFamily="18" charset="0"/>
                        </a:rPr>
                        <a:t> </a:t>
                      </a:r>
                    </a:p>
                  </a:txBody>
                  <a:tcPr marL="5927" marR="5927" marT="59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a:solidFill>
                            <a:srgbClr val="000000"/>
                          </a:solidFill>
                          <a:effectLst/>
                          <a:latin typeface="Times New Roman" panose="02020603050405020304" pitchFamily="18" charset="0"/>
                        </a:rPr>
                        <a:t> </a:t>
                      </a:r>
                    </a:p>
                  </a:txBody>
                  <a:tcPr marL="5927" marR="5927" marT="59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a:solidFill>
                            <a:srgbClr val="000000"/>
                          </a:solidFill>
                          <a:effectLst/>
                          <a:latin typeface="Times New Roman" panose="02020603050405020304" pitchFamily="18" charset="0"/>
                        </a:rPr>
                        <a:t> </a:t>
                      </a:r>
                    </a:p>
                  </a:txBody>
                  <a:tcPr marL="5927" marR="5927" marT="59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a:solidFill>
                            <a:srgbClr val="000000"/>
                          </a:solidFill>
                          <a:effectLst/>
                          <a:latin typeface="Times New Roman" panose="02020603050405020304" pitchFamily="18" charset="0"/>
                        </a:rPr>
                        <a:t>26</a:t>
                      </a:r>
                    </a:p>
                  </a:txBody>
                  <a:tcPr marL="5927" marR="5927" marT="5927"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04322742"/>
                  </a:ext>
                </a:extLst>
              </a:tr>
              <a:tr h="214181">
                <a:tc>
                  <a:txBody>
                    <a:bodyPr/>
                    <a:lstStyle/>
                    <a:p>
                      <a:pPr algn="ctr" fontAlgn="ctr"/>
                      <a:r>
                        <a:rPr lang="ru-RU" sz="800" b="1" i="0" u="none" strike="noStrike">
                          <a:solidFill>
                            <a:srgbClr val="000000"/>
                          </a:solidFill>
                          <a:effectLst/>
                          <a:latin typeface="Times New Roman" panose="02020603050405020304" pitchFamily="18" charset="0"/>
                        </a:rPr>
                        <a:t>4.</a:t>
                      </a:r>
                    </a:p>
                  </a:txBody>
                  <a:tcPr marL="5927" marR="5927" marT="59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1" i="0" u="none" strike="noStrike">
                          <a:solidFill>
                            <a:srgbClr val="000000"/>
                          </a:solidFill>
                          <a:effectLst/>
                          <a:latin typeface="Times New Roman" panose="02020603050405020304" pitchFamily="18" charset="0"/>
                        </a:rPr>
                        <a:t>«Жилье и городская среда»</a:t>
                      </a:r>
                    </a:p>
                  </a:txBody>
                  <a:tcPr marL="5927" marR="5927" marT="5927"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a:solidFill>
                            <a:srgbClr val="000000"/>
                          </a:solidFill>
                          <a:effectLst/>
                          <a:latin typeface="Times New Roman" panose="02020603050405020304" pitchFamily="18" charset="0"/>
                        </a:rPr>
                        <a:t>1 950,23</a:t>
                      </a:r>
                    </a:p>
                  </a:txBody>
                  <a:tcPr marL="5927" marR="5927" marT="5927"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a:solidFill>
                            <a:srgbClr val="000000"/>
                          </a:solidFill>
                          <a:effectLst/>
                          <a:latin typeface="Times New Roman" panose="02020603050405020304" pitchFamily="18" charset="0"/>
                        </a:rPr>
                        <a:t>1 821,40</a:t>
                      </a:r>
                    </a:p>
                  </a:txBody>
                  <a:tcPr marL="5927" marR="5927" marT="59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a:solidFill>
                            <a:srgbClr val="000000"/>
                          </a:solidFill>
                          <a:effectLst/>
                          <a:latin typeface="Times New Roman" panose="02020603050405020304" pitchFamily="18" charset="0"/>
                        </a:rPr>
                        <a:t>24,25</a:t>
                      </a:r>
                    </a:p>
                  </a:txBody>
                  <a:tcPr marL="5927" marR="5927" marT="59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a:solidFill>
                            <a:srgbClr val="000000"/>
                          </a:solidFill>
                          <a:effectLst/>
                          <a:latin typeface="Times New Roman" panose="02020603050405020304" pitchFamily="18" charset="0"/>
                        </a:rPr>
                        <a:t>104,58</a:t>
                      </a:r>
                    </a:p>
                  </a:txBody>
                  <a:tcPr marL="5927" marR="5927" marT="5927"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a:solidFill>
                            <a:srgbClr val="000000"/>
                          </a:solidFill>
                          <a:effectLst/>
                          <a:latin typeface="Times New Roman" panose="02020603050405020304" pitchFamily="18" charset="0"/>
                        </a:rPr>
                        <a:t>157</a:t>
                      </a:r>
                    </a:p>
                  </a:txBody>
                  <a:tcPr marL="5927" marR="5927" marT="5927"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a:solidFill>
                            <a:srgbClr val="000000"/>
                          </a:solidFill>
                          <a:effectLst/>
                          <a:latin typeface="Times New Roman" panose="02020603050405020304" pitchFamily="18" charset="0"/>
                        </a:rPr>
                        <a:t>139</a:t>
                      </a:r>
                    </a:p>
                  </a:txBody>
                  <a:tcPr marL="5927" marR="5927" marT="59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a:solidFill>
                            <a:srgbClr val="000000"/>
                          </a:solidFill>
                          <a:effectLst/>
                          <a:latin typeface="Times New Roman" panose="02020603050405020304" pitchFamily="18" charset="0"/>
                        </a:rPr>
                        <a:t>843,73</a:t>
                      </a:r>
                    </a:p>
                  </a:txBody>
                  <a:tcPr marL="5927" marR="5927" marT="59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a:solidFill>
                            <a:srgbClr val="000000"/>
                          </a:solidFill>
                          <a:effectLst/>
                          <a:latin typeface="Times New Roman" panose="02020603050405020304" pitchFamily="18" charset="0"/>
                        </a:rPr>
                        <a:t>88,5%</a:t>
                      </a:r>
                    </a:p>
                  </a:txBody>
                  <a:tcPr marL="5927" marR="5927" marT="59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a:solidFill>
                            <a:srgbClr val="000000"/>
                          </a:solidFill>
                          <a:effectLst/>
                          <a:latin typeface="Times New Roman" panose="02020603050405020304" pitchFamily="18" charset="0"/>
                        </a:rPr>
                        <a:t>10</a:t>
                      </a:r>
                    </a:p>
                  </a:txBody>
                  <a:tcPr marL="5927" marR="5927" marT="59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a:solidFill>
                            <a:srgbClr val="000000"/>
                          </a:solidFill>
                          <a:effectLst/>
                          <a:latin typeface="Times New Roman" panose="02020603050405020304" pitchFamily="18" charset="0"/>
                        </a:rPr>
                        <a:t>6</a:t>
                      </a:r>
                    </a:p>
                  </a:txBody>
                  <a:tcPr marL="5927" marR="5927" marT="59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a:solidFill>
                            <a:srgbClr val="000000"/>
                          </a:solidFill>
                          <a:effectLst/>
                          <a:latin typeface="Times New Roman" panose="02020603050405020304" pitchFamily="18" charset="0"/>
                        </a:rPr>
                        <a:t> </a:t>
                      </a:r>
                    </a:p>
                  </a:txBody>
                  <a:tcPr marL="5927" marR="5927" marT="59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a:solidFill>
                            <a:srgbClr val="000000"/>
                          </a:solidFill>
                          <a:effectLst/>
                          <a:latin typeface="Times New Roman" panose="02020603050405020304" pitchFamily="18" charset="0"/>
                        </a:rPr>
                        <a:t>2</a:t>
                      </a:r>
                    </a:p>
                  </a:txBody>
                  <a:tcPr marL="5927" marR="5927" marT="5927"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08780691"/>
                  </a:ext>
                </a:extLst>
              </a:tr>
              <a:tr h="214181">
                <a:tc>
                  <a:txBody>
                    <a:bodyPr/>
                    <a:lstStyle/>
                    <a:p>
                      <a:pPr algn="ctr" fontAlgn="ctr"/>
                      <a:r>
                        <a:rPr lang="ru-RU" sz="800" b="1" i="0" u="none" strike="noStrike">
                          <a:solidFill>
                            <a:srgbClr val="000000"/>
                          </a:solidFill>
                          <a:effectLst/>
                          <a:latin typeface="Times New Roman" panose="02020603050405020304" pitchFamily="18" charset="0"/>
                        </a:rPr>
                        <a:t>5.</a:t>
                      </a:r>
                    </a:p>
                  </a:txBody>
                  <a:tcPr marL="5927" marR="5927" marT="59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1" i="0" u="none" strike="noStrike">
                          <a:solidFill>
                            <a:srgbClr val="000000"/>
                          </a:solidFill>
                          <a:effectLst/>
                          <a:latin typeface="Times New Roman" panose="02020603050405020304" pitchFamily="18" charset="0"/>
                        </a:rPr>
                        <a:t>«Экология»</a:t>
                      </a:r>
                    </a:p>
                  </a:txBody>
                  <a:tcPr marL="5927" marR="5927" marT="5927"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a:solidFill>
                            <a:srgbClr val="000000"/>
                          </a:solidFill>
                          <a:effectLst/>
                          <a:latin typeface="Times New Roman" panose="02020603050405020304" pitchFamily="18" charset="0"/>
                        </a:rPr>
                        <a:t>35,52</a:t>
                      </a:r>
                    </a:p>
                  </a:txBody>
                  <a:tcPr marL="5927" marR="5927" marT="5927"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a:solidFill>
                            <a:srgbClr val="000000"/>
                          </a:solidFill>
                          <a:effectLst/>
                          <a:latin typeface="Times New Roman" panose="02020603050405020304" pitchFamily="18" charset="0"/>
                        </a:rPr>
                        <a:t>31,32</a:t>
                      </a:r>
                    </a:p>
                  </a:txBody>
                  <a:tcPr marL="5927" marR="5927" marT="59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a:solidFill>
                            <a:srgbClr val="000000"/>
                          </a:solidFill>
                          <a:effectLst/>
                          <a:latin typeface="Times New Roman" panose="02020603050405020304" pitchFamily="18" charset="0"/>
                        </a:rPr>
                        <a:t>0,50</a:t>
                      </a:r>
                    </a:p>
                  </a:txBody>
                  <a:tcPr marL="5927" marR="5927" marT="59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a:solidFill>
                            <a:srgbClr val="000000"/>
                          </a:solidFill>
                          <a:effectLst/>
                          <a:latin typeface="Times New Roman" panose="02020603050405020304" pitchFamily="18" charset="0"/>
                        </a:rPr>
                        <a:t>3,70</a:t>
                      </a:r>
                    </a:p>
                  </a:txBody>
                  <a:tcPr marL="5927" marR="5927" marT="5927"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a:solidFill>
                            <a:srgbClr val="000000"/>
                          </a:solidFill>
                          <a:effectLst/>
                          <a:latin typeface="Times New Roman" panose="02020603050405020304" pitchFamily="18" charset="0"/>
                        </a:rPr>
                        <a:t>10</a:t>
                      </a:r>
                    </a:p>
                  </a:txBody>
                  <a:tcPr marL="5927" marR="5927" marT="5927"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a:solidFill>
                            <a:srgbClr val="000000"/>
                          </a:solidFill>
                          <a:effectLst/>
                          <a:latin typeface="Times New Roman" panose="02020603050405020304" pitchFamily="18" charset="0"/>
                        </a:rPr>
                        <a:t> </a:t>
                      </a:r>
                    </a:p>
                  </a:txBody>
                  <a:tcPr marL="5927" marR="5927" marT="59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a:solidFill>
                            <a:srgbClr val="000000"/>
                          </a:solidFill>
                          <a:effectLst/>
                          <a:latin typeface="Times New Roman" panose="02020603050405020304" pitchFamily="18" charset="0"/>
                        </a:rPr>
                        <a:t> </a:t>
                      </a:r>
                    </a:p>
                  </a:txBody>
                  <a:tcPr marL="5927" marR="5927" marT="59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a:solidFill>
                            <a:srgbClr val="000000"/>
                          </a:solidFill>
                          <a:effectLst/>
                          <a:latin typeface="Times New Roman" panose="02020603050405020304" pitchFamily="18" charset="0"/>
                        </a:rPr>
                        <a:t>0%</a:t>
                      </a:r>
                    </a:p>
                  </a:txBody>
                  <a:tcPr marL="5927" marR="5927" marT="59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a:solidFill>
                            <a:srgbClr val="000000"/>
                          </a:solidFill>
                          <a:effectLst/>
                          <a:latin typeface="Times New Roman" panose="02020603050405020304" pitchFamily="18" charset="0"/>
                        </a:rPr>
                        <a:t> </a:t>
                      </a:r>
                    </a:p>
                  </a:txBody>
                  <a:tcPr marL="5927" marR="5927" marT="59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a:solidFill>
                            <a:srgbClr val="000000"/>
                          </a:solidFill>
                          <a:effectLst/>
                          <a:latin typeface="Times New Roman" panose="02020603050405020304" pitchFamily="18" charset="0"/>
                        </a:rPr>
                        <a:t>4</a:t>
                      </a:r>
                    </a:p>
                  </a:txBody>
                  <a:tcPr marL="5927" marR="5927" marT="59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a:solidFill>
                            <a:srgbClr val="000000"/>
                          </a:solidFill>
                          <a:effectLst/>
                          <a:latin typeface="Times New Roman" panose="02020603050405020304" pitchFamily="18" charset="0"/>
                        </a:rPr>
                        <a:t> </a:t>
                      </a:r>
                    </a:p>
                  </a:txBody>
                  <a:tcPr marL="5927" marR="5927" marT="59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a:solidFill>
                            <a:srgbClr val="000000"/>
                          </a:solidFill>
                          <a:effectLst/>
                          <a:latin typeface="Times New Roman" panose="02020603050405020304" pitchFamily="18" charset="0"/>
                        </a:rPr>
                        <a:t>6</a:t>
                      </a:r>
                    </a:p>
                  </a:txBody>
                  <a:tcPr marL="5927" marR="5927" marT="5927"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29065025"/>
                  </a:ext>
                </a:extLst>
              </a:tr>
              <a:tr h="460329">
                <a:tc>
                  <a:txBody>
                    <a:bodyPr/>
                    <a:lstStyle/>
                    <a:p>
                      <a:pPr algn="ctr" fontAlgn="ctr"/>
                      <a:r>
                        <a:rPr lang="ru-RU" sz="800" b="1" i="0" u="none" strike="noStrike">
                          <a:solidFill>
                            <a:srgbClr val="000000"/>
                          </a:solidFill>
                          <a:effectLst/>
                          <a:latin typeface="Times New Roman" panose="02020603050405020304" pitchFamily="18" charset="0"/>
                        </a:rPr>
                        <a:t>6.</a:t>
                      </a:r>
                    </a:p>
                  </a:txBody>
                  <a:tcPr marL="5927" marR="5927" marT="59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1" i="0" u="none" strike="noStrike">
                          <a:solidFill>
                            <a:srgbClr val="000000"/>
                          </a:solidFill>
                          <a:effectLst/>
                          <a:latin typeface="Times New Roman" panose="02020603050405020304" pitchFamily="18" charset="0"/>
                        </a:rPr>
                        <a:t>«Безопасные и качественные автомобильные дороги»</a:t>
                      </a:r>
                    </a:p>
                  </a:txBody>
                  <a:tcPr marL="5927" marR="5927" marT="5927"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a:solidFill>
                            <a:srgbClr val="000000"/>
                          </a:solidFill>
                          <a:effectLst/>
                          <a:latin typeface="Times New Roman" panose="02020603050405020304" pitchFamily="18" charset="0"/>
                        </a:rPr>
                        <a:t>2 360,63</a:t>
                      </a:r>
                    </a:p>
                  </a:txBody>
                  <a:tcPr marL="5927" marR="5927" marT="5927"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a:solidFill>
                            <a:srgbClr val="000000"/>
                          </a:solidFill>
                          <a:effectLst/>
                          <a:latin typeface="Times New Roman" panose="02020603050405020304" pitchFamily="18" charset="0"/>
                        </a:rPr>
                        <a:t>1 000,00</a:t>
                      </a:r>
                    </a:p>
                  </a:txBody>
                  <a:tcPr marL="5927" marR="5927" marT="59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a:solidFill>
                            <a:srgbClr val="000000"/>
                          </a:solidFill>
                          <a:effectLst/>
                          <a:latin typeface="Times New Roman" panose="02020603050405020304" pitchFamily="18" charset="0"/>
                        </a:rPr>
                        <a:t>1 360,63</a:t>
                      </a:r>
                    </a:p>
                  </a:txBody>
                  <a:tcPr marL="5927" marR="5927" marT="59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a:solidFill>
                            <a:srgbClr val="000000"/>
                          </a:solidFill>
                          <a:effectLst/>
                          <a:latin typeface="Times New Roman" panose="02020603050405020304" pitchFamily="18" charset="0"/>
                        </a:rPr>
                        <a:t> </a:t>
                      </a:r>
                    </a:p>
                  </a:txBody>
                  <a:tcPr marL="5927" marR="5927" marT="5927"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a:solidFill>
                            <a:srgbClr val="000000"/>
                          </a:solidFill>
                          <a:effectLst/>
                          <a:latin typeface="Times New Roman" panose="02020603050405020304" pitchFamily="18" charset="0"/>
                        </a:rPr>
                        <a:t>17</a:t>
                      </a:r>
                    </a:p>
                  </a:txBody>
                  <a:tcPr marL="5927" marR="5927" marT="5927"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a:solidFill>
                            <a:srgbClr val="000000"/>
                          </a:solidFill>
                          <a:effectLst/>
                          <a:latin typeface="Times New Roman" panose="02020603050405020304" pitchFamily="18" charset="0"/>
                        </a:rPr>
                        <a:t>6</a:t>
                      </a:r>
                    </a:p>
                  </a:txBody>
                  <a:tcPr marL="5927" marR="5927" marT="59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a:solidFill>
                            <a:srgbClr val="000000"/>
                          </a:solidFill>
                          <a:effectLst/>
                          <a:latin typeface="Times New Roman" panose="02020603050405020304" pitchFamily="18" charset="0"/>
                        </a:rPr>
                        <a:t>647,50</a:t>
                      </a:r>
                    </a:p>
                  </a:txBody>
                  <a:tcPr marL="5927" marR="5927" marT="59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a:solidFill>
                            <a:srgbClr val="000000"/>
                          </a:solidFill>
                          <a:effectLst/>
                          <a:latin typeface="Times New Roman" panose="02020603050405020304" pitchFamily="18" charset="0"/>
                        </a:rPr>
                        <a:t>35,3%</a:t>
                      </a:r>
                    </a:p>
                  </a:txBody>
                  <a:tcPr marL="5927" marR="5927" marT="59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a:solidFill>
                            <a:srgbClr val="000000"/>
                          </a:solidFill>
                          <a:effectLst/>
                          <a:latin typeface="Times New Roman" panose="02020603050405020304" pitchFamily="18" charset="0"/>
                        </a:rPr>
                        <a:t> </a:t>
                      </a:r>
                    </a:p>
                  </a:txBody>
                  <a:tcPr marL="5927" marR="5927" marT="59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a:solidFill>
                            <a:srgbClr val="000000"/>
                          </a:solidFill>
                          <a:effectLst/>
                          <a:latin typeface="Times New Roman" panose="02020603050405020304" pitchFamily="18" charset="0"/>
                        </a:rPr>
                        <a:t> </a:t>
                      </a:r>
                    </a:p>
                  </a:txBody>
                  <a:tcPr marL="5927" marR="5927" marT="59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a:solidFill>
                            <a:srgbClr val="000000"/>
                          </a:solidFill>
                          <a:effectLst/>
                          <a:latin typeface="Times New Roman" panose="02020603050405020304" pitchFamily="18" charset="0"/>
                        </a:rPr>
                        <a:t> </a:t>
                      </a:r>
                    </a:p>
                  </a:txBody>
                  <a:tcPr marL="5927" marR="5927" marT="59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a:solidFill>
                            <a:srgbClr val="000000"/>
                          </a:solidFill>
                          <a:effectLst/>
                          <a:latin typeface="Times New Roman" panose="02020603050405020304" pitchFamily="18" charset="0"/>
                        </a:rPr>
                        <a:t>11</a:t>
                      </a:r>
                    </a:p>
                  </a:txBody>
                  <a:tcPr marL="5927" marR="5927" marT="5927"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50306978"/>
                  </a:ext>
                </a:extLst>
              </a:tr>
              <a:tr h="319488">
                <a:tc>
                  <a:txBody>
                    <a:bodyPr/>
                    <a:lstStyle/>
                    <a:p>
                      <a:pPr algn="ctr" fontAlgn="ctr"/>
                      <a:r>
                        <a:rPr lang="ru-RU" sz="800" b="1" i="0" u="none" strike="noStrike">
                          <a:solidFill>
                            <a:srgbClr val="000000"/>
                          </a:solidFill>
                          <a:effectLst/>
                          <a:latin typeface="Times New Roman" panose="02020603050405020304" pitchFamily="18" charset="0"/>
                        </a:rPr>
                        <a:t>7.</a:t>
                      </a:r>
                    </a:p>
                  </a:txBody>
                  <a:tcPr marL="5927" marR="5927" marT="59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1" i="0" u="none" strike="noStrike">
                          <a:solidFill>
                            <a:srgbClr val="000000"/>
                          </a:solidFill>
                          <a:effectLst/>
                          <a:latin typeface="Times New Roman" panose="02020603050405020304" pitchFamily="18" charset="0"/>
                        </a:rPr>
                        <a:t>«Цифровая экономика Российской Федерации»</a:t>
                      </a:r>
                    </a:p>
                  </a:txBody>
                  <a:tcPr marL="5927" marR="5927" marT="5927"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a:solidFill>
                            <a:srgbClr val="000000"/>
                          </a:solidFill>
                          <a:effectLst/>
                          <a:latin typeface="Times New Roman" panose="02020603050405020304" pitchFamily="18" charset="0"/>
                        </a:rPr>
                        <a:t>38,29</a:t>
                      </a:r>
                    </a:p>
                  </a:txBody>
                  <a:tcPr marL="5927" marR="5927" marT="5927"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a:solidFill>
                            <a:srgbClr val="000000"/>
                          </a:solidFill>
                          <a:effectLst/>
                          <a:latin typeface="Times New Roman" panose="02020603050405020304" pitchFamily="18" charset="0"/>
                        </a:rPr>
                        <a:t>32,96</a:t>
                      </a:r>
                    </a:p>
                  </a:txBody>
                  <a:tcPr marL="5927" marR="5927" marT="59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a:solidFill>
                            <a:srgbClr val="000000"/>
                          </a:solidFill>
                          <a:effectLst/>
                          <a:latin typeface="Times New Roman" panose="02020603050405020304" pitchFamily="18" charset="0"/>
                        </a:rPr>
                        <a:t>5,33</a:t>
                      </a:r>
                    </a:p>
                  </a:txBody>
                  <a:tcPr marL="5927" marR="5927" marT="59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a:solidFill>
                            <a:srgbClr val="000000"/>
                          </a:solidFill>
                          <a:effectLst/>
                          <a:latin typeface="Times New Roman" panose="02020603050405020304" pitchFamily="18" charset="0"/>
                        </a:rPr>
                        <a:t> </a:t>
                      </a:r>
                    </a:p>
                  </a:txBody>
                  <a:tcPr marL="5927" marR="5927" marT="5927"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a:solidFill>
                            <a:srgbClr val="000000"/>
                          </a:solidFill>
                          <a:effectLst/>
                          <a:latin typeface="Times New Roman" panose="02020603050405020304" pitchFamily="18" charset="0"/>
                        </a:rPr>
                        <a:t>2</a:t>
                      </a:r>
                    </a:p>
                  </a:txBody>
                  <a:tcPr marL="5927" marR="5927" marT="5927"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a:solidFill>
                            <a:srgbClr val="000000"/>
                          </a:solidFill>
                          <a:effectLst/>
                          <a:latin typeface="Times New Roman" panose="02020603050405020304" pitchFamily="18" charset="0"/>
                        </a:rPr>
                        <a:t> </a:t>
                      </a:r>
                    </a:p>
                  </a:txBody>
                  <a:tcPr marL="5927" marR="5927" marT="59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a:solidFill>
                            <a:srgbClr val="000000"/>
                          </a:solidFill>
                          <a:effectLst/>
                          <a:latin typeface="Times New Roman" panose="02020603050405020304" pitchFamily="18" charset="0"/>
                        </a:rPr>
                        <a:t> </a:t>
                      </a:r>
                    </a:p>
                  </a:txBody>
                  <a:tcPr marL="5927" marR="5927" marT="59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a:solidFill>
                            <a:srgbClr val="000000"/>
                          </a:solidFill>
                          <a:effectLst/>
                          <a:latin typeface="Times New Roman" panose="02020603050405020304" pitchFamily="18" charset="0"/>
                        </a:rPr>
                        <a:t>0%</a:t>
                      </a:r>
                    </a:p>
                  </a:txBody>
                  <a:tcPr marL="5927" marR="5927" marT="59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a:solidFill>
                            <a:srgbClr val="000000"/>
                          </a:solidFill>
                          <a:effectLst/>
                          <a:latin typeface="Times New Roman" panose="02020603050405020304" pitchFamily="18" charset="0"/>
                        </a:rPr>
                        <a:t> </a:t>
                      </a:r>
                    </a:p>
                  </a:txBody>
                  <a:tcPr marL="5927" marR="5927" marT="59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a:solidFill>
                            <a:srgbClr val="000000"/>
                          </a:solidFill>
                          <a:effectLst/>
                          <a:latin typeface="Times New Roman" panose="02020603050405020304" pitchFamily="18" charset="0"/>
                        </a:rPr>
                        <a:t> </a:t>
                      </a:r>
                    </a:p>
                  </a:txBody>
                  <a:tcPr marL="5927" marR="5927" marT="59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a:solidFill>
                            <a:srgbClr val="000000"/>
                          </a:solidFill>
                          <a:effectLst/>
                          <a:latin typeface="Times New Roman" panose="02020603050405020304" pitchFamily="18" charset="0"/>
                        </a:rPr>
                        <a:t>1</a:t>
                      </a:r>
                    </a:p>
                  </a:txBody>
                  <a:tcPr marL="5927" marR="5927" marT="59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a:solidFill>
                            <a:srgbClr val="000000"/>
                          </a:solidFill>
                          <a:effectLst/>
                          <a:latin typeface="Times New Roman" panose="02020603050405020304" pitchFamily="18" charset="0"/>
                        </a:rPr>
                        <a:t>1</a:t>
                      </a:r>
                    </a:p>
                  </a:txBody>
                  <a:tcPr marL="5927" marR="5927" marT="5927"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50942233"/>
                  </a:ext>
                </a:extLst>
              </a:tr>
              <a:tr h="319488">
                <a:tc>
                  <a:txBody>
                    <a:bodyPr/>
                    <a:lstStyle/>
                    <a:p>
                      <a:pPr algn="ctr" fontAlgn="ctr"/>
                      <a:r>
                        <a:rPr lang="ru-RU" sz="800" b="1" i="0" u="none" strike="noStrike">
                          <a:solidFill>
                            <a:srgbClr val="000000"/>
                          </a:solidFill>
                          <a:effectLst/>
                          <a:latin typeface="Times New Roman" panose="02020603050405020304" pitchFamily="18" charset="0"/>
                        </a:rPr>
                        <a:t>8</a:t>
                      </a:r>
                    </a:p>
                  </a:txBody>
                  <a:tcPr marL="5927" marR="5927" marT="59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1" i="0" u="none" strike="noStrike">
                          <a:solidFill>
                            <a:srgbClr val="000000"/>
                          </a:solidFill>
                          <a:effectLst/>
                          <a:latin typeface="Times New Roman" panose="02020603050405020304" pitchFamily="18" charset="0"/>
                        </a:rPr>
                        <a:t>«Производительность труда и поддержка занятости»</a:t>
                      </a:r>
                    </a:p>
                  </a:txBody>
                  <a:tcPr marL="5927" marR="5927" marT="5927"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a:solidFill>
                            <a:srgbClr val="000000"/>
                          </a:solidFill>
                          <a:effectLst/>
                          <a:latin typeface="Times New Roman" panose="02020603050405020304" pitchFamily="18" charset="0"/>
                        </a:rPr>
                        <a:t> </a:t>
                      </a:r>
                    </a:p>
                  </a:txBody>
                  <a:tcPr marL="5927" marR="5927" marT="5927"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a:solidFill>
                            <a:srgbClr val="000000"/>
                          </a:solidFill>
                          <a:effectLst/>
                          <a:latin typeface="Times New Roman" panose="02020603050405020304" pitchFamily="18" charset="0"/>
                        </a:rPr>
                        <a:t> </a:t>
                      </a:r>
                    </a:p>
                  </a:txBody>
                  <a:tcPr marL="5927" marR="5927" marT="59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a:solidFill>
                            <a:srgbClr val="000000"/>
                          </a:solidFill>
                          <a:effectLst/>
                          <a:latin typeface="Times New Roman" panose="02020603050405020304" pitchFamily="18" charset="0"/>
                        </a:rPr>
                        <a:t> </a:t>
                      </a:r>
                    </a:p>
                  </a:txBody>
                  <a:tcPr marL="5927" marR="5927" marT="59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a:solidFill>
                            <a:srgbClr val="000000"/>
                          </a:solidFill>
                          <a:effectLst/>
                          <a:latin typeface="Times New Roman" panose="02020603050405020304" pitchFamily="18" charset="0"/>
                        </a:rPr>
                        <a:t> </a:t>
                      </a:r>
                    </a:p>
                  </a:txBody>
                  <a:tcPr marL="5927" marR="5927" marT="5927"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a:solidFill>
                            <a:srgbClr val="000000"/>
                          </a:solidFill>
                          <a:effectLst/>
                          <a:latin typeface="Times New Roman" panose="02020603050405020304" pitchFamily="18" charset="0"/>
                        </a:rPr>
                        <a:t> </a:t>
                      </a:r>
                    </a:p>
                  </a:txBody>
                  <a:tcPr marL="5927" marR="5927" marT="5927"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a:solidFill>
                            <a:srgbClr val="000000"/>
                          </a:solidFill>
                          <a:effectLst/>
                          <a:latin typeface="Times New Roman" panose="02020603050405020304" pitchFamily="18" charset="0"/>
                        </a:rPr>
                        <a:t> </a:t>
                      </a:r>
                    </a:p>
                  </a:txBody>
                  <a:tcPr marL="5927" marR="5927" marT="59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a:solidFill>
                            <a:srgbClr val="000000"/>
                          </a:solidFill>
                          <a:effectLst/>
                          <a:latin typeface="Times New Roman" panose="02020603050405020304" pitchFamily="18" charset="0"/>
                        </a:rPr>
                        <a:t> </a:t>
                      </a:r>
                    </a:p>
                  </a:txBody>
                  <a:tcPr marL="5927" marR="5927" marT="59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a:solidFill>
                            <a:srgbClr val="000000"/>
                          </a:solidFill>
                          <a:effectLst/>
                          <a:latin typeface="Times New Roman" panose="02020603050405020304" pitchFamily="18" charset="0"/>
                        </a:rPr>
                        <a:t> </a:t>
                      </a:r>
                    </a:p>
                  </a:txBody>
                  <a:tcPr marL="5927" marR="5927" marT="59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a:solidFill>
                            <a:srgbClr val="000000"/>
                          </a:solidFill>
                          <a:effectLst/>
                          <a:latin typeface="Times New Roman" panose="02020603050405020304" pitchFamily="18" charset="0"/>
                        </a:rPr>
                        <a:t> </a:t>
                      </a:r>
                    </a:p>
                  </a:txBody>
                  <a:tcPr marL="5927" marR="5927" marT="59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a:solidFill>
                            <a:srgbClr val="000000"/>
                          </a:solidFill>
                          <a:effectLst/>
                          <a:latin typeface="Times New Roman" panose="02020603050405020304" pitchFamily="18" charset="0"/>
                        </a:rPr>
                        <a:t> </a:t>
                      </a:r>
                    </a:p>
                  </a:txBody>
                  <a:tcPr marL="5927" marR="5927" marT="59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a:solidFill>
                            <a:srgbClr val="000000"/>
                          </a:solidFill>
                          <a:effectLst/>
                          <a:latin typeface="Times New Roman" panose="02020603050405020304" pitchFamily="18" charset="0"/>
                        </a:rPr>
                        <a:t> </a:t>
                      </a:r>
                    </a:p>
                  </a:txBody>
                  <a:tcPr marL="5927" marR="5927" marT="59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a:solidFill>
                            <a:srgbClr val="000000"/>
                          </a:solidFill>
                          <a:effectLst/>
                          <a:latin typeface="Times New Roman" panose="02020603050405020304" pitchFamily="18" charset="0"/>
                        </a:rPr>
                        <a:t> </a:t>
                      </a:r>
                    </a:p>
                  </a:txBody>
                  <a:tcPr marL="5927" marR="5927" marT="5927"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56826585"/>
                  </a:ext>
                </a:extLst>
              </a:tr>
              <a:tr h="214181">
                <a:tc>
                  <a:txBody>
                    <a:bodyPr/>
                    <a:lstStyle/>
                    <a:p>
                      <a:pPr algn="ctr" fontAlgn="ctr"/>
                      <a:r>
                        <a:rPr lang="ru-RU" sz="800" b="0" i="0" u="none" strike="noStrike">
                          <a:solidFill>
                            <a:srgbClr val="000000"/>
                          </a:solidFill>
                          <a:effectLst/>
                          <a:latin typeface="Times New Roman" panose="02020603050405020304" pitchFamily="18" charset="0"/>
                        </a:rPr>
                        <a:t>9</a:t>
                      </a:r>
                    </a:p>
                  </a:txBody>
                  <a:tcPr marL="5927" marR="5927" marT="59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1" i="0" u="none" strike="noStrike">
                          <a:solidFill>
                            <a:srgbClr val="000000"/>
                          </a:solidFill>
                          <a:effectLst/>
                          <a:latin typeface="Times New Roman" panose="02020603050405020304" pitchFamily="18" charset="0"/>
                        </a:rPr>
                        <a:t>«Наука»</a:t>
                      </a:r>
                    </a:p>
                  </a:txBody>
                  <a:tcPr marL="5927" marR="5927" marT="5927"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a:solidFill>
                            <a:srgbClr val="000000"/>
                          </a:solidFill>
                          <a:effectLst/>
                          <a:latin typeface="Times New Roman" panose="02020603050405020304" pitchFamily="18" charset="0"/>
                        </a:rPr>
                        <a:t> </a:t>
                      </a:r>
                    </a:p>
                  </a:txBody>
                  <a:tcPr marL="5927" marR="5927" marT="5927"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a:solidFill>
                            <a:srgbClr val="000000"/>
                          </a:solidFill>
                          <a:effectLst/>
                          <a:latin typeface="Times New Roman" panose="02020603050405020304" pitchFamily="18" charset="0"/>
                        </a:rPr>
                        <a:t> </a:t>
                      </a:r>
                    </a:p>
                  </a:txBody>
                  <a:tcPr marL="5927" marR="5927" marT="59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a:solidFill>
                            <a:srgbClr val="000000"/>
                          </a:solidFill>
                          <a:effectLst/>
                          <a:latin typeface="Times New Roman" panose="02020603050405020304" pitchFamily="18" charset="0"/>
                        </a:rPr>
                        <a:t> </a:t>
                      </a:r>
                    </a:p>
                  </a:txBody>
                  <a:tcPr marL="5927" marR="5927" marT="59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a:solidFill>
                            <a:srgbClr val="000000"/>
                          </a:solidFill>
                          <a:effectLst/>
                          <a:latin typeface="Times New Roman" panose="02020603050405020304" pitchFamily="18" charset="0"/>
                        </a:rPr>
                        <a:t> </a:t>
                      </a:r>
                    </a:p>
                  </a:txBody>
                  <a:tcPr marL="5927" marR="5927" marT="5927"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a:solidFill>
                            <a:srgbClr val="000000"/>
                          </a:solidFill>
                          <a:effectLst/>
                          <a:latin typeface="Times New Roman" panose="02020603050405020304" pitchFamily="18" charset="0"/>
                        </a:rPr>
                        <a:t> </a:t>
                      </a:r>
                    </a:p>
                  </a:txBody>
                  <a:tcPr marL="5927" marR="5927" marT="5927"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a:solidFill>
                            <a:srgbClr val="000000"/>
                          </a:solidFill>
                          <a:effectLst/>
                          <a:latin typeface="Times New Roman" panose="02020603050405020304" pitchFamily="18" charset="0"/>
                        </a:rPr>
                        <a:t> </a:t>
                      </a:r>
                    </a:p>
                  </a:txBody>
                  <a:tcPr marL="5927" marR="5927" marT="59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a:solidFill>
                            <a:srgbClr val="000000"/>
                          </a:solidFill>
                          <a:effectLst/>
                          <a:latin typeface="Times New Roman" panose="02020603050405020304" pitchFamily="18" charset="0"/>
                        </a:rPr>
                        <a:t> </a:t>
                      </a:r>
                    </a:p>
                  </a:txBody>
                  <a:tcPr marL="5927" marR="5927" marT="59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a:solidFill>
                            <a:srgbClr val="000000"/>
                          </a:solidFill>
                          <a:effectLst/>
                          <a:latin typeface="Times New Roman" panose="02020603050405020304" pitchFamily="18" charset="0"/>
                        </a:rPr>
                        <a:t> </a:t>
                      </a:r>
                    </a:p>
                  </a:txBody>
                  <a:tcPr marL="5927" marR="5927" marT="59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a:solidFill>
                            <a:srgbClr val="000000"/>
                          </a:solidFill>
                          <a:effectLst/>
                          <a:latin typeface="Times New Roman" panose="02020603050405020304" pitchFamily="18" charset="0"/>
                        </a:rPr>
                        <a:t> </a:t>
                      </a:r>
                    </a:p>
                  </a:txBody>
                  <a:tcPr marL="5927" marR="5927" marT="59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a:solidFill>
                            <a:srgbClr val="000000"/>
                          </a:solidFill>
                          <a:effectLst/>
                          <a:latin typeface="Times New Roman" panose="02020603050405020304" pitchFamily="18" charset="0"/>
                        </a:rPr>
                        <a:t> </a:t>
                      </a:r>
                    </a:p>
                  </a:txBody>
                  <a:tcPr marL="5927" marR="5927" marT="59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a:solidFill>
                            <a:srgbClr val="000000"/>
                          </a:solidFill>
                          <a:effectLst/>
                          <a:latin typeface="Times New Roman" panose="02020603050405020304" pitchFamily="18" charset="0"/>
                        </a:rPr>
                        <a:t> </a:t>
                      </a:r>
                    </a:p>
                  </a:txBody>
                  <a:tcPr marL="5927" marR="5927" marT="59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a:solidFill>
                            <a:srgbClr val="000000"/>
                          </a:solidFill>
                          <a:effectLst/>
                          <a:latin typeface="Times New Roman" panose="02020603050405020304" pitchFamily="18" charset="0"/>
                        </a:rPr>
                        <a:t> </a:t>
                      </a:r>
                    </a:p>
                  </a:txBody>
                  <a:tcPr marL="5927" marR="5927" marT="5927"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8956689"/>
                  </a:ext>
                </a:extLst>
              </a:tr>
              <a:tr h="214181">
                <a:tc>
                  <a:txBody>
                    <a:bodyPr/>
                    <a:lstStyle/>
                    <a:p>
                      <a:pPr algn="ctr" fontAlgn="ctr"/>
                      <a:r>
                        <a:rPr lang="ru-RU" sz="800" b="1" i="0" u="none" strike="noStrike">
                          <a:solidFill>
                            <a:srgbClr val="000000"/>
                          </a:solidFill>
                          <a:effectLst/>
                          <a:latin typeface="Times New Roman" panose="02020603050405020304" pitchFamily="18" charset="0"/>
                        </a:rPr>
                        <a:t>10</a:t>
                      </a:r>
                    </a:p>
                  </a:txBody>
                  <a:tcPr marL="5927" marR="5927" marT="59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1" i="0" u="none" strike="noStrike">
                          <a:solidFill>
                            <a:srgbClr val="000000"/>
                          </a:solidFill>
                          <a:effectLst/>
                          <a:latin typeface="Times New Roman" panose="02020603050405020304" pitchFamily="18" charset="0"/>
                        </a:rPr>
                        <a:t>«Культура»</a:t>
                      </a:r>
                    </a:p>
                  </a:txBody>
                  <a:tcPr marL="5927" marR="5927" marT="5927"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a:solidFill>
                            <a:srgbClr val="000000"/>
                          </a:solidFill>
                          <a:effectLst/>
                          <a:latin typeface="Times New Roman" panose="02020603050405020304" pitchFamily="18" charset="0"/>
                        </a:rPr>
                        <a:t>440,71</a:t>
                      </a:r>
                    </a:p>
                  </a:txBody>
                  <a:tcPr marL="5927" marR="5927" marT="5927"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a:solidFill>
                            <a:srgbClr val="000000"/>
                          </a:solidFill>
                          <a:effectLst/>
                          <a:latin typeface="Times New Roman" panose="02020603050405020304" pitchFamily="18" charset="0"/>
                        </a:rPr>
                        <a:t>369,55</a:t>
                      </a:r>
                    </a:p>
                  </a:txBody>
                  <a:tcPr marL="5927" marR="5927" marT="59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a:solidFill>
                            <a:srgbClr val="000000"/>
                          </a:solidFill>
                          <a:effectLst/>
                          <a:latin typeface="Times New Roman" panose="02020603050405020304" pitchFamily="18" charset="0"/>
                        </a:rPr>
                        <a:t>71,16</a:t>
                      </a:r>
                    </a:p>
                  </a:txBody>
                  <a:tcPr marL="5927" marR="5927" marT="59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a:solidFill>
                            <a:srgbClr val="000000"/>
                          </a:solidFill>
                          <a:effectLst/>
                          <a:latin typeface="Times New Roman" panose="02020603050405020304" pitchFamily="18" charset="0"/>
                        </a:rPr>
                        <a:t> </a:t>
                      </a:r>
                    </a:p>
                  </a:txBody>
                  <a:tcPr marL="5927" marR="5927" marT="5927"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a:solidFill>
                            <a:srgbClr val="000000"/>
                          </a:solidFill>
                          <a:effectLst/>
                          <a:latin typeface="Times New Roman" panose="02020603050405020304" pitchFamily="18" charset="0"/>
                        </a:rPr>
                        <a:t>43</a:t>
                      </a:r>
                    </a:p>
                  </a:txBody>
                  <a:tcPr marL="5927" marR="5927" marT="5927"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a:solidFill>
                            <a:srgbClr val="000000"/>
                          </a:solidFill>
                          <a:effectLst/>
                          <a:latin typeface="Times New Roman" panose="02020603050405020304" pitchFamily="18" charset="0"/>
                        </a:rPr>
                        <a:t> </a:t>
                      </a:r>
                    </a:p>
                  </a:txBody>
                  <a:tcPr marL="5927" marR="5927" marT="59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a:solidFill>
                            <a:srgbClr val="000000"/>
                          </a:solidFill>
                          <a:effectLst/>
                          <a:latin typeface="Times New Roman" panose="02020603050405020304" pitchFamily="18" charset="0"/>
                        </a:rPr>
                        <a:t> </a:t>
                      </a:r>
                    </a:p>
                  </a:txBody>
                  <a:tcPr marL="5927" marR="5927" marT="59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a:solidFill>
                            <a:srgbClr val="000000"/>
                          </a:solidFill>
                          <a:effectLst/>
                          <a:latin typeface="Times New Roman" panose="02020603050405020304" pitchFamily="18" charset="0"/>
                        </a:rPr>
                        <a:t>0%</a:t>
                      </a:r>
                    </a:p>
                  </a:txBody>
                  <a:tcPr marL="5927" marR="5927" marT="59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a:solidFill>
                            <a:srgbClr val="000000"/>
                          </a:solidFill>
                          <a:effectLst/>
                          <a:latin typeface="Times New Roman" panose="02020603050405020304" pitchFamily="18" charset="0"/>
                        </a:rPr>
                        <a:t> </a:t>
                      </a:r>
                    </a:p>
                  </a:txBody>
                  <a:tcPr marL="5927" marR="5927" marT="59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a:solidFill>
                            <a:srgbClr val="000000"/>
                          </a:solidFill>
                          <a:effectLst/>
                          <a:latin typeface="Times New Roman" panose="02020603050405020304" pitchFamily="18" charset="0"/>
                        </a:rPr>
                        <a:t>12</a:t>
                      </a:r>
                    </a:p>
                  </a:txBody>
                  <a:tcPr marL="5927" marR="5927" marT="59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a:solidFill>
                            <a:srgbClr val="000000"/>
                          </a:solidFill>
                          <a:effectLst/>
                          <a:latin typeface="Times New Roman" panose="02020603050405020304" pitchFamily="18" charset="0"/>
                        </a:rPr>
                        <a:t>4</a:t>
                      </a:r>
                    </a:p>
                  </a:txBody>
                  <a:tcPr marL="5927" marR="5927" marT="59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a:solidFill>
                            <a:srgbClr val="000000"/>
                          </a:solidFill>
                          <a:effectLst/>
                          <a:latin typeface="Times New Roman" panose="02020603050405020304" pitchFamily="18" charset="0"/>
                        </a:rPr>
                        <a:t>27</a:t>
                      </a:r>
                    </a:p>
                  </a:txBody>
                  <a:tcPr marL="5927" marR="5927" marT="5927"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0190227"/>
                  </a:ext>
                </a:extLst>
              </a:tr>
              <a:tr h="639032">
                <a:tc>
                  <a:txBody>
                    <a:bodyPr/>
                    <a:lstStyle/>
                    <a:p>
                      <a:pPr algn="ctr" fontAlgn="ctr"/>
                      <a:r>
                        <a:rPr lang="ru-RU" sz="800" b="1" i="0" u="none" strike="noStrike">
                          <a:solidFill>
                            <a:srgbClr val="000000"/>
                          </a:solidFill>
                          <a:effectLst/>
                          <a:latin typeface="Times New Roman" panose="02020603050405020304" pitchFamily="18" charset="0"/>
                        </a:rPr>
                        <a:t>11</a:t>
                      </a:r>
                    </a:p>
                  </a:txBody>
                  <a:tcPr marL="5927" marR="5927" marT="59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1" i="0" u="none" strike="noStrike">
                          <a:solidFill>
                            <a:srgbClr val="000000"/>
                          </a:solidFill>
                          <a:effectLst/>
                          <a:latin typeface="Times New Roman" panose="02020603050405020304" pitchFamily="18" charset="0"/>
                        </a:rPr>
                        <a:t>  «МСП  и поддержка индивидуальной предпринимательской инициативы»</a:t>
                      </a:r>
                    </a:p>
                  </a:txBody>
                  <a:tcPr marL="5927" marR="5927" marT="5927"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a:solidFill>
                            <a:srgbClr val="000000"/>
                          </a:solidFill>
                          <a:effectLst/>
                          <a:latin typeface="Times New Roman" panose="02020603050405020304" pitchFamily="18" charset="0"/>
                        </a:rPr>
                        <a:t>215,75</a:t>
                      </a:r>
                    </a:p>
                  </a:txBody>
                  <a:tcPr marL="5927" marR="5927" marT="5927"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a:solidFill>
                            <a:srgbClr val="000000"/>
                          </a:solidFill>
                          <a:effectLst/>
                          <a:latin typeface="Times New Roman" panose="02020603050405020304" pitchFamily="18" charset="0"/>
                        </a:rPr>
                        <a:t>213,59</a:t>
                      </a:r>
                    </a:p>
                  </a:txBody>
                  <a:tcPr marL="5927" marR="5927" marT="59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a:solidFill>
                            <a:srgbClr val="000000"/>
                          </a:solidFill>
                          <a:effectLst/>
                          <a:latin typeface="Times New Roman" panose="02020603050405020304" pitchFamily="18" charset="0"/>
                        </a:rPr>
                        <a:t>2,16</a:t>
                      </a:r>
                    </a:p>
                  </a:txBody>
                  <a:tcPr marL="5927" marR="5927" marT="59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a:solidFill>
                            <a:srgbClr val="000000"/>
                          </a:solidFill>
                          <a:effectLst/>
                          <a:latin typeface="Times New Roman" panose="02020603050405020304" pitchFamily="18" charset="0"/>
                        </a:rPr>
                        <a:t> </a:t>
                      </a:r>
                    </a:p>
                  </a:txBody>
                  <a:tcPr marL="5927" marR="5927" marT="5927"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a:solidFill>
                            <a:srgbClr val="000000"/>
                          </a:solidFill>
                          <a:effectLst/>
                          <a:latin typeface="Times New Roman" panose="02020603050405020304" pitchFamily="18" charset="0"/>
                        </a:rPr>
                        <a:t> </a:t>
                      </a:r>
                    </a:p>
                  </a:txBody>
                  <a:tcPr marL="5927" marR="5927" marT="5927"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a:solidFill>
                            <a:srgbClr val="000000"/>
                          </a:solidFill>
                          <a:effectLst/>
                          <a:latin typeface="Times New Roman" panose="02020603050405020304" pitchFamily="18" charset="0"/>
                        </a:rPr>
                        <a:t> </a:t>
                      </a:r>
                    </a:p>
                  </a:txBody>
                  <a:tcPr marL="5927" marR="5927" marT="59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a:solidFill>
                            <a:srgbClr val="000000"/>
                          </a:solidFill>
                          <a:effectLst/>
                          <a:latin typeface="Times New Roman" panose="02020603050405020304" pitchFamily="18" charset="0"/>
                        </a:rPr>
                        <a:t> </a:t>
                      </a:r>
                    </a:p>
                  </a:txBody>
                  <a:tcPr marL="5927" marR="5927" marT="59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a:solidFill>
                            <a:srgbClr val="000000"/>
                          </a:solidFill>
                          <a:effectLst/>
                          <a:latin typeface="Times New Roman" panose="02020603050405020304" pitchFamily="18" charset="0"/>
                        </a:rPr>
                        <a:t>0%</a:t>
                      </a:r>
                    </a:p>
                  </a:txBody>
                  <a:tcPr marL="5927" marR="5927" marT="59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a:solidFill>
                            <a:srgbClr val="000000"/>
                          </a:solidFill>
                          <a:effectLst/>
                          <a:latin typeface="Times New Roman" panose="02020603050405020304" pitchFamily="18" charset="0"/>
                        </a:rPr>
                        <a:t> </a:t>
                      </a:r>
                    </a:p>
                  </a:txBody>
                  <a:tcPr marL="5927" marR="5927" marT="59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a:solidFill>
                            <a:srgbClr val="000000"/>
                          </a:solidFill>
                          <a:effectLst/>
                          <a:latin typeface="Times New Roman" panose="02020603050405020304" pitchFamily="18" charset="0"/>
                        </a:rPr>
                        <a:t> </a:t>
                      </a:r>
                    </a:p>
                  </a:txBody>
                  <a:tcPr marL="5927" marR="5927" marT="59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a:solidFill>
                            <a:srgbClr val="000000"/>
                          </a:solidFill>
                          <a:effectLst/>
                          <a:latin typeface="Times New Roman" panose="02020603050405020304" pitchFamily="18" charset="0"/>
                        </a:rPr>
                        <a:t> </a:t>
                      </a:r>
                    </a:p>
                  </a:txBody>
                  <a:tcPr marL="5927" marR="5927" marT="59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a:solidFill>
                            <a:srgbClr val="000000"/>
                          </a:solidFill>
                          <a:effectLst/>
                          <a:latin typeface="Times New Roman" panose="02020603050405020304" pitchFamily="18" charset="0"/>
                        </a:rPr>
                        <a:t> </a:t>
                      </a:r>
                    </a:p>
                  </a:txBody>
                  <a:tcPr marL="5927" marR="5927" marT="5927"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47132769"/>
                  </a:ext>
                </a:extLst>
              </a:tr>
              <a:tr h="325414">
                <a:tc>
                  <a:txBody>
                    <a:bodyPr/>
                    <a:lstStyle/>
                    <a:p>
                      <a:pPr algn="ctr" fontAlgn="ctr"/>
                      <a:r>
                        <a:rPr lang="ru-RU" sz="800" b="1" i="0" u="none" strike="noStrike">
                          <a:solidFill>
                            <a:srgbClr val="000000"/>
                          </a:solidFill>
                          <a:effectLst/>
                          <a:latin typeface="Times New Roman" panose="02020603050405020304" pitchFamily="18" charset="0"/>
                        </a:rPr>
                        <a:t>12</a:t>
                      </a:r>
                    </a:p>
                  </a:txBody>
                  <a:tcPr marL="5927" marR="5927" marT="59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1" i="0" u="none" strike="noStrike">
                          <a:solidFill>
                            <a:srgbClr val="000000"/>
                          </a:solidFill>
                          <a:effectLst/>
                          <a:latin typeface="Times New Roman" panose="02020603050405020304" pitchFamily="18" charset="0"/>
                        </a:rPr>
                        <a:t>«Международная кооперация и экспорт»</a:t>
                      </a:r>
                    </a:p>
                  </a:txBody>
                  <a:tcPr marL="5927" marR="5927" marT="5927"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a:solidFill>
                            <a:srgbClr val="000000"/>
                          </a:solidFill>
                          <a:effectLst/>
                          <a:latin typeface="Times New Roman" panose="02020603050405020304" pitchFamily="18" charset="0"/>
                        </a:rPr>
                        <a:t>32,48</a:t>
                      </a:r>
                    </a:p>
                  </a:txBody>
                  <a:tcPr marL="5927" marR="5927" marT="5927"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ru-RU" sz="1100" b="1" i="0" u="none" strike="noStrike">
                          <a:solidFill>
                            <a:srgbClr val="000000"/>
                          </a:solidFill>
                          <a:effectLst/>
                          <a:latin typeface="Times New Roman" panose="02020603050405020304" pitchFamily="18" charset="0"/>
                        </a:rPr>
                        <a:t>32,15</a:t>
                      </a:r>
                    </a:p>
                  </a:txBody>
                  <a:tcPr marL="5927" marR="5927" marT="59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ru-RU" sz="1100" b="1" i="0" u="none" strike="noStrike">
                          <a:solidFill>
                            <a:srgbClr val="000000"/>
                          </a:solidFill>
                          <a:effectLst/>
                          <a:latin typeface="Times New Roman" panose="02020603050405020304" pitchFamily="18" charset="0"/>
                        </a:rPr>
                        <a:t>0,33</a:t>
                      </a:r>
                    </a:p>
                  </a:txBody>
                  <a:tcPr marL="5927" marR="5927" marT="59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ru-RU" sz="1100" b="1" i="0" u="none" strike="noStrike" dirty="0">
                          <a:solidFill>
                            <a:srgbClr val="000000"/>
                          </a:solidFill>
                          <a:effectLst/>
                          <a:latin typeface="Times New Roman" panose="02020603050405020304" pitchFamily="18" charset="0"/>
                        </a:rPr>
                        <a:t> </a:t>
                      </a:r>
                    </a:p>
                  </a:txBody>
                  <a:tcPr marL="5927" marR="5927" marT="5927"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ru-RU" sz="1100" b="1" i="0" u="none" strike="noStrike" dirty="0">
                          <a:solidFill>
                            <a:srgbClr val="000000"/>
                          </a:solidFill>
                          <a:effectLst/>
                          <a:latin typeface="Times New Roman" panose="02020603050405020304" pitchFamily="18" charset="0"/>
                        </a:rPr>
                        <a:t> </a:t>
                      </a:r>
                    </a:p>
                  </a:txBody>
                  <a:tcPr marL="5927" marR="5927" marT="5927"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ru-RU" sz="1100" b="1" i="0" u="none" strike="noStrike" dirty="0">
                          <a:solidFill>
                            <a:srgbClr val="000000"/>
                          </a:solidFill>
                          <a:effectLst/>
                          <a:latin typeface="Times New Roman" panose="02020603050405020304" pitchFamily="18" charset="0"/>
                        </a:rPr>
                        <a:t> </a:t>
                      </a:r>
                    </a:p>
                  </a:txBody>
                  <a:tcPr marL="5927" marR="5927" marT="59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ru-RU" sz="1100" b="1" i="0" u="none" strike="noStrike">
                          <a:solidFill>
                            <a:srgbClr val="000000"/>
                          </a:solidFill>
                          <a:effectLst/>
                          <a:latin typeface="Times New Roman" panose="02020603050405020304" pitchFamily="18" charset="0"/>
                        </a:rPr>
                        <a:t> </a:t>
                      </a:r>
                    </a:p>
                  </a:txBody>
                  <a:tcPr marL="5927" marR="5927" marT="59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ru-RU" sz="1100" b="1" i="0" u="none" strike="noStrike">
                          <a:solidFill>
                            <a:srgbClr val="000000"/>
                          </a:solidFill>
                          <a:effectLst/>
                          <a:latin typeface="Times New Roman" panose="02020603050405020304" pitchFamily="18" charset="0"/>
                        </a:rPr>
                        <a:t>0%</a:t>
                      </a:r>
                    </a:p>
                  </a:txBody>
                  <a:tcPr marL="5927" marR="5927" marT="59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ru-RU" sz="1100" b="1" i="0" u="none" strike="noStrike">
                          <a:solidFill>
                            <a:srgbClr val="000000"/>
                          </a:solidFill>
                          <a:effectLst/>
                          <a:latin typeface="Times New Roman" panose="02020603050405020304" pitchFamily="18" charset="0"/>
                        </a:rPr>
                        <a:t> </a:t>
                      </a:r>
                    </a:p>
                  </a:txBody>
                  <a:tcPr marL="5927" marR="5927" marT="59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ru-RU" sz="1100" b="1" i="0" u="none" strike="noStrike">
                          <a:solidFill>
                            <a:srgbClr val="000000"/>
                          </a:solidFill>
                          <a:effectLst/>
                          <a:latin typeface="Times New Roman" panose="02020603050405020304" pitchFamily="18" charset="0"/>
                        </a:rPr>
                        <a:t> </a:t>
                      </a:r>
                    </a:p>
                  </a:txBody>
                  <a:tcPr marL="5927" marR="5927" marT="59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ru-RU" sz="1100" b="1" i="0" u="none" strike="noStrike">
                          <a:solidFill>
                            <a:srgbClr val="000000"/>
                          </a:solidFill>
                          <a:effectLst/>
                          <a:latin typeface="Times New Roman" panose="02020603050405020304" pitchFamily="18" charset="0"/>
                        </a:rPr>
                        <a:t> </a:t>
                      </a:r>
                    </a:p>
                  </a:txBody>
                  <a:tcPr marL="5927" marR="5927" marT="592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ru-RU" sz="1100" b="1" i="0" u="none" strike="noStrike" dirty="0">
                          <a:solidFill>
                            <a:srgbClr val="000000"/>
                          </a:solidFill>
                          <a:effectLst/>
                          <a:latin typeface="Times New Roman" panose="02020603050405020304" pitchFamily="18" charset="0"/>
                        </a:rPr>
                        <a:t> </a:t>
                      </a:r>
                    </a:p>
                  </a:txBody>
                  <a:tcPr marL="5927" marR="5927" marT="5927"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02706827"/>
                  </a:ext>
                </a:extLst>
              </a:tr>
            </a:tbl>
          </a:graphicData>
        </a:graphic>
      </p:graphicFrame>
    </p:spTree>
    <p:extLst>
      <p:ext uri="{BB962C8B-B14F-4D97-AF65-F5344CB8AC3E}">
        <p14:creationId xmlns:p14="http://schemas.microsoft.com/office/powerpoint/2010/main" val="372363511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85" name="Rectangle 2"/>
          <p:cNvSpPr/>
          <p:nvPr/>
        </p:nvSpPr>
        <p:spPr>
          <a:xfrm>
            <a:off x="0" y="178939"/>
            <a:ext cx="12192000" cy="263612"/>
          </a:xfrm>
          <a:prstGeom prst="rect">
            <a:avLst/>
          </a:prstGeom>
          <a:gradFill flip="none" rotWithShape="1">
            <a:gsLst>
              <a:gs pos="0">
                <a:schemeClr val="accent1">
                  <a:lumMod val="20000"/>
                  <a:lumOff val="80000"/>
                </a:schemeClr>
              </a:gs>
              <a:gs pos="91000">
                <a:schemeClr val="accent1">
                  <a:lumMod val="60000"/>
                  <a:lumOff val="40000"/>
                  <a:alpha val="41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pPr>
            <a:endParaRPr lang="en-US" dirty="0">
              <a:latin typeface="Times New Roman" panose="02020603050405020304" pitchFamily="18" charset="0"/>
              <a:cs typeface="Times New Roman" panose="02020603050405020304" pitchFamily="18" charset="0"/>
            </a:endParaRPr>
          </a:p>
        </p:txBody>
      </p:sp>
      <p:pic>
        <p:nvPicPr>
          <p:cNvPr id="2097153" name="Picture 4" descr="https://xn--80aafjcthgy6bd.xn--p1ai/templates/mun46/images/gerb.png"/>
          <p:cNvPicPr>
            <a:picLocks noChangeAspect="1" noChangeArrowheads="1"/>
          </p:cNvPicPr>
          <p:nvPr/>
        </p:nvPicPr>
        <p:blipFill>
          <a:blip r:embed="rId2" cstate="print"/>
          <a:srcRect/>
          <a:stretch>
            <a:fillRect/>
          </a:stretch>
        </p:blipFill>
        <p:spPr bwMode="auto">
          <a:xfrm>
            <a:off x="11350831" y="40745"/>
            <a:ext cx="518834" cy="540000"/>
          </a:xfrm>
          <a:prstGeom prst="rect">
            <a:avLst/>
          </a:prstGeom>
          <a:noFill/>
        </p:spPr>
      </p:pic>
      <p:graphicFrame>
        <p:nvGraphicFramePr>
          <p:cNvPr id="2" name="Таблица 3">
            <a:extLst>
              <a:ext uri="{FF2B5EF4-FFF2-40B4-BE49-F238E27FC236}">
                <a16:creationId xmlns:a16="http://schemas.microsoft.com/office/drawing/2014/main" id="{CB99AC0F-A31C-494E-A39C-B3596DB927BB}"/>
              </a:ext>
            </a:extLst>
          </p:cNvPr>
          <p:cNvGraphicFramePr>
            <a:graphicFrameLocks noGrp="1"/>
          </p:cNvGraphicFramePr>
          <p:nvPr>
            <p:extLst>
              <p:ext uri="{D42A27DB-BD31-4B8C-83A1-F6EECF244321}">
                <p14:modId xmlns:p14="http://schemas.microsoft.com/office/powerpoint/2010/main" val="1873629191"/>
              </p:ext>
            </p:extLst>
          </p:nvPr>
        </p:nvGraphicFramePr>
        <p:xfrm>
          <a:off x="263584" y="590275"/>
          <a:ext cx="11701253" cy="6253480"/>
        </p:xfrm>
        <a:graphic>
          <a:graphicData uri="http://schemas.openxmlformats.org/drawingml/2006/table">
            <a:tbl>
              <a:tblPr firstRow="1" bandRow="1">
                <a:tableStyleId>{5C22544A-7EE6-4342-B048-85BDC9FD1C3A}</a:tableStyleId>
              </a:tblPr>
              <a:tblGrid>
                <a:gridCol w="2660771">
                  <a:extLst>
                    <a:ext uri="{9D8B030D-6E8A-4147-A177-3AD203B41FA5}">
                      <a16:colId xmlns:a16="http://schemas.microsoft.com/office/drawing/2014/main" val="989295257"/>
                    </a:ext>
                  </a:extLst>
                </a:gridCol>
                <a:gridCol w="9040482">
                  <a:extLst>
                    <a:ext uri="{9D8B030D-6E8A-4147-A177-3AD203B41FA5}">
                      <a16:colId xmlns:a16="http://schemas.microsoft.com/office/drawing/2014/main" val="642016605"/>
                    </a:ext>
                  </a:extLst>
                </a:gridCol>
              </a:tblGrid>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800" dirty="0">
                          <a:latin typeface="Times New Roman" panose="02020603050405020304" pitchFamily="18" charset="0"/>
                          <a:cs typeface="Times New Roman" panose="02020603050405020304" pitchFamily="18" charset="0"/>
                        </a:rPr>
                        <a:t>Национальный проект</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800" dirty="0">
                          <a:latin typeface="Times New Roman" panose="02020603050405020304" pitchFamily="18" charset="0"/>
                          <a:cs typeface="Times New Roman" panose="02020603050405020304" pitchFamily="18" charset="0"/>
                        </a:rPr>
                        <a:t>Основные мероприятия запланированные на 2021 год</a:t>
                      </a:r>
                      <a:endParaRPr lang="ru-RU"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923161183"/>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Демография</a:t>
                      </a:r>
                      <a:endParaRPr lang="ru-RU" sz="1600" dirty="0">
                        <a:latin typeface="Times New Roman" panose="02020603050405020304" pitchFamily="18" charset="0"/>
                        <a:cs typeface="Times New Roman" panose="02020603050405020304" pitchFamily="18" charset="0"/>
                      </a:endParaRPr>
                    </a:p>
                  </a:txBody>
                  <a:tcPr/>
                </a:tc>
                <a:tc>
                  <a:txBody>
                    <a:bodyPr/>
                    <a:lstStyle/>
                    <a:p>
                      <a:pPr algn="just"/>
                      <a:r>
                        <a:rPr lang="ru-RU" sz="1400" dirty="0">
                          <a:latin typeface="Times New Roman" panose="02020603050405020304" pitchFamily="18" charset="0"/>
                          <a:cs typeface="Times New Roman" panose="02020603050405020304" pitchFamily="18" charset="0"/>
                        </a:rPr>
                        <a:t>Строительство 2 садов (в дополнение к раннее строящимся) для детей в возрасте от 1,5 до 3 лет в с. Куруш и </a:t>
                      </a:r>
                      <a:br>
                        <a:rPr lang="ru-RU" sz="1400" dirty="0">
                          <a:latin typeface="Times New Roman" panose="02020603050405020304" pitchFamily="18" charset="0"/>
                          <a:cs typeface="Times New Roman" panose="02020603050405020304" pitchFamily="18" charset="0"/>
                        </a:rPr>
                      </a:br>
                      <a:r>
                        <a:rPr lang="ru-RU" sz="1400" dirty="0">
                          <a:latin typeface="Times New Roman" panose="02020603050405020304" pitchFamily="18" charset="0"/>
                          <a:cs typeface="Times New Roman" panose="02020603050405020304" pitchFamily="18" charset="0"/>
                        </a:rPr>
                        <a:t>с. Тарумовка (общее количество объектов - 57 единиц), проведение вакцинации против пневмококковой инфекции лиц старше трудоспособного возраста из групп риска, проживающих в организациях социального обслуживания, осуществление ежемесячной выплаты в связи с рождением (усыновлением) первого ребенка, а также проведение процедур ЭКО</a:t>
                      </a:r>
                    </a:p>
                  </a:txBody>
                  <a:tcPr/>
                </a:tc>
                <a:extLst>
                  <a:ext uri="{0D108BD9-81ED-4DB2-BD59-A6C34878D82A}">
                    <a16:rowId xmlns:a16="http://schemas.microsoft.com/office/drawing/2014/main" val="2500172469"/>
                  </a:ext>
                </a:extLst>
              </a:tr>
              <a:tr h="370840">
                <a:tc>
                  <a:txBody>
                    <a:bodyPr/>
                    <a:lstStyle/>
                    <a:p>
                      <a:r>
                        <a:rPr lang="ru-RU" sz="1600" dirty="0">
                          <a:latin typeface="Times New Roman" panose="02020603050405020304" pitchFamily="18" charset="0"/>
                          <a:cs typeface="Times New Roman" panose="02020603050405020304" pitchFamily="18" charset="0"/>
                        </a:rPr>
                        <a:t>Здравоохранение</a:t>
                      </a:r>
                    </a:p>
                  </a:txBody>
                  <a:tcPr/>
                </a:tc>
                <a:tc>
                  <a:txBody>
                    <a:bodyPr/>
                    <a:lstStyle/>
                    <a:p>
                      <a:pPr algn="just"/>
                      <a:r>
                        <a:rPr lang="ru-RU" sz="1400" dirty="0">
                          <a:latin typeface="Times New Roman" panose="02020603050405020304" pitchFamily="18" charset="0"/>
                          <a:cs typeface="Times New Roman" panose="02020603050405020304" pitchFamily="18" charset="0"/>
                        </a:rPr>
                        <a:t>Развитие санитарной авиации, создание ЦАОП в г. Избербаш в, переоснащение ГБУ РД «Республиканский онкологический центр», оснащение региональных сосудистых центров и первичных сосудистых центров, профилактика развития сердечно-сосудистых заболеваний  и осложнений у пациентов высокого риска, находящихся на диспансерном наблюдении</a:t>
                      </a:r>
                    </a:p>
                  </a:txBody>
                  <a:tcPr/>
                </a:tc>
                <a:extLst>
                  <a:ext uri="{0D108BD9-81ED-4DB2-BD59-A6C34878D82A}">
                    <a16:rowId xmlns:a16="http://schemas.microsoft.com/office/drawing/2014/main" val="1837961592"/>
                  </a:ext>
                </a:extLst>
              </a:tr>
              <a:tr h="370840">
                <a:tc>
                  <a:txBody>
                    <a:bodyPr/>
                    <a:lstStyle/>
                    <a:p>
                      <a:r>
                        <a:rPr lang="ru-RU" sz="1600" dirty="0">
                          <a:latin typeface="Times New Roman" panose="02020603050405020304" pitchFamily="18" charset="0"/>
                          <a:cs typeface="Times New Roman" panose="02020603050405020304" pitchFamily="18" charset="0"/>
                        </a:rPr>
                        <a:t>Образование</a:t>
                      </a:r>
                    </a:p>
                  </a:txBody>
                  <a:tcPr/>
                </a:tc>
                <a:tc>
                  <a:txBody>
                    <a:bodyPr/>
                    <a:lstStyle/>
                    <a:p>
                      <a:pPr algn="just"/>
                      <a:r>
                        <a:rPr lang="ru-RU" sz="1400" dirty="0">
                          <a:latin typeface="Times New Roman" panose="02020603050405020304" pitchFamily="18" charset="0"/>
                          <a:cs typeface="Times New Roman" panose="02020603050405020304" pitchFamily="18" charset="0"/>
                        </a:rPr>
                        <a:t>Завершение строительства начатых объектов (всего за 2021 год планируется ввод 20 объектов), </a:t>
                      </a:r>
                      <a:br>
                        <a:rPr lang="ru-RU" sz="1400" dirty="0">
                          <a:latin typeface="Times New Roman" panose="02020603050405020304" pitchFamily="18" charset="0"/>
                          <a:cs typeface="Times New Roman" panose="02020603050405020304" pitchFamily="18" charset="0"/>
                        </a:rPr>
                      </a:br>
                      <a:r>
                        <a:rPr lang="ru-RU" sz="1400" dirty="0">
                          <a:latin typeface="Times New Roman" panose="02020603050405020304" pitchFamily="18" charset="0"/>
                          <a:cs typeface="Times New Roman" panose="02020603050405020304" pitchFamily="18" charset="0"/>
                        </a:rPr>
                        <a:t>создание в 170 общеобразовательных организациях, расположенных в сельской местности и малых городах, центров образования «Точка роста», обновление МТБ 2 коррекционных школ в г. Махачкале,  создание детского технопарка «</a:t>
                      </a:r>
                      <a:r>
                        <a:rPr lang="ru-RU" sz="1400" dirty="0" err="1">
                          <a:latin typeface="Times New Roman" panose="02020603050405020304" pitchFamily="18" charset="0"/>
                          <a:cs typeface="Times New Roman" panose="02020603050405020304" pitchFamily="18" charset="0"/>
                        </a:rPr>
                        <a:t>Кванториум</a:t>
                      </a:r>
                      <a:r>
                        <a:rPr lang="ru-RU" sz="1400" dirty="0">
                          <a:latin typeface="Times New Roman" panose="02020603050405020304" pitchFamily="18" charset="0"/>
                          <a:cs typeface="Times New Roman" panose="02020603050405020304" pitchFamily="18" charset="0"/>
                        </a:rPr>
                        <a:t>», создание новых мест в образовательных организациях для реализации дополнительных общеразвивающих программ, создание условий для занятия спортом и физкультурой в 80 общеобразовательных организациях, расположенных в сельской местности и малых городах, создание Центра цифрового образования детей «ИТ-куб» в г. Буйнакске; оснащение 8 мастерских</a:t>
                      </a:r>
                    </a:p>
                  </a:txBody>
                  <a:tcPr/>
                </a:tc>
                <a:extLst>
                  <a:ext uri="{0D108BD9-81ED-4DB2-BD59-A6C34878D82A}">
                    <a16:rowId xmlns:a16="http://schemas.microsoft.com/office/drawing/2014/main" val="2621682560"/>
                  </a:ext>
                </a:extLst>
              </a:tr>
              <a:tr h="370840">
                <a:tc>
                  <a:txBody>
                    <a:bodyPr/>
                    <a:lstStyle/>
                    <a:p>
                      <a:r>
                        <a:rPr lang="ru-RU" sz="1600" dirty="0">
                          <a:latin typeface="Times New Roman" panose="02020603050405020304" pitchFamily="18" charset="0"/>
                          <a:cs typeface="Times New Roman" panose="02020603050405020304" pitchFamily="18" charset="0"/>
                        </a:rPr>
                        <a:t>Жилье</a:t>
                      </a:r>
                    </a:p>
                  </a:txBody>
                  <a:tcPr/>
                </a:tc>
                <a:tc>
                  <a:txBody>
                    <a:bodyPr/>
                    <a:lstStyle/>
                    <a:p>
                      <a:pPr algn="just"/>
                      <a:r>
                        <a:rPr lang="ru-RU" sz="1400" dirty="0">
                          <a:latin typeface="Times New Roman" panose="02020603050405020304" pitchFamily="18" charset="0"/>
                          <a:cs typeface="Times New Roman" panose="02020603050405020304" pitchFamily="18" charset="0"/>
                        </a:rPr>
                        <a:t>Благоустройство 218 территорий в 48 муниципальных образованиях республики, строительство 6 объектов водоснабжения и переселение из аварийного жилья 53 граждан.</a:t>
                      </a:r>
                    </a:p>
                  </a:txBody>
                  <a:tcPr/>
                </a:tc>
                <a:extLst>
                  <a:ext uri="{0D108BD9-81ED-4DB2-BD59-A6C34878D82A}">
                    <a16:rowId xmlns:a16="http://schemas.microsoft.com/office/drawing/2014/main" val="2243703744"/>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600" dirty="0">
                          <a:latin typeface="Times New Roman" panose="02020603050405020304" pitchFamily="18" charset="0"/>
                          <a:cs typeface="Times New Roman" panose="02020603050405020304" pitchFamily="18" charset="0"/>
                        </a:rPr>
                        <a:t>Экология</a:t>
                      </a:r>
                    </a:p>
                  </a:txBody>
                  <a:tcPr/>
                </a:tc>
                <a:tc>
                  <a:txBody>
                    <a:bodyPr/>
                    <a:lstStyle/>
                    <a:p>
                      <a:pPr algn="just"/>
                      <a:r>
                        <a:rPr lang="ru-RU" sz="1400" dirty="0">
                          <a:latin typeface="Times New Roman" panose="02020603050405020304" pitchFamily="18" charset="0"/>
                          <a:cs typeface="Times New Roman" panose="02020603050405020304" pitchFamily="18" charset="0"/>
                        </a:rPr>
                        <a:t>Приобретение </a:t>
                      </a:r>
                      <a:r>
                        <a:rPr lang="ru-RU" sz="1400" dirty="0" err="1">
                          <a:latin typeface="Times New Roman" panose="02020603050405020304" pitchFamily="18" charset="0"/>
                          <a:cs typeface="Times New Roman" panose="02020603050405020304" pitchFamily="18" charset="0"/>
                        </a:rPr>
                        <a:t>лесопожарной</a:t>
                      </a:r>
                      <a:r>
                        <a:rPr lang="ru-RU" sz="1400" dirty="0">
                          <a:latin typeface="Times New Roman" panose="02020603050405020304" pitchFamily="18" charset="0"/>
                          <a:cs typeface="Times New Roman" panose="02020603050405020304" pitchFamily="18" charset="0"/>
                        </a:rPr>
                        <a:t> и лесохозяйственной техники и оборудования, а также осуществление заготовки семян и проведение лесовосстановления.</a:t>
                      </a:r>
                    </a:p>
                  </a:txBody>
                  <a:tcPr/>
                </a:tc>
                <a:extLst>
                  <a:ext uri="{0D108BD9-81ED-4DB2-BD59-A6C34878D82A}">
                    <a16:rowId xmlns:a16="http://schemas.microsoft.com/office/drawing/2014/main" val="2880127881"/>
                  </a:ext>
                </a:extLst>
              </a:tr>
              <a:tr h="370840">
                <a:tc>
                  <a:txBody>
                    <a:bodyPr/>
                    <a:lstStyle/>
                    <a:p>
                      <a:r>
                        <a:rPr lang="ru-RU" sz="1600" dirty="0">
                          <a:latin typeface="Times New Roman" panose="02020603050405020304" pitchFamily="18" charset="0"/>
                          <a:cs typeface="Times New Roman" panose="02020603050405020304" pitchFamily="18" charset="0"/>
                        </a:rPr>
                        <a:t>Безопасные и качественные автомобильные дороги</a:t>
                      </a:r>
                    </a:p>
                  </a:txBody>
                  <a:tcPr/>
                </a:tc>
                <a:tc>
                  <a:txBody>
                    <a:bodyPr/>
                    <a:lstStyle/>
                    <a:p>
                      <a:pPr algn="just"/>
                      <a:r>
                        <a:rPr lang="ru-RU" sz="1400" dirty="0">
                          <a:latin typeface="Times New Roman" panose="02020603050405020304" pitchFamily="18" charset="0"/>
                          <a:cs typeface="Times New Roman" panose="02020603050405020304" pitchFamily="18" charset="0"/>
                        </a:rPr>
                        <a:t>Ремонт и реконструкция 51 км автомобильных дорог регионального значения, а также ремонт и капитальный ремонт 54 км улично-дорожной сети г. Махачкалы. </a:t>
                      </a:r>
                    </a:p>
                    <a:p>
                      <a:pPr algn="just"/>
                      <a:r>
                        <a:rPr lang="ru-RU" sz="1400" dirty="0">
                          <a:latin typeface="Times New Roman" panose="02020603050405020304" pitchFamily="18" charset="0"/>
                          <a:cs typeface="Times New Roman" panose="02020603050405020304" pitchFamily="18" charset="0"/>
                        </a:rPr>
                        <a:t>Внедрение интеллектуальных транспортных систем на территории Махачкалинской агломерации и </a:t>
                      </a:r>
                      <a:br>
                        <a:rPr lang="ru-RU" sz="1400" dirty="0">
                          <a:latin typeface="Times New Roman" panose="02020603050405020304" pitchFamily="18" charset="0"/>
                          <a:cs typeface="Times New Roman" panose="02020603050405020304" pitchFamily="18" charset="0"/>
                        </a:rPr>
                      </a:br>
                      <a:r>
                        <a:rPr lang="ru-RU" sz="1400" dirty="0">
                          <a:latin typeface="Times New Roman" panose="02020603050405020304" pitchFamily="18" charset="0"/>
                          <a:cs typeface="Times New Roman" panose="02020603050405020304" pitchFamily="18" charset="0"/>
                        </a:rPr>
                        <a:t>установка 10 камер фотовидеофиксации нарушений правил дорожного движения и 1 пункта весогабаритного контроля на автодорогах регионального значения.</a:t>
                      </a:r>
                    </a:p>
                  </a:txBody>
                  <a:tcPr/>
                </a:tc>
                <a:extLst>
                  <a:ext uri="{0D108BD9-81ED-4DB2-BD59-A6C34878D82A}">
                    <a16:rowId xmlns:a16="http://schemas.microsoft.com/office/drawing/2014/main" val="3379573316"/>
                  </a:ext>
                </a:extLst>
              </a:tr>
            </a:tbl>
          </a:graphicData>
        </a:graphic>
      </p:graphicFrame>
    </p:spTree>
    <p:extLst>
      <p:ext uri="{BB962C8B-B14F-4D97-AF65-F5344CB8AC3E}">
        <p14:creationId xmlns:p14="http://schemas.microsoft.com/office/powerpoint/2010/main" val="37763801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85" name="Rectangle 2"/>
          <p:cNvSpPr/>
          <p:nvPr/>
        </p:nvSpPr>
        <p:spPr>
          <a:xfrm>
            <a:off x="0" y="178939"/>
            <a:ext cx="12192000" cy="263612"/>
          </a:xfrm>
          <a:prstGeom prst="rect">
            <a:avLst/>
          </a:prstGeom>
          <a:gradFill flip="none" rotWithShape="1">
            <a:gsLst>
              <a:gs pos="0">
                <a:schemeClr val="accent1">
                  <a:lumMod val="20000"/>
                  <a:lumOff val="80000"/>
                </a:schemeClr>
              </a:gs>
              <a:gs pos="91000">
                <a:schemeClr val="accent1">
                  <a:lumMod val="60000"/>
                  <a:lumOff val="40000"/>
                  <a:alpha val="41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pPr>
            <a:endParaRPr lang="en-US" dirty="0">
              <a:latin typeface="Times New Roman" panose="02020603050405020304" pitchFamily="18" charset="0"/>
              <a:cs typeface="Times New Roman" panose="02020603050405020304" pitchFamily="18" charset="0"/>
            </a:endParaRPr>
          </a:p>
        </p:txBody>
      </p:sp>
      <p:pic>
        <p:nvPicPr>
          <p:cNvPr id="2097153" name="Picture 4" descr="https://xn--80aafjcthgy6bd.xn--p1ai/templates/mun46/images/gerb.png"/>
          <p:cNvPicPr>
            <a:picLocks noChangeAspect="1" noChangeArrowheads="1"/>
          </p:cNvPicPr>
          <p:nvPr/>
        </p:nvPicPr>
        <p:blipFill>
          <a:blip r:embed="rId2" cstate="print"/>
          <a:srcRect/>
          <a:stretch>
            <a:fillRect/>
          </a:stretch>
        </p:blipFill>
        <p:spPr bwMode="auto">
          <a:xfrm>
            <a:off x="11350831" y="40745"/>
            <a:ext cx="518834" cy="540000"/>
          </a:xfrm>
          <a:prstGeom prst="rect">
            <a:avLst/>
          </a:prstGeom>
          <a:noFill/>
        </p:spPr>
      </p:pic>
      <p:graphicFrame>
        <p:nvGraphicFramePr>
          <p:cNvPr id="2" name="Таблица 3">
            <a:extLst>
              <a:ext uri="{FF2B5EF4-FFF2-40B4-BE49-F238E27FC236}">
                <a16:creationId xmlns:a16="http://schemas.microsoft.com/office/drawing/2014/main" id="{CB99AC0F-A31C-494E-A39C-B3596DB927BB}"/>
              </a:ext>
            </a:extLst>
          </p:cNvPr>
          <p:cNvGraphicFramePr>
            <a:graphicFrameLocks noGrp="1"/>
          </p:cNvGraphicFramePr>
          <p:nvPr>
            <p:extLst>
              <p:ext uri="{D42A27DB-BD31-4B8C-83A1-F6EECF244321}">
                <p14:modId xmlns:p14="http://schemas.microsoft.com/office/powerpoint/2010/main" val="56698631"/>
              </p:ext>
            </p:extLst>
          </p:nvPr>
        </p:nvGraphicFramePr>
        <p:xfrm>
          <a:off x="134194" y="564397"/>
          <a:ext cx="11951660" cy="6223000"/>
        </p:xfrm>
        <a:graphic>
          <a:graphicData uri="http://schemas.openxmlformats.org/drawingml/2006/table">
            <a:tbl>
              <a:tblPr firstRow="1" bandRow="1">
                <a:tableStyleId>{5C22544A-7EE6-4342-B048-85BDC9FD1C3A}</a:tableStyleId>
              </a:tblPr>
              <a:tblGrid>
                <a:gridCol w="2592000">
                  <a:extLst>
                    <a:ext uri="{9D8B030D-6E8A-4147-A177-3AD203B41FA5}">
                      <a16:colId xmlns:a16="http://schemas.microsoft.com/office/drawing/2014/main" val="989295257"/>
                    </a:ext>
                  </a:extLst>
                </a:gridCol>
                <a:gridCol w="9359660">
                  <a:extLst>
                    <a:ext uri="{9D8B030D-6E8A-4147-A177-3AD203B41FA5}">
                      <a16:colId xmlns:a16="http://schemas.microsoft.com/office/drawing/2014/main" val="642016605"/>
                    </a:ext>
                  </a:extLst>
                </a:gridCol>
              </a:tblGrid>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800" dirty="0">
                          <a:latin typeface="Times New Roman" panose="02020603050405020304" pitchFamily="18" charset="0"/>
                          <a:cs typeface="Times New Roman" panose="02020603050405020304" pitchFamily="18" charset="0"/>
                        </a:rPr>
                        <a:t>Национальный проект</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800" dirty="0">
                          <a:latin typeface="Times New Roman" panose="02020603050405020304" pitchFamily="18" charset="0"/>
                          <a:cs typeface="Times New Roman" panose="02020603050405020304" pitchFamily="18" charset="0"/>
                        </a:rPr>
                        <a:t>Основные мероприятия на </a:t>
                      </a:r>
                      <a:r>
                        <a:rPr lang="ru-RU" sz="1800">
                          <a:latin typeface="Times New Roman" panose="02020603050405020304" pitchFamily="18" charset="0"/>
                          <a:cs typeface="Times New Roman" panose="02020603050405020304" pitchFamily="18" charset="0"/>
                        </a:rPr>
                        <a:t>2021 год</a:t>
                      </a:r>
                      <a:endParaRPr lang="ru-RU"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923161183"/>
                  </a:ext>
                </a:extLst>
              </a:tr>
              <a:tr h="370840">
                <a:tc>
                  <a:txBody>
                    <a:bodyPr/>
                    <a:lstStyle/>
                    <a:p>
                      <a:r>
                        <a:rPr lang="ru-RU" sz="1600" dirty="0">
                          <a:latin typeface="Times New Roman" panose="02020603050405020304" pitchFamily="18" charset="0"/>
                          <a:cs typeface="Times New Roman" panose="02020603050405020304" pitchFamily="18" charset="0"/>
                        </a:rPr>
                        <a:t>Цифровая экономика Российской Федерации</a:t>
                      </a:r>
                    </a:p>
                  </a:txBody>
                  <a:tcPr/>
                </a:tc>
                <a:tc>
                  <a:txBody>
                    <a:bodyPr/>
                    <a:lstStyle/>
                    <a:p>
                      <a:pPr algn="just"/>
                      <a:r>
                        <a:rPr lang="ru-RU" sz="1400" dirty="0">
                          <a:latin typeface="Times New Roman" panose="02020603050405020304" pitchFamily="18" charset="0"/>
                          <a:cs typeface="Times New Roman" panose="02020603050405020304" pitchFamily="18" charset="0"/>
                        </a:rPr>
                        <a:t>Подключение к сети интернет социально-значимых объектов, оказание консультационной поддержки и информационного сопровождения компаний, разрабатывающих или внедряющих отечественное ПО, для обеспечения их участия в конкурсных отборах на получение в форме грантов из средств федерального бюджета, обучение государственных (муниципальных) служащих и работников учреждений компетенциям в сфере цифровой трансформации государственного и муниципального управления, внедрение портала сотовых операторов.</a:t>
                      </a:r>
                    </a:p>
                  </a:txBody>
                  <a:tcPr/>
                </a:tc>
                <a:extLst>
                  <a:ext uri="{0D108BD9-81ED-4DB2-BD59-A6C34878D82A}">
                    <a16:rowId xmlns:a16="http://schemas.microsoft.com/office/drawing/2014/main" val="2621682560"/>
                  </a:ext>
                </a:extLst>
              </a:tr>
              <a:tr h="370840">
                <a:tc>
                  <a:txBody>
                    <a:bodyPr/>
                    <a:lstStyle/>
                    <a:p>
                      <a:r>
                        <a:rPr lang="ru-RU" sz="1600" dirty="0">
                          <a:latin typeface="Times New Roman" panose="02020603050405020304" pitchFamily="18" charset="0"/>
                          <a:cs typeface="Times New Roman" panose="02020603050405020304" pitchFamily="18" charset="0"/>
                        </a:rPr>
                        <a:t>Культура</a:t>
                      </a:r>
                    </a:p>
                  </a:txBody>
                  <a:tcPr/>
                </a:tc>
                <a:tc>
                  <a:txBody>
                    <a:bodyPr/>
                    <a:lstStyle/>
                    <a:p>
                      <a:pPr algn="just"/>
                      <a:r>
                        <a:rPr lang="ru-RU" sz="1400" dirty="0">
                          <a:latin typeface="Times New Roman" panose="02020603050405020304" pitchFamily="18" charset="0"/>
                          <a:cs typeface="Times New Roman" panose="02020603050405020304" pitchFamily="18" charset="0"/>
                        </a:rPr>
                        <a:t>Строительство 4 домов культуры и 1 Центра культурного развития, продолжение строительства Дома танца «Лезгинка».</a:t>
                      </a:r>
                    </a:p>
                    <a:p>
                      <a:pPr algn="just"/>
                      <a:r>
                        <a:rPr lang="ru-RU" sz="1400" dirty="0">
                          <a:latin typeface="Times New Roman" panose="02020603050405020304" pitchFamily="18" charset="0"/>
                          <a:cs typeface="Times New Roman" panose="02020603050405020304" pitchFamily="18" charset="0"/>
                        </a:rPr>
                        <a:t>Капитальный ремонт 7 домов культуры и 3 детских школ искусств (</a:t>
                      </a:r>
                      <a:r>
                        <a:rPr lang="ru-RU" sz="1400" dirty="0" err="1">
                          <a:latin typeface="Times New Roman" panose="02020603050405020304" pitchFamily="18" charset="0"/>
                          <a:cs typeface="Times New Roman" panose="02020603050405020304" pitchFamily="18" charset="0"/>
                        </a:rPr>
                        <a:t>Хивский</a:t>
                      </a:r>
                      <a:r>
                        <a:rPr lang="ru-RU" sz="1400" dirty="0">
                          <a:latin typeface="Times New Roman" panose="02020603050405020304" pitchFamily="18" charset="0"/>
                          <a:cs typeface="Times New Roman" panose="02020603050405020304" pitchFamily="18" charset="0"/>
                        </a:rPr>
                        <a:t> район, г. Махачкала, г. Дагестанские Огни), а также создание двух модельных библиотек (г. Каспийск и г. Махачкала).</a:t>
                      </a:r>
                    </a:p>
                  </a:txBody>
                  <a:tcPr/>
                </a:tc>
                <a:extLst>
                  <a:ext uri="{0D108BD9-81ED-4DB2-BD59-A6C34878D82A}">
                    <a16:rowId xmlns:a16="http://schemas.microsoft.com/office/drawing/2014/main" val="2243703744"/>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600" dirty="0">
                          <a:latin typeface="Times New Roman" panose="02020603050405020304" pitchFamily="18" charset="0"/>
                          <a:cs typeface="Times New Roman" panose="02020603050405020304" pitchFamily="18" charset="0"/>
                        </a:rPr>
                        <a:t>Малое и среднее предпринимательство и поддержка индивидуальной предпринимательской инициативы</a:t>
                      </a:r>
                    </a:p>
                  </a:txBody>
                  <a:tcPr/>
                </a:tc>
                <a:tc>
                  <a:txBody>
                    <a:bodyPr/>
                    <a:lstStyle/>
                    <a:p>
                      <a:pPr algn="just"/>
                      <a:r>
                        <a:rPr lang="ru-RU" sz="1400" dirty="0">
                          <a:latin typeface="Times New Roman" panose="02020603050405020304" pitchFamily="18" charset="0"/>
                          <a:cs typeface="Times New Roman" panose="02020603050405020304" pitchFamily="18" charset="0"/>
                        </a:rPr>
                        <a:t>Оказание комплексной поддержки Центром «Мой бизнес» 461 субъектам МСП и 373 самозанятым, заключение (при поддержке Центра поддержки экспорта) 19 экспортных контрактов субъектами МСП. Объем гарантийной помощи субъектам МСП составит 193,7197 млн рублей. Количество действующих микрозаймов начинающим предпринимателям составит 34 единицы. Предоставление грантов 7 социально ориентированным субъектам МСП.</a:t>
                      </a:r>
                    </a:p>
                  </a:txBody>
                  <a:tcPr/>
                </a:tc>
                <a:extLst>
                  <a:ext uri="{0D108BD9-81ED-4DB2-BD59-A6C34878D82A}">
                    <a16:rowId xmlns:a16="http://schemas.microsoft.com/office/drawing/2014/main" val="2149568736"/>
                  </a:ext>
                </a:extLst>
              </a:tr>
              <a:tr h="370840">
                <a:tc>
                  <a:txBody>
                    <a:bodyPr/>
                    <a:lstStyle/>
                    <a:p>
                      <a:r>
                        <a:rPr lang="ru-RU" sz="1600" dirty="0">
                          <a:latin typeface="Times New Roman" panose="02020603050405020304" pitchFamily="18" charset="0"/>
                          <a:cs typeface="Times New Roman" panose="02020603050405020304" pitchFamily="18" charset="0"/>
                        </a:rPr>
                        <a:t>Международная кооперация и экспорт</a:t>
                      </a:r>
                    </a:p>
                  </a:txBody>
                  <a:tcPr/>
                </a:tc>
                <a:tc>
                  <a:txBody>
                    <a:bodyPr/>
                    <a:lstStyle/>
                    <a:p>
                      <a:pPr algn="just"/>
                      <a:r>
                        <a:rPr lang="ru-RU" sz="1400" dirty="0">
                          <a:latin typeface="Times New Roman" panose="02020603050405020304" pitchFamily="18" charset="0"/>
                          <a:cs typeface="Times New Roman" panose="02020603050405020304" pitchFamily="18" charset="0"/>
                        </a:rPr>
                        <a:t>Господдержка мелиорации земель сельхозназначения в виде предоставления субсидий на возмещение части прямых затрат на проведение мелиоративных работ на землях сельхозназначения инициаторов проектов, направленных на выращивание </a:t>
                      </a:r>
                      <a:r>
                        <a:rPr lang="ru-RU" sz="1400" dirty="0" err="1">
                          <a:latin typeface="Times New Roman" panose="02020603050405020304" pitchFamily="18" charset="0"/>
                          <a:cs typeface="Times New Roman" panose="02020603050405020304" pitchFamily="18" charset="0"/>
                        </a:rPr>
                        <a:t>экспортно</a:t>
                      </a:r>
                      <a:r>
                        <a:rPr lang="ru-RU" sz="1400" dirty="0">
                          <a:latin typeface="Times New Roman" panose="02020603050405020304" pitchFamily="18" charset="0"/>
                          <a:cs typeface="Times New Roman" panose="02020603050405020304" pitchFamily="18" charset="0"/>
                        </a:rPr>
                        <a:t> ориентированной продукции АПК. </a:t>
                      </a:r>
                    </a:p>
                  </a:txBody>
                  <a:tcPr/>
                </a:tc>
                <a:extLst>
                  <a:ext uri="{0D108BD9-81ED-4DB2-BD59-A6C34878D82A}">
                    <a16:rowId xmlns:a16="http://schemas.microsoft.com/office/drawing/2014/main" val="900435656"/>
                  </a:ext>
                </a:extLst>
              </a:tr>
              <a:tr h="370840">
                <a:tc>
                  <a:txBody>
                    <a:bodyPr/>
                    <a:lstStyle/>
                    <a:p>
                      <a:r>
                        <a:rPr lang="ru-RU" sz="1600" dirty="0">
                          <a:latin typeface="Times New Roman" panose="02020603050405020304" pitchFamily="18" charset="0"/>
                          <a:cs typeface="Times New Roman" panose="02020603050405020304" pitchFamily="18" charset="0"/>
                        </a:rPr>
                        <a:t>Производительность труда и поддержка занятости</a:t>
                      </a:r>
                    </a:p>
                  </a:txBody>
                  <a:tcPr/>
                </a:tc>
                <a:tc>
                  <a:txBody>
                    <a:bodyPr/>
                    <a:lstStyle/>
                    <a:p>
                      <a:pPr algn="just"/>
                      <a:r>
                        <a:rPr lang="ru-RU" sz="1400" dirty="0">
                          <a:latin typeface="Times New Roman" panose="02020603050405020304" pitchFamily="18" charset="0"/>
                          <a:cs typeface="Times New Roman" panose="02020603050405020304" pitchFamily="18" charset="0"/>
                        </a:rPr>
                        <a:t>Изучение опыта других регионов по созданию «Фабрики процессов», представляющей собой производственную площадку по обучению сотрудников предприятий инструментам бережливого производства, подготовка и направление финансово-экономического обоснования в Минфин РД о </a:t>
                      </a:r>
                      <a:r>
                        <a:rPr lang="ru-RU" sz="1400" dirty="0" err="1">
                          <a:latin typeface="Times New Roman" panose="02020603050405020304" pitchFamily="18" charset="0"/>
                          <a:cs typeface="Times New Roman" panose="02020603050405020304" pitchFamily="18" charset="0"/>
                        </a:rPr>
                        <a:t>предусмотрении</a:t>
                      </a:r>
                      <a:r>
                        <a:rPr lang="ru-RU" sz="1400" dirty="0">
                          <a:latin typeface="Times New Roman" panose="02020603050405020304" pitchFamily="18" charset="0"/>
                          <a:cs typeface="Times New Roman" panose="02020603050405020304" pitchFamily="18" charset="0"/>
                        </a:rPr>
                        <a:t> в республиканском бюджете Республики Дагестан на 2022 год средств на разворачивание и дальнейшее содержание «Фабрики процессов».</a:t>
                      </a:r>
                    </a:p>
                  </a:txBody>
                  <a:tcPr/>
                </a:tc>
                <a:extLst>
                  <a:ext uri="{0D108BD9-81ED-4DB2-BD59-A6C34878D82A}">
                    <a16:rowId xmlns:a16="http://schemas.microsoft.com/office/drawing/2014/main" val="3999319899"/>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dirty="0">
                          <a:latin typeface="Times New Roman" panose="02020603050405020304" pitchFamily="18" charset="0"/>
                          <a:cs typeface="Times New Roman" panose="02020603050405020304" pitchFamily="18" charset="0"/>
                        </a:rPr>
                        <a:t>Наука</a:t>
                      </a:r>
                    </a:p>
                  </a:txBody>
                  <a:tcPr/>
                </a:tc>
                <a:tc>
                  <a:txBody>
                    <a:bodyPr/>
                    <a:lstStyle/>
                    <a:p>
                      <a:pPr algn="just"/>
                      <a:r>
                        <a:rPr lang="ru-RU" sz="1400" dirty="0">
                          <a:latin typeface="Times New Roman" panose="02020603050405020304" pitchFamily="18" charset="0"/>
                          <a:cs typeface="Times New Roman" panose="02020603050405020304" pitchFamily="18" charset="0"/>
                        </a:rPr>
                        <a:t>Участие в конкурсе на предоставление из федерального бюджета грантов в форме субсидий на государственную поддержку НОЦ «Научно-образовательный центр по глобальным проблемам обеспечения комплексной безопасности Прикаспийского региона и Каспия»</a:t>
                      </a:r>
                    </a:p>
                  </a:txBody>
                  <a:tcPr/>
                </a:tc>
                <a:extLst>
                  <a:ext uri="{0D108BD9-81ED-4DB2-BD59-A6C34878D82A}">
                    <a16:rowId xmlns:a16="http://schemas.microsoft.com/office/drawing/2014/main" val="1208014551"/>
                  </a:ext>
                </a:extLst>
              </a:tr>
            </a:tbl>
          </a:graphicData>
        </a:graphic>
      </p:graphicFrame>
    </p:spTree>
    <p:extLst>
      <p:ext uri="{BB962C8B-B14F-4D97-AF65-F5344CB8AC3E}">
        <p14:creationId xmlns:p14="http://schemas.microsoft.com/office/powerpoint/2010/main" val="40813951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sp>
        <p:nvSpPr>
          <p:cNvPr id="1048935" name="Rectangle 23"/>
          <p:cNvSpPr/>
          <p:nvPr/>
        </p:nvSpPr>
        <p:spPr>
          <a:xfrm>
            <a:off x="0" y="-1"/>
            <a:ext cx="12192000" cy="6790099"/>
          </a:xfrm>
          <a:prstGeom prst="rect">
            <a:avLst/>
          </a:prstGeom>
          <a:solidFill>
            <a:schemeClr val="tx2">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48936" name="Frame 3"/>
          <p:cNvSpPr/>
          <p:nvPr/>
        </p:nvSpPr>
        <p:spPr>
          <a:xfrm>
            <a:off x="0" y="0"/>
            <a:ext cx="12192000" cy="6858000"/>
          </a:xfrm>
          <a:prstGeom prst="frame">
            <a:avLst>
              <a:gd name="adj1" fmla="val 1053"/>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048937" name="Rectangle 1"/>
          <p:cNvSpPr/>
          <p:nvPr/>
        </p:nvSpPr>
        <p:spPr>
          <a:xfrm>
            <a:off x="73090" y="3171279"/>
            <a:ext cx="12045820" cy="769441"/>
          </a:xfrm>
          <a:prstGeom prst="rect">
            <a:avLst/>
          </a:prstGeom>
        </p:spPr>
        <p:txBody>
          <a:bodyPr wrap="square">
            <a:spAutoFit/>
          </a:bodyPr>
          <a:lstStyle/>
          <a:p>
            <a:pPr algn="ctr" fontAlgn="auto">
              <a:spcBef>
                <a:spcPts val="0"/>
              </a:spcBef>
              <a:spcAft>
                <a:spcPts val="0"/>
              </a:spcAft>
            </a:pPr>
            <a:r>
              <a:rPr lang="ru-RU" sz="4400" b="1" dirty="0">
                <a:solidFill>
                  <a:schemeClr val="bg1"/>
                </a:solidFill>
                <a:latin typeface="Times New Roman" panose="02020603050405020304" pitchFamily="18" charset="0"/>
                <a:cs typeface="Times New Roman" panose="02020603050405020304" pitchFamily="18" charset="0"/>
              </a:rPr>
              <a:t>СПАСИБО ЗА ВНИМАНИЕ</a:t>
            </a:r>
          </a:p>
        </p:txBody>
      </p:sp>
      <p:sp>
        <p:nvSpPr>
          <p:cNvPr id="1048938" name="Rectangle 6"/>
          <p:cNvSpPr/>
          <p:nvPr/>
        </p:nvSpPr>
        <p:spPr>
          <a:xfrm>
            <a:off x="73090" y="4366093"/>
            <a:ext cx="12045819" cy="584775"/>
          </a:xfrm>
          <a:prstGeom prst="rect">
            <a:avLst/>
          </a:prstGeom>
        </p:spPr>
        <p:txBody>
          <a:bodyPr wrap="square">
            <a:spAutoFit/>
          </a:bodyPr>
          <a:lstStyle/>
          <a:p>
            <a:pPr algn="ctr"/>
            <a:r>
              <a:rPr lang="ru-RU" sz="1600" dirty="0">
                <a:solidFill>
                  <a:schemeClr val="accent1">
                    <a:lumMod val="20000"/>
                    <a:lumOff val="80000"/>
                  </a:schemeClr>
                </a:solidFill>
                <a:latin typeface="Times New Roman" panose="02020603050405020304" pitchFamily="18" charset="0"/>
                <a:ea typeface="Roboto Condensed Light"/>
                <a:cs typeface="Times New Roman" panose="02020603050405020304" pitchFamily="18" charset="0"/>
              </a:rPr>
              <a:t>367005, Россия, Республика Дагестан, г. Махачкала, </a:t>
            </a:r>
          </a:p>
          <a:p>
            <a:pPr algn="ctr"/>
            <a:r>
              <a:rPr lang="ru-RU" sz="1600" dirty="0">
                <a:solidFill>
                  <a:schemeClr val="accent1">
                    <a:lumMod val="20000"/>
                    <a:lumOff val="80000"/>
                  </a:schemeClr>
                </a:solidFill>
                <a:latin typeface="Times New Roman" panose="02020603050405020304" pitchFamily="18" charset="0"/>
                <a:ea typeface="Roboto Condensed Light"/>
                <a:cs typeface="Times New Roman" panose="02020603050405020304" pitchFamily="18" charset="0"/>
              </a:rPr>
              <a:t>пл.Ленина, Дом Правительства, 8(8722) 51-76-59 </a:t>
            </a:r>
          </a:p>
        </p:txBody>
      </p:sp>
      <p:sp>
        <p:nvSpPr>
          <p:cNvPr id="1048939" name="Google Shape;332;p25"/>
          <p:cNvSpPr txBox="1"/>
          <p:nvPr/>
        </p:nvSpPr>
        <p:spPr>
          <a:xfrm>
            <a:off x="73090" y="1938582"/>
            <a:ext cx="12045820" cy="672585"/>
          </a:xfrm>
          <a:prstGeom prst="rect">
            <a:avLst/>
          </a:prstGeom>
          <a:noFill/>
          <a:ln>
            <a:noFill/>
          </a:ln>
        </p:spPr>
        <p:txBody>
          <a:bodyPr spcFirstLastPara="1" wrap="square" lIns="91425" tIns="91425" rIns="91425" bIns="91425" anchor="ctr" anchorCtr="0">
            <a:noAutofit/>
          </a:bodyPr>
          <a:lstStyle/>
          <a:p>
            <a:pPr algn="ctr"/>
            <a:r>
              <a:rPr lang="ru-RU" sz="1400" b="1" dirty="0">
                <a:solidFill>
                  <a:schemeClr val="bg1"/>
                </a:solidFill>
                <a:latin typeface="Times New Roman" panose="02020603050405020304" pitchFamily="18" charset="0"/>
                <a:ea typeface="Dosis"/>
                <a:cs typeface="Times New Roman" panose="02020603050405020304" pitchFamily="18" charset="0"/>
                <a:sym typeface="Dosis"/>
              </a:rPr>
              <a:t>Администрация </a:t>
            </a:r>
            <a:br>
              <a:rPr lang="ru-RU" sz="1400" b="1" dirty="0">
                <a:solidFill>
                  <a:schemeClr val="bg1"/>
                </a:solidFill>
                <a:latin typeface="Times New Roman" panose="02020603050405020304" pitchFamily="18" charset="0"/>
                <a:ea typeface="Dosis"/>
                <a:cs typeface="Times New Roman" panose="02020603050405020304" pitchFamily="18" charset="0"/>
                <a:sym typeface="Dosis"/>
              </a:rPr>
            </a:br>
            <a:r>
              <a:rPr lang="ru-RU" sz="1400" b="1" dirty="0">
                <a:solidFill>
                  <a:schemeClr val="bg1"/>
                </a:solidFill>
                <a:latin typeface="Times New Roman" panose="02020603050405020304" pitchFamily="18" charset="0"/>
                <a:ea typeface="Dosis"/>
                <a:cs typeface="Times New Roman" panose="02020603050405020304" pitchFamily="18" charset="0"/>
                <a:sym typeface="Dosis"/>
              </a:rPr>
              <a:t>Главы и Правительства </a:t>
            </a:r>
          </a:p>
          <a:p>
            <a:pPr algn="ctr"/>
            <a:r>
              <a:rPr lang="ru-RU" sz="1400" b="1" dirty="0">
                <a:solidFill>
                  <a:schemeClr val="bg1"/>
                </a:solidFill>
                <a:latin typeface="Times New Roman" panose="02020603050405020304" pitchFamily="18" charset="0"/>
                <a:ea typeface="Dosis"/>
                <a:cs typeface="Times New Roman" panose="02020603050405020304" pitchFamily="18" charset="0"/>
                <a:sym typeface="Dosis"/>
              </a:rPr>
              <a:t>РЕСПУБЛИКИ ДАГЕСТАН </a:t>
            </a:r>
          </a:p>
        </p:txBody>
      </p:sp>
      <p:pic>
        <p:nvPicPr>
          <p:cNvPr id="2097191" name="Picture 4" descr="D:\Документы\Мои документы\_ОРГАНИЗАЦИЯ РАБОТЫ\Для сведения\Медиа материалы\Инфорграфика по работе Минтруда\ПРД_белый 2.png"/>
          <p:cNvPicPr>
            <a:picLocks noChangeAspect="1" noChangeArrowheads="1"/>
          </p:cNvPicPr>
          <p:nvPr/>
        </p:nvPicPr>
        <p:blipFill>
          <a:blip r:embed="rId4" cstate="print"/>
          <a:srcRect/>
          <a:stretch>
            <a:fillRect/>
          </a:stretch>
        </p:blipFill>
        <p:spPr bwMode="auto">
          <a:xfrm>
            <a:off x="5424955" y="1182647"/>
            <a:ext cx="1342090" cy="645646"/>
          </a:xfrm>
          <a:prstGeom prst="rect">
            <a:avLst/>
          </a:prstGeom>
          <a:noFill/>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166" name="Picture 51"/>
          <p:cNvPicPr>
            <a:picLocks noChangeAspect="1"/>
          </p:cNvPicPr>
          <p:nvPr/>
        </p:nvPicPr>
        <p:blipFill>
          <a:blip r:embed="rId2"/>
          <a:stretch>
            <a:fillRect/>
          </a:stretch>
        </p:blipFill>
        <p:spPr>
          <a:xfrm>
            <a:off x="0" y="1744133"/>
            <a:ext cx="2774325" cy="5113867"/>
          </a:xfrm>
          <a:prstGeom prst="rect">
            <a:avLst/>
          </a:prstGeom>
        </p:spPr>
      </p:pic>
      <p:pic>
        <p:nvPicPr>
          <p:cNvPr id="2097167" name="Picture 2"/>
          <p:cNvPicPr>
            <a:picLocks noChangeAspect="1"/>
          </p:cNvPicPr>
          <p:nvPr/>
        </p:nvPicPr>
        <p:blipFill>
          <a:blip r:embed="rId3" cstate="print"/>
          <a:stretch>
            <a:fillRect/>
          </a:stretch>
        </p:blipFill>
        <p:spPr>
          <a:xfrm>
            <a:off x="-1" y="0"/>
            <a:ext cx="2774325" cy="2774325"/>
          </a:xfrm>
          <a:prstGeom prst="rect">
            <a:avLst/>
          </a:prstGeom>
        </p:spPr>
      </p:pic>
      <p:sp>
        <p:nvSpPr>
          <p:cNvPr id="1048751" name="Rectangle 2"/>
          <p:cNvSpPr/>
          <p:nvPr/>
        </p:nvSpPr>
        <p:spPr>
          <a:xfrm>
            <a:off x="0" y="178939"/>
            <a:ext cx="12192000" cy="263612"/>
          </a:xfrm>
          <a:prstGeom prst="rect">
            <a:avLst/>
          </a:prstGeom>
          <a:gradFill flip="none" rotWithShape="1">
            <a:gsLst>
              <a:gs pos="0">
                <a:srgbClr val="01B3CE"/>
              </a:gs>
              <a:gs pos="91000">
                <a:schemeClr val="accent1">
                  <a:lumMod val="60000"/>
                  <a:lumOff val="40000"/>
                  <a:alpha val="41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pPr>
            <a:endParaRPr lang="en-US" dirty="0"/>
          </a:p>
        </p:txBody>
      </p:sp>
      <p:pic>
        <p:nvPicPr>
          <p:cNvPr id="2097168" name="Picture 4" descr="https://xn--80aafjcthgy6bd.xn--p1ai/templates/mun46/images/gerb.png"/>
          <p:cNvPicPr>
            <a:picLocks noChangeAspect="1" noChangeArrowheads="1"/>
          </p:cNvPicPr>
          <p:nvPr/>
        </p:nvPicPr>
        <p:blipFill>
          <a:blip r:embed="rId4" cstate="print"/>
          <a:srcRect/>
          <a:stretch>
            <a:fillRect/>
          </a:stretch>
        </p:blipFill>
        <p:spPr bwMode="auto">
          <a:xfrm>
            <a:off x="11350831" y="40745"/>
            <a:ext cx="518834" cy="540000"/>
          </a:xfrm>
          <a:prstGeom prst="rect">
            <a:avLst/>
          </a:prstGeom>
          <a:noFill/>
        </p:spPr>
      </p:pic>
      <p:sp>
        <p:nvSpPr>
          <p:cNvPr id="1048754" name="TextBox 11"/>
          <p:cNvSpPr txBox="1"/>
          <p:nvPr/>
        </p:nvSpPr>
        <p:spPr>
          <a:xfrm>
            <a:off x="5745155" y="5750997"/>
            <a:ext cx="1009916" cy="400110"/>
          </a:xfrm>
          <a:prstGeom prst="rect">
            <a:avLst/>
          </a:prstGeom>
          <a:noFill/>
        </p:spPr>
        <p:txBody>
          <a:bodyPr wrap="square" rtlCol="0">
            <a:spAutoFit/>
          </a:bodyPr>
          <a:lstStyle/>
          <a:p>
            <a:r>
              <a:rPr lang="ru-RU" sz="2000" b="1" dirty="0">
                <a:solidFill>
                  <a:srgbClr val="01B3CE"/>
                </a:solidFill>
                <a:latin typeface="Times New Roman" panose="02020603050405020304" pitchFamily="18" charset="0"/>
                <a:cs typeface="Times New Roman" panose="02020603050405020304" pitchFamily="18" charset="0"/>
              </a:rPr>
              <a:t>121,2</a:t>
            </a:r>
            <a:r>
              <a:rPr lang="id-ID" sz="2000" b="1" dirty="0">
                <a:solidFill>
                  <a:srgbClr val="01B3CE"/>
                </a:solidFill>
                <a:latin typeface="Times New Roman" panose="02020603050405020304" pitchFamily="18" charset="0"/>
                <a:cs typeface="Times New Roman" panose="02020603050405020304" pitchFamily="18" charset="0"/>
              </a:rPr>
              <a:t>%</a:t>
            </a:r>
            <a:endParaRPr lang="id-ID" sz="2400" b="1" dirty="0">
              <a:solidFill>
                <a:srgbClr val="01B3CE"/>
              </a:solidFill>
              <a:latin typeface="Times New Roman" panose="02020603050405020304" pitchFamily="18" charset="0"/>
              <a:cs typeface="Times New Roman" panose="02020603050405020304" pitchFamily="18" charset="0"/>
            </a:endParaRPr>
          </a:p>
        </p:txBody>
      </p:sp>
      <p:sp>
        <p:nvSpPr>
          <p:cNvPr id="1048755" name="TextBox 12"/>
          <p:cNvSpPr txBox="1"/>
          <p:nvPr/>
        </p:nvSpPr>
        <p:spPr>
          <a:xfrm>
            <a:off x="2954951" y="5137985"/>
            <a:ext cx="4007163" cy="815340"/>
          </a:xfrm>
          <a:prstGeom prst="rect">
            <a:avLst/>
          </a:prstGeom>
          <a:noFill/>
        </p:spPr>
        <p:txBody>
          <a:bodyPr wrap="square" rtlCol="0">
            <a:spAutoFit/>
          </a:bodyPr>
          <a:lstStyle/>
          <a:p>
            <a:r>
              <a:rPr lang="ru-RU" sz="1600" b="1" dirty="0">
                <a:solidFill>
                  <a:schemeClr val="accent1"/>
                </a:solidFill>
                <a:latin typeface="Times New Roman" panose="02020603050405020304" pitchFamily="18" charset="0"/>
                <a:cs typeface="Times New Roman" panose="02020603050405020304" pitchFamily="18" charset="0"/>
              </a:rPr>
              <a:t>Численность граждан предпенсионного возраста, прошедших профобучение, чел.</a:t>
            </a:r>
          </a:p>
        </p:txBody>
      </p:sp>
      <p:sp>
        <p:nvSpPr>
          <p:cNvPr id="1048756" name="TextBox 14"/>
          <p:cNvSpPr txBox="1"/>
          <p:nvPr/>
        </p:nvSpPr>
        <p:spPr>
          <a:xfrm>
            <a:off x="3025467" y="5732809"/>
            <a:ext cx="2280503" cy="340519"/>
          </a:xfrm>
          <a:prstGeom prst="roundRect">
            <a:avLst/>
          </a:prstGeom>
          <a:solidFill>
            <a:srgbClr val="CDF3F3"/>
          </a:solidFill>
        </p:spPr>
        <p:txBody>
          <a:bodyPr wrap="square" rtlCol="0">
            <a:spAutoFit/>
          </a:bodyPr>
          <a:lstStyle/>
          <a:p>
            <a:r>
              <a:rPr lang="ru-RU" sz="1400" dirty="0">
                <a:solidFill>
                  <a:schemeClr val="accent1">
                    <a:lumMod val="50000"/>
                  </a:schemeClr>
                </a:solidFill>
                <a:latin typeface="Times New Roman" panose="02020603050405020304" pitchFamily="18" charset="0"/>
                <a:cs typeface="Times New Roman" panose="02020603050405020304" pitchFamily="18" charset="0"/>
              </a:rPr>
              <a:t>План: 978 (180 за 2020 г.)</a:t>
            </a:r>
            <a:endParaRPr lang="id-ID" sz="1400" dirty="0">
              <a:solidFill>
                <a:schemeClr val="accent1">
                  <a:lumMod val="50000"/>
                </a:schemeClr>
              </a:solidFill>
              <a:latin typeface="Times New Roman" panose="02020603050405020304" pitchFamily="18" charset="0"/>
              <a:cs typeface="Times New Roman" panose="02020603050405020304" pitchFamily="18" charset="0"/>
            </a:endParaRPr>
          </a:p>
        </p:txBody>
      </p:sp>
      <p:sp>
        <p:nvSpPr>
          <p:cNvPr id="1048757" name="TextBox 15"/>
          <p:cNvSpPr txBox="1"/>
          <p:nvPr/>
        </p:nvSpPr>
        <p:spPr>
          <a:xfrm>
            <a:off x="3025468" y="6070426"/>
            <a:ext cx="2648036" cy="374571"/>
          </a:xfrm>
          <a:prstGeom prst="roundRect">
            <a:avLst/>
          </a:prstGeom>
          <a:solidFill>
            <a:srgbClr val="01B3CE"/>
          </a:solidFill>
        </p:spPr>
        <p:txBody>
          <a:bodyPr wrap="square" rtlCol="0">
            <a:spAutoFit/>
          </a:bodyPr>
          <a:lstStyle/>
          <a:p>
            <a:r>
              <a:rPr lang="ru-RU" sz="1600" b="1" dirty="0">
                <a:latin typeface="Times New Roman" panose="02020603050405020304" pitchFamily="18" charset="0"/>
                <a:cs typeface="Times New Roman" panose="02020603050405020304" pitchFamily="18" charset="0"/>
              </a:rPr>
              <a:t>Факт: 1185 (218 за 2020 г.)</a:t>
            </a:r>
            <a:endParaRPr lang="id-ID" sz="1600" b="1" dirty="0">
              <a:latin typeface="Times New Roman" panose="02020603050405020304" pitchFamily="18" charset="0"/>
              <a:cs typeface="Times New Roman" panose="02020603050405020304" pitchFamily="18" charset="0"/>
            </a:endParaRPr>
          </a:p>
        </p:txBody>
      </p:sp>
      <p:cxnSp>
        <p:nvCxnSpPr>
          <p:cNvPr id="3145742" name="Прямая соединительная линия 80"/>
          <p:cNvCxnSpPr>
            <a:cxnSpLocks/>
          </p:cNvCxnSpPr>
          <p:nvPr/>
        </p:nvCxnSpPr>
        <p:spPr>
          <a:xfrm>
            <a:off x="7161909" y="5267296"/>
            <a:ext cx="3753" cy="1271544"/>
          </a:xfrm>
          <a:prstGeom prst="line">
            <a:avLst/>
          </a:prstGeom>
          <a:ln>
            <a:solidFill>
              <a:srgbClr val="01B3CE"/>
            </a:solidFill>
          </a:ln>
        </p:spPr>
        <p:style>
          <a:lnRef idx="3">
            <a:schemeClr val="accent2"/>
          </a:lnRef>
          <a:fillRef idx="0">
            <a:schemeClr val="accent2"/>
          </a:fillRef>
          <a:effectRef idx="2">
            <a:schemeClr val="accent2"/>
          </a:effectRef>
          <a:fontRef idx="minor">
            <a:schemeClr val="tx1"/>
          </a:fontRef>
        </p:style>
      </p:cxnSp>
      <p:sp>
        <p:nvSpPr>
          <p:cNvPr id="1048763" name="TextBox 22"/>
          <p:cNvSpPr txBox="1"/>
          <p:nvPr/>
        </p:nvSpPr>
        <p:spPr>
          <a:xfrm>
            <a:off x="7366101" y="5175555"/>
            <a:ext cx="4755018" cy="584775"/>
          </a:xfrm>
          <a:prstGeom prst="rect">
            <a:avLst/>
          </a:prstGeom>
          <a:noFill/>
        </p:spPr>
        <p:txBody>
          <a:bodyPr wrap="square" rtlCol="0">
            <a:spAutoFit/>
          </a:bodyPr>
          <a:lstStyle/>
          <a:p>
            <a:r>
              <a:rPr lang="ru-RU" sz="1600" b="1" dirty="0">
                <a:solidFill>
                  <a:schemeClr val="accent1"/>
                </a:solidFill>
                <a:latin typeface="Times New Roman" panose="02020603050405020304" pitchFamily="18" charset="0"/>
                <a:cs typeface="Times New Roman" panose="02020603050405020304" pitchFamily="18" charset="0"/>
              </a:rPr>
              <a:t>Создание дополнительных  мест</a:t>
            </a:r>
            <a:r>
              <a:rPr lang="en-US" sz="1600" b="1" dirty="0">
                <a:solidFill>
                  <a:schemeClr val="accent1"/>
                </a:solidFill>
                <a:latin typeface="Times New Roman" panose="02020603050405020304" pitchFamily="18" charset="0"/>
                <a:cs typeface="Times New Roman" panose="02020603050405020304" pitchFamily="18" charset="0"/>
              </a:rPr>
              <a:t> </a:t>
            </a:r>
            <a:r>
              <a:rPr lang="ru-RU" sz="1600" b="1" dirty="0">
                <a:solidFill>
                  <a:schemeClr val="accent1"/>
                </a:solidFill>
                <a:latin typeface="Times New Roman" panose="02020603050405020304" pitchFamily="18" charset="0"/>
                <a:cs typeface="Times New Roman" panose="02020603050405020304" pitchFamily="18" charset="0"/>
              </a:rPr>
              <a:t>в дошкольных образовательных учреждениях  (в детских садах)</a:t>
            </a:r>
          </a:p>
        </p:txBody>
      </p:sp>
      <p:sp>
        <p:nvSpPr>
          <p:cNvPr id="1048767" name="TextBox 26"/>
          <p:cNvSpPr txBox="1"/>
          <p:nvPr/>
        </p:nvSpPr>
        <p:spPr>
          <a:xfrm>
            <a:off x="10177035" y="5853162"/>
            <a:ext cx="946608" cy="400110"/>
          </a:xfrm>
          <a:prstGeom prst="rect">
            <a:avLst/>
          </a:prstGeom>
          <a:noFill/>
        </p:spPr>
        <p:txBody>
          <a:bodyPr wrap="square" rtlCol="0">
            <a:spAutoFit/>
          </a:bodyPr>
          <a:lstStyle/>
          <a:p>
            <a:r>
              <a:rPr lang="en-US" sz="2000" b="1" dirty="0">
                <a:solidFill>
                  <a:srgbClr val="01B3CE"/>
                </a:solidFill>
                <a:latin typeface="Times New Roman" panose="02020603050405020304" pitchFamily="18" charset="0"/>
                <a:cs typeface="Times New Roman" panose="02020603050405020304" pitchFamily="18" charset="0"/>
              </a:rPr>
              <a:t>0</a:t>
            </a:r>
            <a:r>
              <a:rPr lang="id-ID" sz="2000" b="1" dirty="0">
                <a:solidFill>
                  <a:srgbClr val="01B3CE"/>
                </a:solidFill>
                <a:latin typeface="Times New Roman" panose="02020603050405020304" pitchFamily="18" charset="0"/>
                <a:cs typeface="Times New Roman" panose="02020603050405020304" pitchFamily="18" charset="0"/>
              </a:rPr>
              <a:t>%</a:t>
            </a:r>
            <a:endParaRPr lang="id-ID" sz="2400" b="1" dirty="0">
              <a:solidFill>
                <a:srgbClr val="01B3CE"/>
              </a:solidFill>
              <a:latin typeface="Times New Roman" panose="02020603050405020304" pitchFamily="18" charset="0"/>
              <a:cs typeface="Times New Roman" panose="02020603050405020304" pitchFamily="18" charset="0"/>
            </a:endParaRPr>
          </a:p>
        </p:txBody>
      </p:sp>
      <p:sp>
        <p:nvSpPr>
          <p:cNvPr id="1048768" name="TextBox 27"/>
          <p:cNvSpPr txBox="1"/>
          <p:nvPr/>
        </p:nvSpPr>
        <p:spPr>
          <a:xfrm>
            <a:off x="7445222" y="5834329"/>
            <a:ext cx="2164935" cy="340519"/>
          </a:xfrm>
          <a:prstGeom prst="roundRect">
            <a:avLst/>
          </a:prstGeom>
          <a:solidFill>
            <a:srgbClr val="CDF3F3"/>
          </a:solidFill>
        </p:spPr>
        <p:txBody>
          <a:bodyPr wrap="square" rtlCol="0">
            <a:spAutoFit/>
          </a:bodyPr>
          <a:lstStyle/>
          <a:p>
            <a:r>
              <a:rPr lang="ru-RU" sz="1400" dirty="0">
                <a:solidFill>
                  <a:schemeClr val="accent1">
                    <a:lumMod val="50000"/>
                  </a:schemeClr>
                </a:solidFill>
                <a:latin typeface="Times New Roman" panose="02020603050405020304" pitchFamily="18" charset="0"/>
                <a:cs typeface="Times New Roman" panose="02020603050405020304" pitchFamily="18" charset="0"/>
              </a:rPr>
              <a:t>План: </a:t>
            </a:r>
            <a:r>
              <a:rPr lang="en-US" sz="1400" dirty="0">
                <a:solidFill>
                  <a:schemeClr val="accent1">
                    <a:lumMod val="50000"/>
                  </a:schemeClr>
                </a:solidFill>
                <a:latin typeface="Times New Roman" panose="02020603050405020304" pitchFamily="18" charset="0"/>
                <a:cs typeface="Times New Roman" panose="02020603050405020304" pitchFamily="18" charset="0"/>
              </a:rPr>
              <a:t>6750</a:t>
            </a:r>
            <a:endParaRPr lang="id-ID" sz="1400" dirty="0">
              <a:solidFill>
                <a:schemeClr val="accent1">
                  <a:lumMod val="50000"/>
                </a:schemeClr>
              </a:solidFill>
              <a:latin typeface="Times New Roman" panose="02020603050405020304" pitchFamily="18" charset="0"/>
              <a:cs typeface="Times New Roman" panose="02020603050405020304" pitchFamily="18" charset="0"/>
            </a:endParaRPr>
          </a:p>
        </p:txBody>
      </p:sp>
      <p:sp>
        <p:nvSpPr>
          <p:cNvPr id="1048777" name="Прямоугольник 37"/>
          <p:cNvSpPr/>
          <p:nvPr/>
        </p:nvSpPr>
        <p:spPr>
          <a:xfrm>
            <a:off x="6794773" y="105622"/>
            <a:ext cx="1706880" cy="396241"/>
          </a:xfrm>
          <a:prstGeom prst="rect">
            <a:avLst/>
          </a:prstGeom>
        </p:spPr>
        <p:txBody>
          <a:bodyPr wrap="none">
            <a:spAutoFit/>
          </a:bodyPr>
          <a:lstStyle/>
          <a:p>
            <a:r>
              <a:rPr lang="ru-RU" sz="2000" b="1" dirty="0">
                <a:latin typeface="Times New Roman" panose="02020603050405020304" pitchFamily="18" charset="0"/>
                <a:cs typeface="Times New Roman" panose="02020603050405020304" pitchFamily="18" charset="0"/>
              </a:rPr>
              <a:t>Демография</a:t>
            </a:r>
            <a:endParaRPr lang="ru-RU" sz="2000" dirty="0"/>
          </a:p>
        </p:txBody>
      </p:sp>
      <p:sp>
        <p:nvSpPr>
          <p:cNvPr id="1049014" name="TextBox 15"/>
          <p:cNvSpPr txBox="1"/>
          <p:nvPr/>
        </p:nvSpPr>
        <p:spPr>
          <a:xfrm>
            <a:off x="7436983" y="6164203"/>
            <a:ext cx="980325" cy="374571"/>
          </a:xfrm>
          <a:prstGeom prst="roundRect">
            <a:avLst/>
          </a:prstGeom>
          <a:solidFill>
            <a:srgbClr val="01B3CE"/>
          </a:solidFill>
        </p:spPr>
        <p:txBody>
          <a:bodyPr wrap="square" rtlCol="0">
            <a:spAutoFit/>
          </a:bodyPr>
          <a:lstStyle/>
          <a:p>
            <a:r>
              <a:rPr lang="ru-RU" sz="1600" b="1" dirty="0">
                <a:latin typeface="Times New Roman" panose="02020603050405020304" pitchFamily="18" charset="0"/>
                <a:cs typeface="Times New Roman" panose="02020603050405020304" pitchFamily="18" charset="0"/>
              </a:rPr>
              <a:t>Факт: </a:t>
            </a:r>
            <a:r>
              <a:rPr lang="en-US" sz="1600" b="1" dirty="0">
                <a:latin typeface="Times New Roman" panose="02020603050405020304" pitchFamily="18" charset="0"/>
                <a:cs typeface="Times New Roman" panose="02020603050405020304" pitchFamily="18" charset="0"/>
              </a:rPr>
              <a:t>0</a:t>
            </a:r>
            <a:endParaRPr lang="id-ID" sz="1600" b="1" dirty="0">
              <a:latin typeface="Times New Roman" panose="02020603050405020304" pitchFamily="18" charset="0"/>
              <a:cs typeface="Times New Roman" panose="02020603050405020304" pitchFamily="18" charset="0"/>
            </a:endParaRPr>
          </a:p>
        </p:txBody>
      </p:sp>
      <p:graphicFrame>
        <p:nvGraphicFramePr>
          <p:cNvPr id="36" name="Таблица 2">
            <a:extLst>
              <a:ext uri="{FF2B5EF4-FFF2-40B4-BE49-F238E27FC236}">
                <a16:creationId xmlns:a16="http://schemas.microsoft.com/office/drawing/2014/main" id="{03AA385D-E478-4ACC-A317-F14513305F96}"/>
              </a:ext>
            </a:extLst>
          </p:cNvPr>
          <p:cNvGraphicFramePr>
            <a:graphicFrameLocks noGrp="1"/>
          </p:cNvGraphicFramePr>
          <p:nvPr>
            <p:extLst>
              <p:ext uri="{D42A27DB-BD31-4B8C-83A1-F6EECF244321}">
                <p14:modId xmlns:p14="http://schemas.microsoft.com/office/powerpoint/2010/main" val="2609906483"/>
              </p:ext>
            </p:extLst>
          </p:nvPr>
        </p:nvGraphicFramePr>
        <p:xfrm>
          <a:off x="2826080" y="624539"/>
          <a:ext cx="9298307" cy="4404360"/>
        </p:xfrm>
        <a:graphic>
          <a:graphicData uri="http://schemas.openxmlformats.org/drawingml/2006/table">
            <a:tbl>
              <a:tblPr firstRow="1" bandRow="1">
                <a:tableStyleId>{5C22544A-7EE6-4342-B048-85BDC9FD1C3A}</a:tableStyleId>
              </a:tblPr>
              <a:tblGrid>
                <a:gridCol w="2116853">
                  <a:extLst>
                    <a:ext uri="{9D8B030D-6E8A-4147-A177-3AD203B41FA5}">
                      <a16:colId xmlns:a16="http://schemas.microsoft.com/office/drawing/2014/main" val="3890753860"/>
                    </a:ext>
                  </a:extLst>
                </a:gridCol>
                <a:gridCol w="900000">
                  <a:extLst>
                    <a:ext uri="{9D8B030D-6E8A-4147-A177-3AD203B41FA5}">
                      <a16:colId xmlns:a16="http://schemas.microsoft.com/office/drawing/2014/main" val="585400195"/>
                    </a:ext>
                  </a:extLst>
                </a:gridCol>
                <a:gridCol w="900000">
                  <a:extLst>
                    <a:ext uri="{9D8B030D-6E8A-4147-A177-3AD203B41FA5}">
                      <a16:colId xmlns:a16="http://schemas.microsoft.com/office/drawing/2014/main" val="2553763667"/>
                    </a:ext>
                  </a:extLst>
                </a:gridCol>
                <a:gridCol w="828000">
                  <a:extLst>
                    <a:ext uri="{9D8B030D-6E8A-4147-A177-3AD203B41FA5}">
                      <a16:colId xmlns:a16="http://schemas.microsoft.com/office/drawing/2014/main" val="804191879"/>
                    </a:ext>
                  </a:extLst>
                </a:gridCol>
                <a:gridCol w="630557">
                  <a:extLst>
                    <a:ext uri="{9D8B030D-6E8A-4147-A177-3AD203B41FA5}">
                      <a16:colId xmlns:a16="http://schemas.microsoft.com/office/drawing/2014/main" val="2655410390"/>
                    </a:ext>
                  </a:extLst>
                </a:gridCol>
                <a:gridCol w="923334">
                  <a:extLst>
                    <a:ext uri="{9D8B030D-6E8A-4147-A177-3AD203B41FA5}">
                      <a16:colId xmlns:a16="http://schemas.microsoft.com/office/drawing/2014/main" val="2467530669"/>
                    </a:ext>
                  </a:extLst>
                </a:gridCol>
                <a:gridCol w="793534">
                  <a:extLst>
                    <a:ext uri="{9D8B030D-6E8A-4147-A177-3AD203B41FA5}">
                      <a16:colId xmlns:a16="http://schemas.microsoft.com/office/drawing/2014/main" val="1561845894"/>
                    </a:ext>
                  </a:extLst>
                </a:gridCol>
                <a:gridCol w="703494">
                  <a:extLst>
                    <a:ext uri="{9D8B030D-6E8A-4147-A177-3AD203B41FA5}">
                      <a16:colId xmlns:a16="http://schemas.microsoft.com/office/drawing/2014/main" val="2462808528"/>
                    </a:ext>
                  </a:extLst>
                </a:gridCol>
                <a:gridCol w="703494">
                  <a:extLst>
                    <a:ext uri="{9D8B030D-6E8A-4147-A177-3AD203B41FA5}">
                      <a16:colId xmlns:a16="http://schemas.microsoft.com/office/drawing/2014/main" val="31640486"/>
                    </a:ext>
                  </a:extLst>
                </a:gridCol>
                <a:gridCol w="799041">
                  <a:extLst>
                    <a:ext uri="{9D8B030D-6E8A-4147-A177-3AD203B41FA5}">
                      <a16:colId xmlns:a16="http://schemas.microsoft.com/office/drawing/2014/main" val="1172407634"/>
                    </a:ext>
                  </a:extLst>
                </a:gridCol>
              </a:tblGrid>
              <a:tr h="288000">
                <a:tc rowSpan="2">
                  <a:txBody>
                    <a:bodyPr/>
                    <a:lstStyle/>
                    <a:p>
                      <a:pPr algn="ctr"/>
                      <a:r>
                        <a:rPr lang="ru-RU" sz="1400" dirty="0">
                          <a:latin typeface="Times New Roman" panose="02020603050405020304" pitchFamily="18" charset="0"/>
                          <a:cs typeface="Times New Roman" panose="02020603050405020304" pitchFamily="18" charset="0"/>
                        </a:rPr>
                        <a:t>Региональные проекты</a:t>
                      </a:r>
                    </a:p>
                    <a:p>
                      <a:pPr algn="ctr"/>
                      <a:r>
                        <a:rPr lang="ru-RU" sz="1400" dirty="0">
                          <a:latin typeface="Times New Roman" panose="02020603050405020304" pitchFamily="18" charset="0"/>
                          <a:cs typeface="Times New Roman" panose="02020603050405020304" pitchFamily="18" charset="0"/>
                        </a:rPr>
                        <a:t>(ответственные исполнители)</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gridSpan="6">
                  <a:txBody>
                    <a:bodyPr/>
                    <a:lstStyle/>
                    <a:p>
                      <a:pPr algn="ctr"/>
                      <a:r>
                        <a:rPr lang="ru-RU" sz="1400" dirty="0">
                          <a:latin typeface="Times New Roman" panose="02020603050405020304" pitchFamily="18" charset="0"/>
                          <a:cs typeface="Times New Roman" panose="02020603050405020304" pitchFamily="18" charset="0"/>
                        </a:rPr>
                        <a:t>Бюджет проекта, млн рублей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ru-RU" dirty="0"/>
                    </a:p>
                  </a:txBody>
                  <a:tcPr/>
                </a:tc>
                <a:tc hMerge="1">
                  <a:txBody>
                    <a:bodyPr/>
                    <a:lstStyle/>
                    <a:p>
                      <a:endParaRPr lang="ru-RU" dirty="0"/>
                    </a:p>
                  </a:txBody>
                  <a:tcPr/>
                </a:tc>
                <a:tc hMerge="1">
                  <a:txBody>
                    <a:bodyPr/>
                    <a:lstStyle/>
                    <a:p>
                      <a:endParaRPr lang="ru-RU" dirty="0"/>
                    </a:p>
                  </a:txBody>
                  <a:tcPr/>
                </a:tc>
                <a:tc hMerge="1">
                  <a:txBody>
                    <a:bodyPr/>
                    <a:lstStyle/>
                    <a:p>
                      <a:endParaRPr lang="ru-RU" dirty="0"/>
                    </a:p>
                  </a:txBody>
                  <a:tcPr/>
                </a:tc>
                <a:tc hMerge="1">
                  <a:txBody>
                    <a:bodyPr/>
                    <a:lstStyle/>
                    <a:p>
                      <a:endParaRPr lang="ru-RU" dirty="0"/>
                    </a:p>
                  </a:txBody>
                  <a:tcPr/>
                </a:tc>
                <a:tc gridSpan="3">
                  <a:txBody>
                    <a:bodyPr/>
                    <a:lstStyle/>
                    <a:p>
                      <a:pPr algn="ctr"/>
                      <a:r>
                        <a:rPr lang="ru-RU" sz="1400" dirty="0">
                          <a:latin typeface="Times New Roman" panose="02020603050405020304" pitchFamily="18" charset="0"/>
                          <a:cs typeface="Times New Roman" panose="02020603050405020304" pitchFamily="18" charset="0"/>
                        </a:rPr>
                        <a:t>Контракты</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ru-RU" dirty="0"/>
                    </a:p>
                  </a:txBody>
                  <a:tcPr/>
                </a:tc>
                <a:tc hMerge="1">
                  <a:txBody>
                    <a:bodyPr/>
                    <a:lstStyle/>
                    <a:p>
                      <a:endParaRPr lang="ru-RU" dirty="0"/>
                    </a:p>
                  </a:txBody>
                  <a:tcPr/>
                </a:tc>
                <a:extLst>
                  <a:ext uri="{0D108BD9-81ED-4DB2-BD59-A6C34878D82A}">
                    <a16:rowId xmlns:a16="http://schemas.microsoft.com/office/drawing/2014/main" val="2690816642"/>
                  </a:ext>
                </a:extLst>
              </a:tr>
              <a:tr h="419126">
                <a:tc vMerge="1">
                  <a:txBody>
                    <a:bodyPr/>
                    <a:lstStyle/>
                    <a:p>
                      <a:endParaRPr lang="ru-RU" dirty="0"/>
                    </a:p>
                  </a:txBody>
                  <a:tcPr/>
                </a:tc>
                <a:tc>
                  <a:txBody>
                    <a:bodyPr/>
                    <a:lstStyle/>
                    <a:p>
                      <a:pPr algn="ctr"/>
                      <a:r>
                        <a:rPr lang="ru-RU" sz="1400" b="0" kern="1200" dirty="0">
                          <a:solidFill>
                            <a:schemeClr val="lt1"/>
                          </a:solidFill>
                          <a:latin typeface="Times New Roman" panose="02020603050405020304" pitchFamily="18" charset="0"/>
                          <a:ea typeface="+mn-ea"/>
                          <a:cs typeface="Times New Roman" panose="02020603050405020304" pitchFamily="18" charset="0"/>
                        </a:rPr>
                        <a:t>Всего</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472C4"/>
                    </a:solidFill>
                  </a:tcPr>
                </a:tc>
                <a:tc>
                  <a:txBody>
                    <a:bodyPr/>
                    <a:lstStyle/>
                    <a:p>
                      <a:pPr algn="ctr"/>
                      <a:r>
                        <a:rPr lang="ru-RU" sz="1400" b="0" kern="1200" dirty="0">
                          <a:solidFill>
                            <a:schemeClr val="lt1"/>
                          </a:solidFill>
                          <a:latin typeface="Times New Roman" panose="02020603050405020304" pitchFamily="18" charset="0"/>
                          <a:ea typeface="+mn-ea"/>
                          <a:cs typeface="Times New Roman" panose="02020603050405020304" pitchFamily="18" charset="0"/>
                        </a:rPr>
                        <a:t>ФБ</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472C4"/>
                    </a:solidFill>
                  </a:tcPr>
                </a:tc>
                <a:tc>
                  <a:txBody>
                    <a:bodyPr/>
                    <a:lstStyle/>
                    <a:p>
                      <a:pPr algn="ctr"/>
                      <a:r>
                        <a:rPr lang="ru-RU" sz="1400" b="0" kern="1200" dirty="0">
                          <a:solidFill>
                            <a:schemeClr val="lt1"/>
                          </a:solidFill>
                          <a:latin typeface="Times New Roman" panose="02020603050405020304" pitchFamily="18" charset="0"/>
                          <a:ea typeface="+mn-ea"/>
                          <a:cs typeface="Times New Roman" panose="02020603050405020304" pitchFamily="18" charset="0"/>
                        </a:rPr>
                        <a:t>РБ</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472C4"/>
                    </a:solidFill>
                  </a:tcPr>
                </a:tc>
                <a:tc>
                  <a:txBody>
                    <a:bodyPr/>
                    <a:lstStyle/>
                    <a:p>
                      <a:pPr algn="ctr"/>
                      <a:r>
                        <a:rPr lang="ru-RU" sz="1400" b="0" kern="1200" dirty="0">
                          <a:solidFill>
                            <a:schemeClr val="lt1"/>
                          </a:solidFill>
                          <a:latin typeface="Times New Roman" panose="02020603050405020304" pitchFamily="18" charset="0"/>
                          <a:ea typeface="+mn-ea"/>
                          <a:cs typeface="Times New Roman" panose="02020603050405020304" pitchFamily="18" charset="0"/>
                        </a:rPr>
                        <a:t>ВИ</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472C4"/>
                    </a:solidFill>
                  </a:tcPr>
                </a:tc>
                <a:tc>
                  <a:txBody>
                    <a:bodyPr/>
                    <a:lstStyle/>
                    <a:p>
                      <a:pPr algn="ctr"/>
                      <a:r>
                        <a:rPr lang="ru-RU" sz="1400" b="0" kern="1200" dirty="0">
                          <a:solidFill>
                            <a:schemeClr val="lt1"/>
                          </a:solidFill>
                          <a:latin typeface="Times New Roman" panose="02020603050405020304" pitchFamily="18" charset="0"/>
                          <a:ea typeface="+mn-ea"/>
                          <a:cs typeface="Times New Roman" panose="02020603050405020304" pitchFamily="18" charset="0"/>
                        </a:rPr>
                        <a:t>Касса</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472C4"/>
                    </a:solidFill>
                  </a:tcPr>
                </a:tc>
                <a:tc>
                  <a:txBody>
                    <a:bodyPr/>
                    <a:lstStyle/>
                    <a:p>
                      <a:pPr algn="ctr"/>
                      <a:r>
                        <a:rPr lang="ru-RU" sz="1400" b="0" kern="1200" dirty="0">
                          <a:solidFill>
                            <a:schemeClr val="lt1"/>
                          </a:solidFill>
                          <a:latin typeface="Times New Roman" panose="02020603050405020304" pitchFamily="18" charset="0"/>
                          <a:ea typeface="+mn-ea"/>
                          <a:cs typeface="Times New Roman" panose="02020603050405020304" pitchFamily="18" charset="0"/>
                        </a:rPr>
                        <a:t>%</a:t>
                      </a:r>
                      <a:endParaRPr lang="ru-RU"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472C4"/>
                    </a:solidFill>
                  </a:tcPr>
                </a:tc>
                <a:tc>
                  <a:txBody>
                    <a:bodyPr/>
                    <a:lstStyle/>
                    <a:p>
                      <a:pPr algn="ctr"/>
                      <a:r>
                        <a:rPr lang="ru-RU" sz="1400" b="0" kern="1200" dirty="0">
                          <a:solidFill>
                            <a:schemeClr val="lt1"/>
                          </a:solidFill>
                          <a:latin typeface="Times New Roman" panose="02020603050405020304" pitchFamily="18" charset="0"/>
                          <a:ea typeface="+mn-ea"/>
                          <a:cs typeface="Times New Roman" panose="02020603050405020304" pitchFamily="18" charset="0"/>
                        </a:rPr>
                        <a:t>План</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472C4"/>
                    </a:solidFill>
                  </a:tcPr>
                </a:tc>
                <a:tc>
                  <a:txBody>
                    <a:bodyPr/>
                    <a:lstStyle/>
                    <a:p>
                      <a:pPr algn="ctr"/>
                      <a:r>
                        <a:rPr lang="ru-RU" sz="1400" b="0" kern="1200" dirty="0">
                          <a:solidFill>
                            <a:schemeClr val="lt1"/>
                          </a:solidFill>
                          <a:latin typeface="Times New Roman" panose="02020603050405020304" pitchFamily="18" charset="0"/>
                          <a:ea typeface="+mn-ea"/>
                          <a:cs typeface="Times New Roman" panose="02020603050405020304" pitchFamily="18" charset="0"/>
                        </a:rPr>
                        <a:t>Факт</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472C4"/>
                    </a:solidFill>
                  </a:tcPr>
                </a:tc>
                <a:tc>
                  <a:txBody>
                    <a:bodyPr/>
                    <a:lstStyle/>
                    <a:p>
                      <a:pPr algn="ctr"/>
                      <a:r>
                        <a:rPr lang="ru-RU" sz="1400" b="0" kern="1200" dirty="0">
                          <a:solidFill>
                            <a:schemeClr val="lt1"/>
                          </a:solidFill>
                          <a:latin typeface="Times New Roman" panose="02020603050405020304" pitchFamily="18" charset="0"/>
                          <a:ea typeface="+mn-ea"/>
                          <a:cs typeface="Times New Roman" panose="02020603050405020304" pitchFamily="18" charset="0"/>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472C4"/>
                    </a:solidFill>
                  </a:tcPr>
                </a:tc>
                <a:extLst>
                  <a:ext uri="{0D108BD9-81ED-4DB2-BD59-A6C34878D82A}">
                    <a16:rowId xmlns:a16="http://schemas.microsoft.com/office/drawing/2014/main" val="2410216419"/>
                  </a:ext>
                </a:extLst>
              </a:tr>
              <a:tr h="370840">
                <a:tc>
                  <a:txBody>
                    <a:bodyPr/>
                    <a:lstStyle/>
                    <a:p>
                      <a:pPr algn="ctr">
                        <a:lnSpc>
                          <a:spcPts val="1400"/>
                        </a:lnSpc>
                      </a:pPr>
                      <a:r>
                        <a:rPr lang="ru-RU" sz="1600" dirty="0">
                          <a:latin typeface="Times New Roman" panose="02020603050405020304" pitchFamily="18" charset="0"/>
                          <a:cs typeface="Times New Roman" panose="02020603050405020304" pitchFamily="18" charset="0"/>
                        </a:rPr>
                        <a:t>Всего</a:t>
                      </a:r>
                      <a:endParaRPr lang="ru-RU" sz="1400" dirty="0">
                        <a:latin typeface="Times New Roman" panose="02020603050405020304" pitchFamily="18"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400" kern="1200" dirty="0">
                          <a:solidFill>
                            <a:schemeClr val="dk1"/>
                          </a:solidFill>
                          <a:latin typeface="Times New Roman" panose="02020603050405020304" pitchFamily="18" charset="0"/>
                          <a:ea typeface="+mn-ea"/>
                          <a:cs typeface="Times New Roman" panose="02020603050405020304" pitchFamily="18" charset="0"/>
                        </a:rPr>
                        <a:t>11 975,71 </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400" kern="1200" dirty="0">
                          <a:solidFill>
                            <a:schemeClr val="dk1"/>
                          </a:solidFill>
                          <a:latin typeface="Times New Roman" panose="02020603050405020304" pitchFamily="18" charset="0"/>
                          <a:ea typeface="+mn-ea"/>
                          <a:cs typeface="Times New Roman" panose="02020603050405020304" pitchFamily="18" charset="0"/>
                        </a:rPr>
                        <a:t>10 397,53 </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400" kern="1200" dirty="0">
                          <a:solidFill>
                            <a:schemeClr val="dk1"/>
                          </a:solidFill>
                          <a:latin typeface="Times New Roman" panose="02020603050405020304" pitchFamily="18" charset="0"/>
                          <a:ea typeface="+mn-ea"/>
                          <a:cs typeface="Times New Roman" panose="02020603050405020304" pitchFamily="18" charset="0"/>
                        </a:rPr>
                        <a:t>1 424,78</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400" kern="1200" dirty="0">
                          <a:solidFill>
                            <a:schemeClr val="dk1"/>
                          </a:solidFill>
                          <a:latin typeface="Times New Roman" panose="02020603050405020304" pitchFamily="18" charset="0"/>
                          <a:ea typeface="+mn-ea"/>
                          <a:cs typeface="Times New Roman" panose="02020603050405020304" pitchFamily="18" charset="0"/>
                        </a:rPr>
                        <a:t>153,4</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sz="1400" kern="1200" dirty="0">
                          <a:solidFill>
                            <a:schemeClr val="tx1"/>
                          </a:solidFill>
                          <a:latin typeface="Times New Roman" panose="02020603050405020304" pitchFamily="18" charset="0"/>
                          <a:ea typeface="+mn-ea"/>
                          <a:cs typeface="Times New Roman" panose="02020603050405020304" pitchFamily="18" charset="0"/>
                        </a:rPr>
                        <a:t>9 243,42 </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400" kern="1200" dirty="0">
                          <a:solidFill>
                            <a:schemeClr val="tx1"/>
                          </a:solidFill>
                          <a:latin typeface="Times New Roman" panose="02020603050405020304" pitchFamily="18" charset="0"/>
                          <a:ea typeface="+mn-ea"/>
                          <a:cs typeface="Times New Roman" panose="02020603050405020304" pitchFamily="18" charset="0"/>
                        </a:rPr>
                        <a:t>77,2</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400" dirty="0">
                          <a:latin typeface="Times New Roman" panose="02020603050405020304" pitchFamily="18" charset="0"/>
                          <a:cs typeface="Times New Roman" panose="02020603050405020304" pitchFamily="18" charset="0"/>
                        </a:rPr>
                        <a:t>81</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400" dirty="0">
                          <a:latin typeface="Times New Roman" panose="02020603050405020304" pitchFamily="18" charset="0"/>
                          <a:cs typeface="Times New Roman" panose="02020603050405020304" pitchFamily="18" charset="0"/>
                        </a:rPr>
                        <a:t>81</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400" dirty="0">
                          <a:latin typeface="Times New Roman" panose="02020603050405020304" pitchFamily="18" charset="0"/>
                          <a:cs typeface="Times New Roman" panose="02020603050405020304" pitchFamily="18" charset="0"/>
                        </a:rPr>
                        <a:t>100</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73256399"/>
                  </a:ext>
                </a:extLst>
              </a:tr>
              <a:tr h="468000">
                <a:tc>
                  <a:txBody>
                    <a:bodyPr/>
                    <a:lstStyle/>
                    <a:p>
                      <a:pPr marL="0" marR="0" lvl="0" indent="0" algn="ctr" defTabSz="914400" rtl="0" eaLnBrk="1" fontAlgn="auto" latinLnBrk="0" hangingPunct="1">
                        <a:lnSpc>
                          <a:spcPts val="1400"/>
                        </a:lnSpc>
                        <a:spcBef>
                          <a:spcPts val="0"/>
                        </a:spcBef>
                        <a:spcAft>
                          <a:spcPts val="0"/>
                        </a:spcAft>
                        <a:buClrTx/>
                        <a:buSzTx/>
                        <a:buFontTx/>
                        <a:buNone/>
                        <a:tabLst/>
                        <a:defRPr/>
                      </a:pPr>
                      <a:r>
                        <a:rPr lang="ru-RU" sz="1300" b="0" dirty="0">
                          <a:solidFill>
                            <a:schemeClr val="tx1"/>
                          </a:solidFill>
                          <a:latin typeface="Times New Roman" panose="02020603050405020304" pitchFamily="18" charset="0"/>
                          <a:cs typeface="Times New Roman" panose="02020603050405020304" pitchFamily="18" charset="0"/>
                        </a:rPr>
                        <a:t>Финансовая поддержка семей при рождении детей</a:t>
                      </a:r>
                    </a:p>
                    <a:p>
                      <a:pPr marL="0" marR="0" lvl="0" indent="0" algn="ctr" defTabSz="914400" rtl="0" eaLnBrk="1" fontAlgn="auto" latinLnBrk="0" hangingPunct="1">
                        <a:lnSpc>
                          <a:spcPts val="1400"/>
                        </a:lnSpc>
                        <a:spcBef>
                          <a:spcPts val="0"/>
                        </a:spcBef>
                        <a:spcAft>
                          <a:spcPts val="0"/>
                        </a:spcAft>
                        <a:buClrTx/>
                        <a:buSzTx/>
                        <a:buFontTx/>
                        <a:buNone/>
                        <a:tabLst/>
                        <a:defRPr/>
                      </a:pPr>
                      <a:r>
                        <a:rPr lang="ru-RU" sz="1300" b="0" dirty="0">
                          <a:solidFill>
                            <a:schemeClr val="tx1"/>
                          </a:solidFill>
                          <a:latin typeface="Times New Roman" panose="02020603050405020304" pitchFamily="18" charset="0"/>
                          <a:cs typeface="Times New Roman" panose="02020603050405020304" pitchFamily="18" charset="0"/>
                        </a:rPr>
                        <a:t>(</a:t>
                      </a:r>
                      <a:r>
                        <a:rPr lang="ru-RU" sz="1300" dirty="0">
                          <a:latin typeface="Times New Roman" panose="02020603050405020304" pitchFamily="18" charset="0"/>
                          <a:cs typeface="Times New Roman" panose="02020603050405020304" pitchFamily="18" charset="0"/>
                        </a:rPr>
                        <a:t>Минтруд</a:t>
                      </a:r>
                      <a:r>
                        <a:rPr lang="ru-RU" sz="1300" b="0" dirty="0">
                          <a:solidFill>
                            <a:schemeClr val="tx1"/>
                          </a:solidFill>
                          <a:latin typeface="Times New Roman" panose="02020603050405020304" pitchFamily="18" charset="0"/>
                          <a:cs typeface="Times New Roman" panose="02020603050405020304" pitchFamily="18" charset="0"/>
                        </a:rPr>
                        <a:t> РД)</a:t>
                      </a:r>
                      <a:endParaRPr lang="ru-RU" sz="1300" dirty="0">
                        <a:latin typeface="Times New Roman" panose="02020603050405020304" pitchFamily="18"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tcPr>
                </a:tc>
                <a:tc>
                  <a:txBody>
                    <a:bodyPr/>
                    <a:lstStyle/>
                    <a:p>
                      <a:pPr algn="ctr"/>
                      <a:r>
                        <a:rPr lang="ru-RU" sz="1400" dirty="0">
                          <a:latin typeface="Times New Roman" panose="02020603050405020304" pitchFamily="18" charset="0"/>
                          <a:cs typeface="Times New Roman" panose="02020603050405020304" pitchFamily="18" charset="0"/>
                        </a:rPr>
                        <a:t>4033,08</a:t>
                      </a:r>
                    </a:p>
                  </a:txBody>
                  <a:tcPr anchor="ctr">
                    <a:lnT w="12700" cap="flat" cmpd="sng" algn="ctr">
                      <a:solidFill>
                        <a:schemeClr val="tx1"/>
                      </a:solidFill>
                      <a:prstDash val="solid"/>
                      <a:round/>
                      <a:headEnd type="none" w="med" len="med"/>
                      <a:tailEnd type="none" w="med" len="med"/>
                    </a:lnT>
                  </a:tcPr>
                </a:tc>
                <a:tc>
                  <a:txBody>
                    <a:bodyPr/>
                    <a:lstStyle/>
                    <a:p>
                      <a:pPr algn="ctr"/>
                      <a:r>
                        <a:rPr lang="ru-RU" sz="1400" dirty="0">
                          <a:latin typeface="Times New Roman" panose="02020603050405020304" pitchFamily="18" charset="0"/>
                          <a:cs typeface="Times New Roman" panose="02020603050405020304" pitchFamily="18" charset="0"/>
                        </a:rPr>
                        <a:t>3 879,68</a:t>
                      </a:r>
                    </a:p>
                  </a:txBody>
                  <a:tcPr anchor="ctr">
                    <a:lnT w="12700" cap="flat" cmpd="sng" algn="ctr">
                      <a:solidFill>
                        <a:schemeClr val="tx1"/>
                      </a:solidFill>
                      <a:prstDash val="solid"/>
                      <a:round/>
                      <a:headEnd type="none" w="med" len="med"/>
                      <a:tailEnd type="none" w="med" len="med"/>
                    </a:lnT>
                  </a:tcP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lnT w="12700" cap="flat" cmpd="sng" algn="ctr">
                      <a:solidFill>
                        <a:schemeClr val="tx1"/>
                      </a:solidFill>
                      <a:prstDash val="solid"/>
                      <a:round/>
                      <a:headEnd type="none" w="med" len="med"/>
                      <a:tailEnd type="none" w="med" len="med"/>
                    </a:lnT>
                  </a:tcPr>
                </a:tc>
                <a:tc>
                  <a:txBody>
                    <a:bodyPr/>
                    <a:lstStyle/>
                    <a:p>
                      <a:pPr algn="ctr"/>
                      <a:r>
                        <a:rPr lang="ru-RU" sz="1400" dirty="0">
                          <a:latin typeface="Times New Roman" panose="02020603050405020304" pitchFamily="18" charset="0"/>
                          <a:cs typeface="Times New Roman" panose="02020603050405020304" pitchFamily="18" charset="0"/>
                        </a:rPr>
                        <a:t>153,4</a:t>
                      </a:r>
                    </a:p>
                  </a:txBody>
                  <a:tcPr anchor="ctr">
                    <a:lnT w="12700" cap="flat" cmpd="sng" algn="ctr">
                      <a:solidFill>
                        <a:schemeClr val="tx1"/>
                      </a:solidFill>
                      <a:prstDash val="solid"/>
                      <a:round/>
                      <a:headEnd type="none" w="med" len="med"/>
                      <a:tailEnd type="none" w="med" len="med"/>
                    </a:lnT>
                  </a:tcPr>
                </a:tc>
                <a:tc>
                  <a:txBody>
                    <a:bodyPr/>
                    <a:lstStyle/>
                    <a:p>
                      <a:pPr algn="ctr"/>
                      <a:r>
                        <a:rPr lang="ru-RU" sz="1400" dirty="0">
                          <a:solidFill>
                            <a:schemeClr val="tx1"/>
                          </a:solidFill>
                          <a:latin typeface="Times New Roman" panose="02020603050405020304" pitchFamily="18" charset="0"/>
                          <a:cs typeface="Times New Roman" panose="02020603050405020304" pitchFamily="18" charset="0"/>
                        </a:rPr>
                        <a:t>4 001,84</a:t>
                      </a:r>
                    </a:p>
                  </a:txBody>
                  <a:tcPr anchor="ctr">
                    <a:lnT w="12700" cap="flat" cmpd="sng" algn="ctr">
                      <a:solidFill>
                        <a:schemeClr val="tx1"/>
                      </a:solidFill>
                      <a:prstDash val="solid"/>
                      <a:round/>
                      <a:headEnd type="none" w="med" len="med"/>
                      <a:tailEnd type="none" w="med" len="med"/>
                    </a:lnT>
                  </a:tcPr>
                </a:tc>
                <a:tc>
                  <a:txBody>
                    <a:bodyPr/>
                    <a:lstStyle/>
                    <a:p>
                      <a:pPr algn="ctr"/>
                      <a:r>
                        <a:rPr lang="ru-RU" sz="1400" dirty="0">
                          <a:solidFill>
                            <a:schemeClr val="tx1"/>
                          </a:solidFill>
                          <a:latin typeface="Times New Roman" panose="02020603050405020304" pitchFamily="18" charset="0"/>
                          <a:cs typeface="Times New Roman" panose="02020603050405020304" pitchFamily="18" charset="0"/>
                        </a:rPr>
                        <a:t>99,2</a:t>
                      </a:r>
                    </a:p>
                  </a:txBody>
                  <a:tcPr anchor="ctr">
                    <a:lnT w="12700" cap="flat" cmpd="sng" algn="ctr">
                      <a:solidFill>
                        <a:schemeClr val="tx1"/>
                      </a:solidFill>
                      <a:prstDash val="solid"/>
                      <a:round/>
                      <a:headEnd type="none" w="med" len="med"/>
                      <a:tailEnd type="none" w="med" len="med"/>
                    </a:lnT>
                  </a:tcP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lnT w="12700" cap="flat" cmpd="sng" algn="ctr">
                      <a:solidFill>
                        <a:schemeClr val="tx1"/>
                      </a:solidFill>
                      <a:prstDash val="solid"/>
                      <a:round/>
                      <a:headEnd type="none" w="med" len="med"/>
                      <a:tailEnd type="none" w="med" len="med"/>
                    </a:lnT>
                  </a:tcP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lnT w="12700" cap="flat" cmpd="sng" algn="ctr">
                      <a:solidFill>
                        <a:schemeClr val="tx1"/>
                      </a:solidFill>
                      <a:prstDash val="solid"/>
                      <a:round/>
                      <a:headEnd type="none" w="med" len="med"/>
                      <a:tailEnd type="none" w="med" len="med"/>
                    </a:lnT>
                  </a:tcP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943486988"/>
                  </a:ext>
                </a:extLst>
              </a:tr>
              <a:tr h="370840">
                <a:tc>
                  <a:txBody>
                    <a:bodyPr/>
                    <a:lstStyle/>
                    <a:p>
                      <a:pPr algn="ctr">
                        <a:lnSpc>
                          <a:spcPts val="1400"/>
                        </a:lnSpc>
                      </a:pPr>
                      <a:r>
                        <a:rPr lang="ru-RU" sz="1300" dirty="0">
                          <a:latin typeface="Times New Roman" panose="02020603050405020304" pitchFamily="18" charset="0"/>
                          <a:cs typeface="Times New Roman" panose="02020603050405020304" pitchFamily="18" charset="0"/>
                        </a:rPr>
                        <a:t>Содействие занятости женщин – создание условий дошкольного образования для детей в возрасте до трех лет</a:t>
                      </a:r>
                    </a:p>
                    <a:p>
                      <a:pPr algn="ctr">
                        <a:lnSpc>
                          <a:spcPts val="1400"/>
                        </a:lnSpc>
                      </a:pPr>
                      <a:r>
                        <a:rPr lang="ru-RU" sz="1300" dirty="0">
                          <a:latin typeface="Times New Roman" panose="02020603050405020304" pitchFamily="18" charset="0"/>
                          <a:cs typeface="Times New Roman" panose="02020603050405020304" pitchFamily="18" charset="0"/>
                        </a:rPr>
                        <a:t>(Минтруд РД)</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7 696,27</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6 284,35</a:t>
                      </a:r>
                    </a:p>
                  </a:txBody>
                  <a:tcPr anchor="ctr"/>
                </a:tc>
                <a:tc>
                  <a:txBody>
                    <a:bodyPr/>
                    <a:lstStyle/>
                    <a:p>
                      <a:pPr algn="ctr"/>
                      <a:r>
                        <a:rPr lang="ru-RU" sz="1350" dirty="0">
                          <a:latin typeface="Times New Roman" panose="02020603050405020304" pitchFamily="18" charset="0"/>
                          <a:cs typeface="Times New Roman" panose="02020603050405020304" pitchFamily="18" charset="0"/>
                        </a:rPr>
                        <a:t>1 411,92</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tc>
                <a:tc>
                  <a:txBody>
                    <a:bodyPr/>
                    <a:lstStyle/>
                    <a:p>
                      <a:pPr algn="ctr"/>
                      <a:r>
                        <a:rPr lang="ru-RU" sz="1400" dirty="0">
                          <a:solidFill>
                            <a:schemeClr val="tx1"/>
                          </a:solidFill>
                          <a:latin typeface="Times New Roman" panose="02020603050405020304" pitchFamily="18" charset="0"/>
                          <a:cs typeface="Times New Roman" panose="02020603050405020304" pitchFamily="18" charset="0"/>
                        </a:rPr>
                        <a:t>5 032,25</a:t>
                      </a:r>
                    </a:p>
                  </a:txBody>
                  <a:tcPr anchor="ctr"/>
                </a:tc>
                <a:tc>
                  <a:txBody>
                    <a:bodyPr/>
                    <a:lstStyle/>
                    <a:p>
                      <a:pPr algn="ctr"/>
                      <a:r>
                        <a:rPr lang="ru-RU" sz="1400" dirty="0">
                          <a:solidFill>
                            <a:schemeClr val="tx1"/>
                          </a:solidFill>
                          <a:latin typeface="Times New Roman" panose="02020603050405020304" pitchFamily="18" charset="0"/>
                          <a:cs typeface="Times New Roman" panose="02020603050405020304" pitchFamily="18" charset="0"/>
                        </a:rPr>
                        <a:t>65,4</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57</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57</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100</a:t>
                      </a:r>
                    </a:p>
                  </a:txBody>
                  <a:tcPr anchor="ctr"/>
                </a:tc>
                <a:extLst>
                  <a:ext uri="{0D108BD9-81ED-4DB2-BD59-A6C34878D82A}">
                    <a16:rowId xmlns:a16="http://schemas.microsoft.com/office/drawing/2014/main" val="174477464"/>
                  </a:ext>
                </a:extLst>
              </a:tr>
              <a:tr h="370840">
                <a:tc>
                  <a:txBody>
                    <a:bodyPr/>
                    <a:lstStyle/>
                    <a:p>
                      <a:pPr algn="ctr">
                        <a:lnSpc>
                          <a:spcPts val="1400"/>
                        </a:lnSpc>
                      </a:pPr>
                      <a:r>
                        <a:rPr lang="ru-RU" sz="1300" kern="1200" dirty="0">
                          <a:solidFill>
                            <a:schemeClr val="dk1"/>
                          </a:solidFill>
                          <a:latin typeface="Times New Roman" panose="02020603050405020304" pitchFamily="18" charset="0"/>
                          <a:ea typeface="+mn-ea"/>
                          <a:cs typeface="Times New Roman" panose="02020603050405020304" pitchFamily="18" charset="0"/>
                        </a:rPr>
                        <a:t>Старшее поколение (Минтруд РД)</a:t>
                      </a:r>
                      <a:endParaRPr lang="ru-RU" sz="1300" dirty="0">
                        <a:latin typeface="Times New Roman" panose="02020603050405020304" pitchFamily="18" charset="0"/>
                        <a:cs typeface="Times New Roman" panose="02020603050405020304" pitchFamily="18" charset="0"/>
                      </a:endParaRPr>
                    </a:p>
                  </a:txBody>
                  <a:tcPr anchor="ctr"/>
                </a:tc>
                <a:tc>
                  <a:txBody>
                    <a:bodyPr/>
                    <a:lstStyle/>
                    <a:p>
                      <a:pPr algn="ctr"/>
                      <a:r>
                        <a:rPr lang="ru-RU" sz="1400" dirty="0">
                          <a:latin typeface="Times New Roman" panose="02020603050405020304" pitchFamily="18" charset="0"/>
                          <a:cs typeface="Times New Roman" panose="02020603050405020304" pitchFamily="18" charset="0"/>
                        </a:rPr>
                        <a:t>14,6</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14,46</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0,15</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tc>
                <a:tc>
                  <a:txBody>
                    <a:bodyPr/>
                    <a:lstStyle/>
                    <a:p>
                      <a:pPr algn="ctr"/>
                      <a:r>
                        <a:rPr lang="ru-RU" sz="1400" dirty="0">
                          <a:solidFill>
                            <a:schemeClr val="tx1"/>
                          </a:solidFill>
                          <a:latin typeface="Times New Roman" panose="02020603050405020304" pitchFamily="18" charset="0"/>
                          <a:cs typeface="Times New Roman" panose="02020603050405020304" pitchFamily="18" charset="0"/>
                        </a:rPr>
                        <a:t>14,56</a:t>
                      </a:r>
                    </a:p>
                  </a:txBody>
                  <a:tcPr anchor="ctr"/>
                </a:tc>
                <a:tc>
                  <a:txBody>
                    <a:bodyPr/>
                    <a:lstStyle/>
                    <a:p>
                      <a:pPr algn="ctr"/>
                      <a:r>
                        <a:rPr lang="ru-RU" sz="1400" dirty="0">
                          <a:solidFill>
                            <a:schemeClr val="tx1"/>
                          </a:solidFill>
                          <a:latin typeface="Times New Roman" panose="02020603050405020304" pitchFamily="18" charset="0"/>
                          <a:cs typeface="Times New Roman" panose="02020603050405020304" pitchFamily="18" charset="0"/>
                        </a:rPr>
                        <a:t>99,7</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10</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10</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100</a:t>
                      </a:r>
                    </a:p>
                  </a:txBody>
                  <a:tcPr anchor="ctr"/>
                </a:tc>
                <a:extLst>
                  <a:ext uri="{0D108BD9-81ED-4DB2-BD59-A6C34878D82A}">
                    <a16:rowId xmlns:a16="http://schemas.microsoft.com/office/drawing/2014/main" val="503681669"/>
                  </a:ext>
                </a:extLst>
              </a:tr>
              <a:tr h="370840">
                <a:tc>
                  <a:txBody>
                    <a:bodyPr/>
                    <a:lstStyle/>
                    <a:p>
                      <a:pPr algn="ctr">
                        <a:lnSpc>
                          <a:spcPts val="1400"/>
                        </a:lnSpc>
                      </a:pPr>
                      <a:r>
                        <a:rPr lang="ru-RU" sz="1300" dirty="0">
                          <a:latin typeface="Times New Roman" panose="02020603050405020304" pitchFamily="18" charset="0"/>
                          <a:cs typeface="Times New Roman" panose="02020603050405020304" pitchFamily="18" charset="0"/>
                        </a:rPr>
                        <a:t>Спорт – норма жизни</a:t>
                      </a:r>
                    </a:p>
                    <a:p>
                      <a:pPr algn="ctr">
                        <a:lnSpc>
                          <a:spcPts val="1400"/>
                        </a:lnSpc>
                      </a:pPr>
                      <a:r>
                        <a:rPr lang="ru-RU" sz="1300" dirty="0">
                          <a:latin typeface="Times New Roman" panose="02020603050405020304" pitchFamily="18" charset="0"/>
                          <a:cs typeface="Times New Roman" panose="02020603050405020304" pitchFamily="18" charset="0"/>
                        </a:rPr>
                        <a:t>(Минспорт РД)</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231,76</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219,03</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12,72</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tc>
                <a:tc>
                  <a:txBody>
                    <a:bodyPr/>
                    <a:lstStyle/>
                    <a:p>
                      <a:pPr algn="ctr"/>
                      <a:r>
                        <a:rPr lang="ru-RU" sz="1400" dirty="0">
                          <a:solidFill>
                            <a:schemeClr val="tx1"/>
                          </a:solidFill>
                          <a:latin typeface="Times New Roman" panose="02020603050405020304" pitchFamily="18" charset="0"/>
                          <a:cs typeface="Times New Roman" panose="02020603050405020304" pitchFamily="18" charset="0"/>
                        </a:rPr>
                        <a:t>194,77</a:t>
                      </a:r>
                    </a:p>
                  </a:txBody>
                  <a:tcPr anchor="ctr"/>
                </a:tc>
                <a:tc>
                  <a:txBody>
                    <a:bodyPr/>
                    <a:lstStyle/>
                    <a:p>
                      <a:pPr algn="ctr"/>
                      <a:r>
                        <a:rPr lang="ru-RU" sz="1400" dirty="0">
                          <a:solidFill>
                            <a:schemeClr val="tx1"/>
                          </a:solidFill>
                          <a:latin typeface="Times New Roman" panose="02020603050405020304" pitchFamily="18" charset="0"/>
                          <a:cs typeface="Times New Roman" panose="02020603050405020304" pitchFamily="18" charset="0"/>
                        </a:rPr>
                        <a:t>84,0</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14</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14</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100</a:t>
                      </a:r>
                    </a:p>
                  </a:txBody>
                  <a:tcPr anchor="ctr"/>
                </a:tc>
                <a:extLst>
                  <a:ext uri="{0D108BD9-81ED-4DB2-BD59-A6C34878D82A}">
                    <a16:rowId xmlns:a16="http://schemas.microsoft.com/office/drawing/2014/main" val="927918134"/>
                  </a:ext>
                </a:extLst>
              </a:tr>
              <a:tr h="370840">
                <a:tc>
                  <a:txBody>
                    <a:bodyPr/>
                    <a:lstStyle/>
                    <a:p>
                      <a:pPr algn="ctr">
                        <a:lnSpc>
                          <a:spcPts val="1400"/>
                        </a:lnSpc>
                      </a:pPr>
                      <a:r>
                        <a:rPr lang="ru-RU" sz="1300" dirty="0">
                          <a:latin typeface="Times New Roman" panose="02020603050405020304" pitchFamily="18" charset="0"/>
                          <a:cs typeface="Times New Roman" panose="02020603050405020304" pitchFamily="18" charset="0"/>
                        </a:rPr>
                        <a:t>Укрепление общественного здоровья (Минздрав РД) </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tc>
                <a:extLst>
                  <a:ext uri="{0D108BD9-81ED-4DB2-BD59-A6C34878D82A}">
                    <a16:rowId xmlns:a16="http://schemas.microsoft.com/office/drawing/2014/main" val="848320968"/>
                  </a:ext>
                </a:extLst>
              </a:tr>
            </a:tbl>
          </a:graphicData>
        </a:graphic>
      </p:graphicFrame>
    </p:spTree>
    <p:extLst>
      <p:ext uri="{BB962C8B-B14F-4D97-AF65-F5344CB8AC3E}">
        <p14:creationId xmlns:p14="http://schemas.microsoft.com/office/powerpoint/2010/main" val="13484790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51" name="Rectangle 2"/>
          <p:cNvSpPr/>
          <p:nvPr/>
        </p:nvSpPr>
        <p:spPr>
          <a:xfrm>
            <a:off x="0" y="178939"/>
            <a:ext cx="12192000" cy="263612"/>
          </a:xfrm>
          <a:prstGeom prst="rect">
            <a:avLst/>
          </a:prstGeom>
          <a:gradFill flip="none" rotWithShape="1">
            <a:gsLst>
              <a:gs pos="0">
                <a:srgbClr val="01B3CE"/>
              </a:gs>
              <a:gs pos="91000">
                <a:schemeClr val="accent1">
                  <a:lumMod val="60000"/>
                  <a:lumOff val="40000"/>
                  <a:alpha val="41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pPr>
            <a:endParaRPr lang="en-US" dirty="0"/>
          </a:p>
        </p:txBody>
      </p:sp>
      <p:pic>
        <p:nvPicPr>
          <p:cNvPr id="2097168" name="Picture 4" descr="https://xn--80aafjcthgy6bd.xn--p1ai/templates/mun46/images/gerb.png"/>
          <p:cNvPicPr>
            <a:picLocks noChangeAspect="1" noChangeArrowheads="1"/>
          </p:cNvPicPr>
          <p:nvPr/>
        </p:nvPicPr>
        <p:blipFill>
          <a:blip r:embed="rId2" cstate="print"/>
          <a:srcRect/>
          <a:stretch>
            <a:fillRect/>
          </a:stretch>
        </p:blipFill>
        <p:spPr bwMode="auto">
          <a:xfrm>
            <a:off x="11234453" y="11212"/>
            <a:ext cx="518834" cy="540000"/>
          </a:xfrm>
          <a:prstGeom prst="rect">
            <a:avLst/>
          </a:prstGeom>
          <a:noFill/>
        </p:spPr>
      </p:pic>
      <p:sp>
        <p:nvSpPr>
          <p:cNvPr id="1048777" name="Прямоугольник 37"/>
          <p:cNvSpPr/>
          <p:nvPr/>
        </p:nvSpPr>
        <p:spPr>
          <a:xfrm>
            <a:off x="5280841" y="104037"/>
            <a:ext cx="1706880" cy="396241"/>
          </a:xfrm>
          <a:prstGeom prst="rect">
            <a:avLst/>
          </a:prstGeom>
        </p:spPr>
        <p:txBody>
          <a:bodyPr wrap="none">
            <a:spAutoFit/>
          </a:bodyPr>
          <a:lstStyle/>
          <a:p>
            <a:r>
              <a:rPr lang="ru-RU" sz="2000" b="1" dirty="0">
                <a:latin typeface="Times New Roman" panose="02020603050405020304" pitchFamily="18" charset="0"/>
                <a:cs typeface="Times New Roman" panose="02020603050405020304" pitchFamily="18" charset="0"/>
              </a:rPr>
              <a:t>Демография</a:t>
            </a:r>
            <a:endParaRPr lang="ru-RU" sz="2000" dirty="0"/>
          </a:p>
        </p:txBody>
      </p:sp>
      <p:graphicFrame>
        <p:nvGraphicFramePr>
          <p:cNvPr id="17" name="Таблица 3">
            <a:extLst>
              <a:ext uri="{FF2B5EF4-FFF2-40B4-BE49-F238E27FC236}">
                <a16:creationId xmlns:a16="http://schemas.microsoft.com/office/drawing/2014/main" id="{562C2BBA-221D-4C7A-9EBD-BE32F4860F94}"/>
              </a:ext>
            </a:extLst>
          </p:cNvPr>
          <p:cNvGraphicFramePr>
            <a:graphicFrameLocks noGrp="1"/>
          </p:cNvGraphicFramePr>
          <p:nvPr>
            <p:extLst>
              <p:ext uri="{D42A27DB-BD31-4B8C-83A1-F6EECF244321}">
                <p14:modId xmlns:p14="http://schemas.microsoft.com/office/powerpoint/2010/main" val="3465981711"/>
              </p:ext>
            </p:extLst>
          </p:nvPr>
        </p:nvGraphicFramePr>
        <p:xfrm>
          <a:off x="80369" y="500667"/>
          <a:ext cx="12059875" cy="6305203"/>
        </p:xfrm>
        <a:graphic>
          <a:graphicData uri="http://schemas.openxmlformats.org/drawingml/2006/table">
            <a:tbl>
              <a:tblPr firstRow="1" bandRow="1">
                <a:tableStyleId>{5C22544A-7EE6-4342-B048-85BDC9FD1C3A}</a:tableStyleId>
              </a:tblPr>
              <a:tblGrid>
                <a:gridCol w="1718201">
                  <a:extLst>
                    <a:ext uri="{9D8B030D-6E8A-4147-A177-3AD203B41FA5}">
                      <a16:colId xmlns:a16="http://schemas.microsoft.com/office/drawing/2014/main" val="872544408"/>
                    </a:ext>
                  </a:extLst>
                </a:gridCol>
                <a:gridCol w="2527413">
                  <a:extLst>
                    <a:ext uri="{9D8B030D-6E8A-4147-A177-3AD203B41FA5}">
                      <a16:colId xmlns:a16="http://schemas.microsoft.com/office/drawing/2014/main" val="2935036756"/>
                    </a:ext>
                  </a:extLst>
                </a:gridCol>
                <a:gridCol w="7814261">
                  <a:extLst>
                    <a:ext uri="{9D8B030D-6E8A-4147-A177-3AD203B41FA5}">
                      <a16:colId xmlns:a16="http://schemas.microsoft.com/office/drawing/2014/main" val="4034457935"/>
                    </a:ext>
                  </a:extLst>
                </a:gridCol>
              </a:tblGrid>
              <a:tr h="504000">
                <a:tc>
                  <a:txBody>
                    <a:bodyPr/>
                    <a:lstStyle/>
                    <a:p>
                      <a:pPr algn="ctr"/>
                      <a:r>
                        <a:rPr lang="ru-RU" sz="1400" dirty="0">
                          <a:latin typeface="Times New Roman" panose="02020603050405020304" pitchFamily="18" charset="0"/>
                          <a:cs typeface="Times New Roman" panose="02020603050405020304" pitchFamily="18" charset="0"/>
                        </a:rPr>
                        <a:t>Региональный</a:t>
                      </a:r>
                    </a:p>
                    <a:p>
                      <a:pPr algn="ctr"/>
                      <a:r>
                        <a:rPr lang="ru-RU" sz="1400" dirty="0">
                          <a:latin typeface="Times New Roman" panose="02020603050405020304" pitchFamily="18" charset="0"/>
                          <a:cs typeface="Times New Roman" panose="02020603050405020304" pitchFamily="18" charset="0"/>
                        </a:rPr>
                        <a:t> проект</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Реализуется на территории МО</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Мероприятия проекта</a:t>
                      </a:r>
                    </a:p>
                  </a:txBody>
                  <a:tcPr anchor="ctr"/>
                </a:tc>
                <a:extLst>
                  <a:ext uri="{0D108BD9-81ED-4DB2-BD59-A6C34878D82A}">
                    <a16:rowId xmlns:a16="http://schemas.microsoft.com/office/drawing/2014/main" val="1207244134"/>
                  </a:ext>
                </a:extLst>
              </a:tr>
              <a:tr h="494308">
                <a:tc rowSpan="9">
                  <a:txBody>
                    <a:bodyPr/>
                    <a:lstStyle/>
                    <a:p>
                      <a:pPr algn="ctr">
                        <a:lnSpc>
                          <a:spcPts val="1400"/>
                        </a:lnSpc>
                      </a:pPr>
                      <a:r>
                        <a:rPr lang="ru-RU" sz="1400" dirty="0">
                          <a:latin typeface="Times New Roman" panose="02020603050405020304" pitchFamily="18" charset="0"/>
                          <a:cs typeface="Times New Roman" panose="02020603050405020304" pitchFamily="18" charset="0"/>
                        </a:rPr>
                        <a:t>Содействие занятости женщин – создание условий дошкольного образования для детей в возрасте до трех лет</a:t>
                      </a:r>
                    </a:p>
                  </a:txBody>
                  <a:tcPr anchor="ctr"/>
                </a:tc>
                <a:tc gridSpan="2">
                  <a:txBody>
                    <a:bodyPr/>
                    <a:lstStyle/>
                    <a:p>
                      <a:pPr algn="ctr"/>
                      <a:r>
                        <a:rPr lang="ru-RU" sz="1400" b="1" kern="1200" noProof="0" dirty="0">
                          <a:solidFill>
                            <a:schemeClr val="dk1"/>
                          </a:solidFill>
                          <a:latin typeface="Times New Roman" panose="02020603050405020304" pitchFamily="18" charset="0"/>
                          <a:ea typeface="+mn-ea"/>
                          <a:cs typeface="Times New Roman" panose="02020603050405020304" pitchFamily="18" charset="0"/>
                        </a:rPr>
                        <a:t>Всего предусмотрено строительство 20 садов и 35 яслей в 26 МО РД. </a:t>
                      </a:r>
                    </a:p>
                    <a:p>
                      <a:pPr algn="ctr"/>
                      <a:r>
                        <a:rPr lang="ru-RU" sz="1400" b="1" kern="1200" noProof="0" dirty="0">
                          <a:solidFill>
                            <a:schemeClr val="dk1"/>
                          </a:solidFill>
                          <a:latin typeface="Times New Roman" panose="02020603050405020304" pitchFamily="18" charset="0"/>
                          <a:ea typeface="+mn-ea"/>
                          <a:cs typeface="Times New Roman" panose="02020603050405020304" pitchFamily="18" charset="0"/>
                        </a:rPr>
                        <a:t>Из них на 12 объектах строительная готовность – 100 % </a:t>
                      </a:r>
                      <a:r>
                        <a:rPr lang="ru-RU" sz="1400" kern="1200" noProof="0" dirty="0">
                          <a:solidFill>
                            <a:schemeClr val="dk1"/>
                          </a:solidFill>
                          <a:latin typeface="Times New Roman" panose="02020603050405020304" pitchFamily="18" charset="0"/>
                          <a:ea typeface="+mn-ea"/>
                          <a:cs typeface="Times New Roman" panose="02020603050405020304" pitchFamily="18" charset="0"/>
                        </a:rPr>
                        <a:t>(г. Махачкала – 3 объекта;  г. Каспийск – 1, </a:t>
                      </a:r>
                      <a:r>
                        <a:rPr kumimoji="0" lang="ru-RU" sz="1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г. Дербент – 1,  г. Буйнакск -1, г. Хасавюрт – 1, районы:</a:t>
                      </a:r>
                      <a:r>
                        <a:rPr lang="ru-RU" sz="1400" kern="1200" noProof="0" dirty="0">
                          <a:solidFill>
                            <a:schemeClr val="dk1"/>
                          </a:solidFill>
                          <a:latin typeface="Times New Roman" panose="02020603050405020304" pitchFamily="18" charset="0"/>
                          <a:ea typeface="+mn-ea"/>
                          <a:cs typeface="Times New Roman" panose="02020603050405020304" pitchFamily="18" charset="0"/>
                        </a:rPr>
                        <a:t> </a:t>
                      </a:r>
                      <a:r>
                        <a:rPr lang="ru-RU" sz="1400" kern="1200" noProof="0" dirty="0" err="1">
                          <a:solidFill>
                            <a:schemeClr val="dk1"/>
                          </a:solidFill>
                          <a:latin typeface="Times New Roman" panose="02020603050405020304" pitchFamily="18" charset="0"/>
                          <a:ea typeface="+mn-ea"/>
                          <a:cs typeface="Times New Roman" panose="02020603050405020304" pitchFamily="18" charset="0"/>
                        </a:rPr>
                        <a:t>Магарамкентский</a:t>
                      </a:r>
                      <a:r>
                        <a:rPr lang="ru-RU" sz="1400" kern="1200" noProof="0" dirty="0">
                          <a:solidFill>
                            <a:schemeClr val="dk1"/>
                          </a:solidFill>
                          <a:latin typeface="Times New Roman" panose="02020603050405020304" pitchFamily="18" charset="0"/>
                          <a:ea typeface="+mn-ea"/>
                          <a:cs typeface="Times New Roman" panose="02020603050405020304" pitchFamily="18" charset="0"/>
                        </a:rPr>
                        <a:t> </a:t>
                      </a:r>
                      <a:r>
                        <a:rPr kumimoji="0" lang="ru-RU" sz="1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r>
                        <a:rPr lang="ru-RU" sz="1400" kern="1200" noProof="0" dirty="0">
                          <a:solidFill>
                            <a:schemeClr val="dk1"/>
                          </a:solidFill>
                          <a:latin typeface="Times New Roman" panose="02020603050405020304" pitchFamily="18" charset="0"/>
                          <a:ea typeface="+mn-ea"/>
                          <a:cs typeface="Times New Roman" panose="02020603050405020304" pitchFamily="18" charset="0"/>
                        </a:rPr>
                        <a:t>1, </a:t>
                      </a:r>
                      <a:r>
                        <a:rPr lang="ru-RU" sz="1400" kern="1200" noProof="0" dirty="0" err="1">
                          <a:solidFill>
                            <a:schemeClr val="dk1"/>
                          </a:solidFill>
                          <a:latin typeface="Times New Roman" panose="02020603050405020304" pitchFamily="18" charset="0"/>
                          <a:ea typeface="+mn-ea"/>
                          <a:cs typeface="Times New Roman" panose="02020603050405020304" pitchFamily="18" charset="0"/>
                        </a:rPr>
                        <a:t>Кизилюртовский</a:t>
                      </a:r>
                      <a:r>
                        <a:rPr lang="ru-RU" sz="1400" kern="1200" noProof="0" dirty="0">
                          <a:solidFill>
                            <a:schemeClr val="dk1"/>
                          </a:solidFill>
                          <a:latin typeface="Times New Roman" panose="02020603050405020304" pitchFamily="18" charset="0"/>
                          <a:ea typeface="+mn-ea"/>
                          <a:cs typeface="Times New Roman" panose="02020603050405020304" pitchFamily="18" charset="0"/>
                        </a:rPr>
                        <a:t> </a:t>
                      </a:r>
                      <a:r>
                        <a:rPr kumimoji="0" lang="ru-RU" sz="1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r>
                        <a:rPr lang="ru-RU" sz="1400" kern="1200" noProof="0" dirty="0">
                          <a:solidFill>
                            <a:schemeClr val="dk1"/>
                          </a:solidFill>
                          <a:latin typeface="Times New Roman" panose="02020603050405020304" pitchFamily="18" charset="0"/>
                          <a:ea typeface="+mn-ea"/>
                          <a:cs typeface="Times New Roman" panose="02020603050405020304" pitchFamily="18" charset="0"/>
                        </a:rPr>
                        <a:t>1, </a:t>
                      </a:r>
                      <a:r>
                        <a:rPr lang="ru-RU" sz="1400" kern="1200" noProof="0" dirty="0" err="1">
                          <a:solidFill>
                            <a:schemeClr val="dk1"/>
                          </a:solidFill>
                          <a:latin typeface="Times New Roman" panose="02020603050405020304" pitchFamily="18" charset="0"/>
                          <a:ea typeface="+mn-ea"/>
                          <a:cs typeface="Times New Roman" panose="02020603050405020304" pitchFamily="18" charset="0"/>
                        </a:rPr>
                        <a:t>Кумторкалинский</a:t>
                      </a:r>
                      <a:r>
                        <a:rPr lang="ru-RU" sz="1400" kern="1200" noProof="0" dirty="0">
                          <a:solidFill>
                            <a:schemeClr val="dk1"/>
                          </a:solidFill>
                          <a:latin typeface="Times New Roman" panose="02020603050405020304" pitchFamily="18" charset="0"/>
                          <a:ea typeface="+mn-ea"/>
                          <a:cs typeface="Times New Roman" panose="02020603050405020304" pitchFamily="18" charset="0"/>
                        </a:rPr>
                        <a:t> – 1, </a:t>
                      </a:r>
                      <a:r>
                        <a:rPr lang="ru-RU" sz="1400" kern="1200" noProof="0" dirty="0" err="1">
                          <a:solidFill>
                            <a:schemeClr val="dk1"/>
                          </a:solidFill>
                          <a:latin typeface="Times New Roman" panose="02020603050405020304" pitchFamily="18" charset="0"/>
                          <a:ea typeface="+mn-ea"/>
                          <a:cs typeface="Times New Roman" panose="02020603050405020304" pitchFamily="18" charset="0"/>
                        </a:rPr>
                        <a:t>Казбековский</a:t>
                      </a:r>
                      <a:r>
                        <a:rPr lang="ru-RU" sz="1400" kern="1200" noProof="0" dirty="0">
                          <a:solidFill>
                            <a:schemeClr val="dk1"/>
                          </a:solidFill>
                          <a:latin typeface="Times New Roman" panose="02020603050405020304" pitchFamily="18" charset="0"/>
                          <a:ea typeface="+mn-ea"/>
                          <a:cs typeface="Times New Roman" panose="02020603050405020304" pitchFamily="18" charset="0"/>
                        </a:rPr>
                        <a:t> – 1, Дербентский </a:t>
                      </a:r>
                      <a:r>
                        <a:rPr kumimoji="0" lang="ru-RU" sz="1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r>
                        <a:rPr lang="ru-RU" sz="1400" kern="1200" noProof="0" dirty="0">
                          <a:solidFill>
                            <a:schemeClr val="dk1"/>
                          </a:solidFill>
                          <a:latin typeface="Times New Roman" panose="02020603050405020304" pitchFamily="18" charset="0"/>
                          <a:ea typeface="+mn-ea"/>
                          <a:cs typeface="Times New Roman" panose="02020603050405020304" pitchFamily="18" charset="0"/>
                        </a:rPr>
                        <a:t> 1)</a:t>
                      </a:r>
                      <a:r>
                        <a:rPr lang="ru-RU" sz="1400" kern="1200" dirty="0">
                          <a:solidFill>
                            <a:schemeClr val="dk1"/>
                          </a:solidFill>
                          <a:latin typeface="Times New Roman" panose="02020603050405020304" pitchFamily="18" charset="0"/>
                          <a:ea typeface="+mn-ea"/>
                          <a:cs typeface="Times New Roman" panose="02020603050405020304" pitchFamily="18" charset="0"/>
                        </a:rPr>
                        <a:t>. </a:t>
                      </a:r>
                    </a:p>
                  </a:txBody>
                  <a:tcPr anchor="ct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ru-RU" sz="1300"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3814649717"/>
                  </a:ext>
                </a:extLst>
              </a:tr>
              <a:tr h="240704">
                <a:tc vMerge="1">
                  <a:txBody>
                    <a:bodyPr/>
                    <a:lstStyle/>
                    <a:p>
                      <a:endParaRPr lang="ru-RU"/>
                    </a:p>
                  </a:txBody>
                  <a:tcPr/>
                </a:tc>
                <a:tc gridSpan="2">
                  <a:txBody>
                    <a:bodyPr/>
                    <a:lstStyle/>
                    <a:p>
                      <a:pPr algn="ctr"/>
                      <a:r>
                        <a:rPr lang="ru-RU" sz="1400" b="1" kern="1200" dirty="0">
                          <a:solidFill>
                            <a:schemeClr val="dk1"/>
                          </a:solidFill>
                          <a:latin typeface="Times New Roman" panose="02020603050405020304" pitchFamily="18" charset="0"/>
                          <a:ea typeface="+mn-ea"/>
                          <a:cs typeface="Times New Roman" panose="02020603050405020304" pitchFamily="18" charset="0"/>
                        </a:rPr>
                        <a:t>28 объектов со строительной готовностью от 50 % до 90 % </a:t>
                      </a:r>
                      <a:r>
                        <a:rPr lang="ru-RU" sz="1400" kern="1200" dirty="0">
                          <a:solidFill>
                            <a:schemeClr val="dk1"/>
                          </a:solidFill>
                          <a:latin typeface="Times New Roman" panose="02020603050405020304" pitchFamily="18" charset="0"/>
                          <a:ea typeface="+mn-ea"/>
                          <a:cs typeface="Times New Roman" panose="02020603050405020304" pitchFamily="18" charset="0"/>
                        </a:rPr>
                        <a:t>(г. Махачкала – 5, г. Каспийск – 2, </a:t>
                      </a:r>
                      <a:r>
                        <a:rPr lang="ru-RU" sz="1400" kern="1200" noProof="0" dirty="0">
                          <a:solidFill>
                            <a:schemeClr val="dk1"/>
                          </a:solidFill>
                          <a:latin typeface="Times New Roman" panose="02020603050405020304" pitchFamily="18" charset="0"/>
                          <a:ea typeface="+mn-ea"/>
                          <a:cs typeface="Times New Roman" panose="02020603050405020304" pitchFamily="18" charset="0"/>
                        </a:rPr>
                        <a:t>, </a:t>
                      </a:r>
                      <a:r>
                        <a:rPr kumimoji="0" lang="ru-RU" sz="1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г. Дербент – 1, </a:t>
                      </a:r>
                      <a:r>
                        <a:rPr lang="ru-RU" sz="1400" kern="1200" dirty="0">
                          <a:solidFill>
                            <a:schemeClr val="dk1"/>
                          </a:solidFill>
                          <a:latin typeface="Times New Roman" panose="02020603050405020304" pitchFamily="18" charset="0"/>
                          <a:ea typeface="+mn-ea"/>
                          <a:cs typeface="Times New Roman" panose="02020603050405020304" pitchFamily="18" charset="0"/>
                        </a:rPr>
                        <a:t>г. Хасавюрт – 1,       г. Избербаш – 1, г. Кизилюрт – 2, г. Кизляр – 2, г. Даг. Огни – 1, районы: Табасаранский – 1, Буйнакский </a:t>
                      </a:r>
                      <a:r>
                        <a:rPr kumimoji="0" lang="ru-RU" sz="1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–2</a:t>
                      </a:r>
                      <a:r>
                        <a:rPr lang="ru-RU" sz="1400" kern="1200" dirty="0">
                          <a:solidFill>
                            <a:schemeClr val="dk1"/>
                          </a:solidFill>
                          <a:latin typeface="Times New Roman" panose="02020603050405020304" pitchFamily="18" charset="0"/>
                          <a:ea typeface="+mn-ea"/>
                          <a:cs typeface="Times New Roman" panose="02020603050405020304" pitchFamily="18" charset="0"/>
                        </a:rPr>
                        <a:t>, </a:t>
                      </a:r>
                      <a:r>
                        <a:rPr lang="ru-RU" sz="1400" kern="1200" dirty="0" err="1">
                          <a:solidFill>
                            <a:schemeClr val="dk1"/>
                          </a:solidFill>
                          <a:latin typeface="Times New Roman" panose="02020603050405020304" pitchFamily="18" charset="0"/>
                          <a:ea typeface="+mn-ea"/>
                          <a:cs typeface="Times New Roman" panose="02020603050405020304" pitchFamily="18" charset="0"/>
                        </a:rPr>
                        <a:t>Бабаюртовский</a:t>
                      </a:r>
                      <a:r>
                        <a:rPr lang="ru-RU" sz="1400" kern="1200" dirty="0">
                          <a:solidFill>
                            <a:schemeClr val="dk1"/>
                          </a:solidFill>
                          <a:latin typeface="Times New Roman" panose="02020603050405020304" pitchFamily="18" charset="0"/>
                          <a:ea typeface="+mn-ea"/>
                          <a:cs typeface="Times New Roman" panose="02020603050405020304" pitchFamily="18" charset="0"/>
                        </a:rPr>
                        <a:t> – 2, </a:t>
                      </a:r>
                      <a:r>
                        <a:rPr lang="ru-RU" sz="1400" kern="1200" dirty="0" err="1">
                          <a:solidFill>
                            <a:schemeClr val="dk1"/>
                          </a:solidFill>
                          <a:latin typeface="Times New Roman" panose="02020603050405020304" pitchFamily="18" charset="0"/>
                          <a:ea typeface="+mn-ea"/>
                          <a:cs typeface="Times New Roman" panose="02020603050405020304" pitchFamily="18" charset="0"/>
                        </a:rPr>
                        <a:t>Кизилюртовский</a:t>
                      </a:r>
                      <a:r>
                        <a:rPr lang="ru-RU" sz="1400" kern="1200" dirty="0">
                          <a:solidFill>
                            <a:schemeClr val="dk1"/>
                          </a:solidFill>
                          <a:latin typeface="Times New Roman" panose="02020603050405020304" pitchFamily="18" charset="0"/>
                          <a:ea typeface="+mn-ea"/>
                          <a:cs typeface="Times New Roman" panose="02020603050405020304" pitchFamily="18" charset="0"/>
                        </a:rPr>
                        <a:t> – 1, </a:t>
                      </a:r>
                      <a:r>
                        <a:rPr lang="ru-RU" sz="1400" kern="1200" dirty="0" err="1">
                          <a:solidFill>
                            <a:schemeClr val="dk1"/>
                          </a:solidFill>
                          <a:latin typeface="Times New Roman" panose="02020603050405020304" pitchFamily="18" charset="0"/>
                          <a:ea typeface="+mn-ea"/>
                          <a:cs typeface="Times New Roman" panose="02020603050405020304" pitchFamily="18" charset="0"/>
                        </a:rPr>
                        <a:t>Казбековский</a:t>
                      </a:r>
                      <a:r>
                        <a:rPr lang="ru-RU" sz="1400" kern="1200" dirty="0">
                          <a:solidFill>
                            <a:schemeClr val="dk1"/>
                          </a:solidFill>
                          <a:latin typeface="Times New Roman" panose="02020603050405020304" pitchFamily="18" charset="0"/>
                          <a:ea typeface="+mn-ea"/>
                          <a:cs typeface="Times New Roman" panose="02020603050405020304" pitchFamily="18" charset="0"/>
                        </a:rPr>
                        <a:t> – 1, </a:t>
                      </a:r>
                      <a:r>
                        <a:rPr lang="ru-RU" sz="1400" kern="1200" dirty="0" err="1">
                          <a:solidFill>
                            <a:schemeClr val="dk1"/>
                          </a:solidFill>
                          <a:latin typeface="Times New Roman" panose="02020603050405020304" pitchFamily="18" charset="0"/>
                          <a:ea typeface="+mn-ea"/>
                          <a:cs typeface="Times New Roman" panose="02020603050405020304" pitchFamily="18" charset="0"/>
                        </a:rPr>
                        <a:t>Каякентский</a:t>
                      </a:r>
                      <a:r>
                        <a:rPr lang="ru-RU" sz="1400" kern="1200" dirty="0">
                          <a:solidFill>
                            <a:schemeClr val="dk1"/>
                          </a:solidFill>
                          <a:latin typeface="Times New Roman" panose="02020603050405020304" pitchFamily="18" charset="0"/>
                          <a:ea typeface="+mn-ea"/>
                          <a:cs typeface="Times New Roman" panose="02020603050405020304" pitchFamily="18" charset="0"/>
                        </a:rPr>
                        <a:t> </a:t>
                      </a:r>
                      <a:r>
                        <a:rPr kumimoji="0" lang="ru-RU" sz="1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r>
                        <a:rPr lang="ru-RU" sz="1400" kern="1200" dirty="0">
                          <a:solidFill>
                            <a:schemeClr val="dk1"/>
                          </a:solidFill>
                          <a:latin typeface="Times New Roman" panose="02020603050405020304" pitchFamily="18" charset="0"/>
                          <a:ea typeface="+mn-ea"/>
                          <a:cs typeface="Times New Roman" panose="02020603050405020304" pitchFamily="18" charset="0"/>
                        </a:rPr>
                        <a:t> 1, </a:t>
                      </a:r>
                      <a:r>
                        <a:rPr lang="ru-RU" sz="1400" kern="1200" dirty="0" err="1">
                          <a:solidFill>
                            <a:schemeClr val="dk1"/>
                          </a:solidFill>
                          <a:latin typeface="Times New Roman" panose="02020603050405020304" pitchFamily="18" charset="0"/>
                          <a:ea typeface="+mn-ea"/>
                          <a:cs typeface="Times New Roman" panose="02020603050405020304" pitchFamily="18" charset="0"/>
                        </a:rPr>
                        <a:t>Карабудахкентский</a:t>
                      </a:r>
                      <a:r>
                        <a:rPr lang="ru-RU" sz="1400" kern="1200" dirty="0">
                          <a:solidFill>
                            <a:schemeClr val="dk1"/>
                          </a:solidFill>
                          <a:latin typeface="Times New Roman" panose="02020603050405020304" pitchFamily="18" charset="0"/>
                          <a:ea typeface="+mn-ea"/>
                          <a:cs typeface="Times New Roman" panose="02020603050405020304" pitchFamily="18" charset="0"/>
                        </a:rPr>
                        <a:t> – 2, Хасавюртовский – 1, </a:t>
                      </a:r>
                      <a:r>
                        <a:rPr lang="ru-RU" sz="1400" kern="1200" dirty="0" err="1">
                          <a:solidFill>
                            <a:schemeClr val="dk1"/>
                          </a:solidFill>
                          <a:latin typeface="Times New Roman" panose="02020603050405020304" pitchFamily="18" charset="0"/>
                          <a:ea typeface="+mn-ea"/>
                          <a:cs typeface="Times New Roman" panose="02020603050405020304" pitchFamily="18" charset="0"/>
                        </a:rPr>
                        <a:t>Кайтагский</a:t>
                      </a:r>
                      <a:r>
                        <a:rPr lang="ru-RU" sz="1400" kern="1200" dirty="0">
                          <a:solidFill>
                            <a:schemeClr val="dk1"/>
                          </a:solidFill>
                          <a:latin typeface="Times New Roman" panose="02020603050405020304" pitchFamily="18" charset="0"/>
                          <a:ea typeface="+mn-ea"/>
                          <a:cs typeface="Times New Roman" panose="02020603050405020304" pitchFamily="18" charset="0"/>
                        </a:rPr>
                        <a:t> – 1, Цумадинский – 1)</a:t>
                      </a:r>
                    </a:p>
                  </a:txBody>
                  <a:tcPr anchor="ct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ru-RU" sz="1300"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422494629"/>
                  </a:ext>
                </a:extLst>
              </a:tr>
              <a:tr h="278403">
                <a:tc vMerge="1">
                  <a:txBody>
                    <a:bodyPr/>
                    <a:lstStyle/>
                    <a:p>
                      <a:endParaRPr lang="ru-RU"/>
                    </a:p>
                  </a:txBody>
                  <a:tcPr/>
                </a:tc>
                <a:tc gridSpan="2">
                  <a:txBody>
                    <a:bodyPr/>
                    <a:lstStyle/>
                    <a:p>
                      <a:pPr algn="ctr"/>
                      <a:r>
                        <a:rPr lang="ru-RU" sz="1400" b="1" kern="1200" dirty="0">
                          <a:solidFill>
                            <a:schemeClr val="dk1"/>
                          </a:solidFill>
                          <a:latin typeface="Times New Roman" panose="02020603050405020304" pitchFamily="18" charset="0"/>
                          <a:ea typeface="+mn-ea"/>
                          <a:cs typeface="Times New Roman" panose="02020603050405020304" pitchFamily="18" charset="0"/>
                        </a:rPr>
                        <a:t>10 объектов со строительной готовностью от 30 % до 50 % </a:t>
                      </a:r>
                      <a:r>
                        <a:rPr lang="ru-RU" sz="1400" kern="1200" dirty="0">
                          <a:solidFill>
                            <a:schemeClr val="dk1"/>
                          </a:solidFill>
                          <a:latin typeface="Times New Roman" panose="02020603050405020304" pitchFamily="18" charset="0"/>
                          <a:ea typeface="+mn-ea"/>
                          <a:cs typeface="Times New Roman" panose="02020603050405020304" pitchFamily="18" charset="0"/>
                        </a:rPr>
                        <a:t>(г. Махачкала – 1, г. Каспийск – 1, г. Буйнакск – 1, г. Избербаш – 1,  Ботлихский р-н </a:t>
                      </a:r>
                      <a:r>
                        <a:rPr kumimoji="0" lang="ru-RU" sz="1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r>
                        <a:rPr lang="ru-RU" sz="1400" kern="1200" dirty="0">
                          <a:solidFill>
                            <a:schemeClr val="dk1"/>
                          </a:solidFill>
                          <a:latin typeface="Times New Roman" panose="02020603050405020304" pitchFamily="18" charset="0"/>
                          <a:ea typeface="+mn-ea"/>
                          <a:cs typeface="Times New Roman" panose="02020603050405020304" pitchFamily="18" charset="0"/>
                        </a:rPr>
                        <a:t>1, </a:t>
                      </a:r>
                      <a:r>
                        <a:rPr lang="ru-RU" sz="1400" kern="1200" dirty="0" err="1">
                          <a:solidFill>
                            <a:schemeClr val="dk1"/>
                          </a:solidFill>
                          <a:latin typeface="Times New Roman" panose="02020603050405020304" pitchFamily="18" charset="0"/>
                          <a:ea typeface="+mn-ea"/>
                          <a:cs typeface="Times New Roman" panose="02020603050405020304" pitchFamily="18" charset="0"/>
                        </a:rPr>
                        <a:t>Карабудахкентский</a:t>
                      </a:r>
                      <a:r>
                        <a:rPr lang="ru-RU" sz="1400" kern="1200" dirty="0">
                          <a:solidFill>
                            <a:schemeClr val="dk1"/>
                          </a:solidFill>
                          <a:latin typeface="Times New Roman" panose="02020603050405020304" pitchFamily="18" charset="0"/>
                          <a:ea typeface="+mn-ea"/>
                          <a:cs typeface="Times New Roman" panose="02020603050405020304" pitchFamily="18" charset="0"/>
                        </a:rPr>
                        <a:t> р-н – 1, </a:t>
                      </a:r>
                      <a:r>
                        <a:rPr lang="ru-RU" sz="1400" kern="1200" dirty="0" err="1">
                          <a:solidFill>
                            <a:schemeClr val="dk1"/>
                          </a:solidFill>
                          <a:latin typeface="Times New Roman" panose="02020603050405020304" pitchFamily="18" charset="0"/>
                          <a:ea typeface="+mn-ea"/>
                          <a:cs typeface="Times New Roman" panose="02020603050405020304" pitchFamily="18" charset="0"/>
                        </a:rPr>
                        <a:t>Сергокалинский</a:t>
                      </a:r>
                      <a:r>
                        <a:rPr lang="ru-RU" sz="1400" kern="1200" dirty="0">
                          <a:solidFill>
                            <a:schemeClr val="dk1"/>
                          </a:solidFill>
                          <a:latin typeface="Times New Roman" panose="02020603050405020304" pitchFamily="18" charset="0"/>
                          <a:ea typeface="+mn-ea"/>
                          <a:cs typeface="Times New Roman" panose="02020603050405020304" pitchFamily="18" charset="0"/>
                        </a:rPr>
                        <a:t> р-н </a:t>
                      </a:r>
                      <a:r>
                        <a:rPr kumimoji="0" lang="ru-RU" sz="1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r>
                        <a:rPr lang="ru-RU" sz="1400" kern="1200" dirty="0">
                          <a:solidFill>
                            <a:schemeClr val="dk1"/>
                          </a:solidFill>
                          <a:latin typeface="Times New Roman" panose="02020603050405020304" pitchFamily="18" charset="0"/>
                          <a:ea typeface="+mn-ea"/>
                          <a:cs typeface="Times New Roman" panose="02020603050405020304" pitchFamily="18" charset="0"/>
                        </a:rPr>
                        <a:t>1, Хасавюртовский р-н – 1, </a:t>
                      </a:r>
                      <a:r>
                        <a:rPr lang="ru-RU" sz="1400" kern="1200" dirty="0" err="1">
                          <a:solidFill>
                            <a:schemeClr val="dk1"/>
                          </a:solidFill>
                          <a:latin typeface="Times New Roman" panose="02020603050405020304" pitchFamily="18" charset="0"/>
                          <a:ea typeface="+mn-ea"/>
                          <a:cs typeface="Times New Roman" panose="02020603050405020304" pitchFamily="18" charset="0"/>
                        </a:rPr>
                        <a:t>Каякентский</a:t>
                      </a:r>
                      <a:r>
                        <a:rPr lang="ru-RU" sz="1400" kern="1200" dirty="0">
                          <a:solidFill>
                            <a:schemeClr val="dk1"/>
                          </a:solidFill>
                          <a:latin typeface="Times New Roman" panose="02020603050405020304" pitchFamily="18" charset="0"/>
                          <a:ea typeface="+mn-ea"/>
                          <a:cs typeface="Times New Roman" panose="02020603050405020304" pitchFamily="18" charset="0"/>
                        </a:rPr>
                        <a:t> р-н – 2)</a:t>
                      </a:r>
                    </a:p>
                  </a:txBody>
                  <a:tcPr anchor="ct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ru-RU" sz="1300"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188871833"/>
                  </a:ext>
                </a:extLst>
              </a:tr>
              <a:tr h="267976">
                <a:tc vMerge="1">
                  <a:txBody>
                    <a:bodyPr/>
                    <a:lstStyle/>
                    <a:p>
                      <a:endParaRPr lang="ru-RU"/>
                    </a:p>
                  </a:txBody>
                  <a:tcPr/>
                </a:tc>
                <a:tc gridSpan="2">
                  <a:txBody>
                    <a:bodyPr/>
                    <a:lstStyle/>
                    <a:p>
                      <a:pPr algn="ctr"/>
                      <a:r>
                        <a:rPr lang="ru-RU" sz="1400" kern="1200" dirty="0">
                          <a:solidFill>
                            <a:schemeClr val="dk1"/>
                          </a:solidFill>
                          <a:latin typeface="Times New Roman" panose="02020603050405020304" pitchFamily="18" charset="0"/>
                          <a:ea typeface="+mn-ea"/>
                          <a:cs typeface="Times New Roman" panose="02020603050405020304" pitchFamily="18" charset="0"/>
                        </a:rPr>
                        <a:t>г. Буйнакск, ясли 250 мест, строительная готовность – 29,2%</a:t>
                      </a:r>
                    </a:p>
                  </a:txBody>
                  <a:tcPr anchor="ctr"/>
                </a:tc>
                <a:tc hMerge="1">
                  <a:txBody>
                    <a:bodyPr/>
                    <a:lstStyle/>
                    <a:p>
                      <a:endParaRPr lang="ru-RU"/>
                    </a:p>
                  </a:txBody>
                  <a:tcPr/>
                </a:tc>
                <a:extLst>
                  <a:ext uri="{0D108BD9-81ED-4DB2-BD59-A6C34878D82A}">
                    <a16:rowId xmlns:a16="http://schemas.microsoft.com/office/drawing/2014/main" val="2130650290"/>
                  </a:ext>
                </a:extLst>
              </a:tr>
              <a:tr h="267976">
                <a:tc vMerge="1">
                  <a:txBody>
                    <a:bodyPr/>
                    <a:lstStyle/>
                    <a:p>
                      <a:endParaRPr lang="ru-RU"/>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 Унцукуль, я</a:t>
                      </a:r>
                      <a:r>
                        <a:rPr lang="ru-RU" sz="1400" kern="1200" dirty="0" err="1">
                          <a:solidFill>
                            <a:schemeClr val="dk1"/>
                          </a:solidFill>
                          <a:latin typeface="Times New Roman" panose="02020603050405020304" pitchFamily="18" charset="0"/>
                          <a:ea typeface="+mn-ea"/>
                          <a:cs typeface="Times New Roman" panose="02020603050405020304" pitchFamily="18" charset="0"/>
                        </a:rPr>
                        <a:t>сли</a:t>
                      </a:r>
                      <a:r>
                        <a:rPr lang="ru-RU" sz="1400" kern="1200" dirty="0">
                          <a:solidFill>
                            <a:schemeClr val="dk1"/>
                          </a:solidFill>
                          <a:latin typeface="Times New Roman" panose="02020603050405020304" pitchFamily="18" charset="0"/>
                          <a:ea typeface="+mn-ea"/>
                          <a:cs typeface="Times New Roman" panose="02020603050405020304" pitchFamily="18" charset="0"/>
                        </a:rPr>
                        <a:t> на 120 мест, строительная готовность – 13,8 % </a:t>
                      </a:r>
                    </a:p>
                  </a:txBody>
                  <a:tcPr anchor="ct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ru-RU" sz="1300"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1349710117"/>
                  </a:ext>
                </a:extLst>
              </a:tr>
              <a:tr h="170921">
                <a:tc vMerge="1">
                  <a:txBody>
                    <a:bodyPr/>
                    <a:lstStyle/>
                    <a:p>
                      <a:endParaRPr lang="ru-RU"/>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г. Избербаш, </a:t>
                      </a:r>
                      <a:r>
                        <a:rPr lang="ru-RU" sz="1400" kern="1200" dirty="0">
                          <a:solidFill>
                            <a:schemeClr val="dk1"/>
                          </a:solidFill>
                          <a:latin typeface="Times New Roman" panose="02020603050405020304" pitchFamily="18" charset="0"/>
                          <a:ea typeface="+mn-ea"/>
                          <a:cs typeface="Times New Roman" panose="02020603050405020304" pitchFamily="18" charset="0"/>
                        </a:rPr>
                        <a:t>ясли на 250 мест, строительная готовность – 12,9 %</a:t>
                      </a:r>
                    </a:p>
                  </a:txBody>
                  <a:tcPr anchor="ct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ru-RU" sz="1300"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1060529291"/>
                  </a:ext>
                </a:extLst>
              </a:tr>
              <a:tr h="170921">
                <a:tc vMerge="1">
                  <a:txBody>
                    <a:bodyPr/>
                    <a:lstStyle/>
                    <a:p>
                      <a:endParaRPr lang="ru-RU"/>
                    </a:p>
                  </a:txBody>
                  <a:tcPr/>
                </a:tc>
                <a:tc gridSpan="2">
                  <a:txBody>
                    <a:bodyPr/>
                    <a:lstStyle/>
                    <a:p>
                      <a:pPr algn="ctr"/>
                      <a:r>
                        <a:rPr kumimoji="0" lang="ru-RU" sz="1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 </a:t>
                      </a:r>
                      <a:r>
                        <a:rPr kumimoji="0" lang="ru-RU" sz="1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Тагиркент</a:t>
                      </a:r>
                      <a:r>
                        <a:rPr kumimoji="0" lang="ru-RU" sz="1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4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Левашинского</a:t>
                      </a:r>
                      <a:r>
                        <a:rPr kumimoji="0" lang="ru-RU" sz="1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р-на, </a:t>
                      </a:r>
                      <a:r>
                        <a:rPr lang="ru-RU" sz="1400" kern="1200" dirty="0">
                          <a:solidFill>
                            <a:schemeClr val="dk1"/>
                          </a:solidFill>
                          <a:latin typeface="Times New Roman" panose="02020603050405020304" pitchFamily="18" charset="0"/>
                          <a:ea typeface="+mn-ea"/>
                          <a:cs typeface="Times New Roman" panose="02020603050405020304" pitchFamily="18" charset="0"/>
                        </a:rPr>
                        <a:t>ясли на 250 мест, строительная готовность – 10 %</a:t>
                      </a:r>
                    </a:p>
                  </a:txBody>
                  <a:tcPr anchor="ct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ru-RU" sz="1300"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2849232299"/>
                  </a:ext>
                </a:extLst>
              </a:tr>
              <a:tr h="170921">
                <a:tc vMerge="1">
                  <a:txBody>
                    <a:bodyPr/>
                    <a:lstStyle/>
                    <a:p>
                      <a:endParaRPr lang="ru-RU"/>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г. Хасавюрт, </a:t>
                      </a:r>
                      <a:r>
                        <a:rPr lang="ru-RU" sz="1400" kern="1200" dirty="0">
                          <a:solidFill>
                            <a:schemeClr val="dk1"/>
                          </a:solidFill>
                          <a:latin typeface="Times New Roman" panose="02020603050405020304" pitchFamily="18" charset="0"/>
                          <a:ea typeface="+mn-ea"/>
                          <a:cs typeface="Times New Roman" panose="02020603050405020304" pitchFamily="18" charset="0"/>
                        </a:rPr>
                        <a:t>ясли на 120 мест,</a:t>
                      </a:r>
                      <a:r>
                        <a:rPr lang="ru-RU" sz="1400" kern="1200" baseline="0" dirty="0">
                          <a:solidFill>
                            <a:schemeClr val="dk1"/>
                          </a:solidFill>
                          <a:latin typeface="Times New Roman" panose="02020603050405020304" pitchFamily="18" charset="0"/>
                          <a:ea typeface="+mn-ea"/>
                          <a:cs typeface="Times New Roman" panose="02020603050405020304" pitchFamily="18" charset="0"/>
                        </a:rPr>
                        <a:t> </a:t>
                      </a:r>
                      <a:r>
                        <a:rPr lang="ru-RU" sz="1400" kern="1200" dirty="0">
                          <a:solidFill>
                            <a:schemeClr val="dk1"/>
                          </a:solidFill>
                          <a:latin typeface="Times New Roman" panose="02020603050405020304" pitchFamily="18" charset="0"/>
                          <a:ea typeface="+mn-ea"/>
                          <a:cs typeface="Times New Roman" panose="02020603050405020304" pitchFamily="18" charset="0"/>
                        </a:rPr>
                        <a:t>строительная готовность – 2,5 %</a:t>
                      </a:r>
                    </a:p>
                  </a:txBody>
                  <a:tcPr anchor="ct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ru-RU" sz="1300"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2521142965"/>
                  </a:ext>
                </a:extLst>
              </a:tr>
              <a:tr h="605443">
                <a:tc vMerge="1">
                  <a:txBody>
                    <a:bodyPr/>
                    <a:lstStyle/>
                    <a:p>
                      <a:endParaRPr lang="ru-RU"/>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16 МО РД</a:t>
                      </a:r>
                      <a:endParaRPr lang="ru-RU" sz="1400" dirty="0"/>
                    </a:p>
                  </a:txBody>
                  <a:tcPr anchor="ctr"/>
                </a:tc>
                <a:tc>
                  <a:txBody>
                    <a:bodyPr/>
                    <a:lstStyle/>
                    <a:p>
                      <a:pPr algn="just"/>
                      <a:r>
                        <a:rPr lang="ru-RU" sz="1400" dirty="0">
                          <a:latin typeface="Times New Roman" panose="02020603050405020304" pitchFamily="18" charset="0"/>
                          <a:cs typeface="Times New Roman" panose="02020603050405020304" pitchFamily="18" charset="0"/>
                        </a:rPr>
                        <a:t>Переобучены и прошли повышение квалификации женщины, находящиеся в отпуске по уходу за ребенком в возрасте до трех лет, а также женщины, имеющие детей дошкольного возраста. Прошли </a:t>
                      </a:r>
                      <a:r>
                        <a:rPr lang="ru-RU" sz="1400" baseline="0" dirty="0">
                          <a:latin typeface="Times New Roman" panose="02020603050405020304" pitchFamily="18" charset="0"/>
                          <a:cs typeface="Times New Roman" panose="02020603050405020304" pitchFamily="18" charset="0"/>
                        </a:rPr>
                        <a:t>обучение </a:t>
                      </a:r>
                      <a:r>
                        <a:rPr lang="ru-RU" sz="1400" dirty="0">
                          <a:latin typeface="Times New Roman" panose="02020603050405020304" pitchFamily="18" charset="0"/>
                          <a:cs typeface="Times New Roman" panose="02020603050405020304" pitchFamily="18" charset="0"/>
                        </a:rPr>
                        <a:t>70 женщин при плане </a:t>
                      </a:r>
                      <a:r>
                        <a:rPr lang="ru-RU" sz="1400" dirty="0">
                          <a:solidFill>
                            <a:schemeClr val="tx1"/>
                          </a:solidFill>
                          <a:latin typeface="Times New Roman" panose="02020603050405020304" pitchFamily="18" charset="0"/>
                          <a:cs typeface="Times New Roman" panose="02020603050405020304" pitchFamily="18" charset="0"/>
                        </a:rPr>
                        <a:t>-</a:t>
                      </a:r>
                      <a:r>
                        <a:rPr lang="ru-RU" sz="1400" baseline="0" dirty="0">
                          <a:solidFill>
                            <a:schemeClr val="tx1"/>
                          </a:solidFill>
                          <a:latin typeface="Times New Roman" panose="02020603050405020304" pitchFamily="18" charset="0"/>
                          <a:cs typeface="Times New Roman" panose="02020603050405020304" pitchFamily="18" charset="0"/>
                        </a:rPr>
                        <a:t> 68</a:t>
                      </a:r>
                      <a:endParaRPr lang="ru-RU" sz="1400" dirty="0">
                        <a:solidFill>
                          <a:schemeClr val="tx1"/>
                        </a:solidFill>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2214072495"/>
                  </a:ext>
                </a:extLst>
              </a:tr>
              <a:tr h="605443">
                <a:tc rowSpan="2">
                  <a:txBody>
                    <a:bodyPr/>
                    <a:lstStyle/>
                    <a:p>
                      <a:pPr marL="0" marR="0" lvl="0" indent="0" algn="ctr" defTabSz="914400" rtl="0" eaLnBrk="1" fontAlgn="auto" latinLnBrk="0" hangingPunct="1">
                        <a:lnSpc>
                          <a:spcPts val="1400"/>
                        </a:lnSpc>
                        <a:spcBef>
                          <a:spcPts val="0"/>
                        </a:spcBef>
                        <a:spcAft>
                          <a:spcPts val="0"/>
                        </a:spcAft>
                        <a:buClrTx/>
                        <a:buSzTx/>
                        <a:buFontTx/>
                        <a:buNone/>
                        <a:tabLst/>
                        <a:defRPr/>
                      </a:pPr>
                      <a:r>
                        <a:rPr lang="ru-RU" sz="1400" b="0" dirty="0">
                          <a:solidFill>
                            <a:schemeClr val="tx1"/>
                          </a:solidFill>
                          <a:latin typeface="Times New Roman" panose="02020603050405020304" pitchFamily="18" charset="0"/>
                          <a:cs typeface="Times New Roman" panose="02020603050405020304" pitchFamily="18" charset="0"/>
                        </a:rPr>
                        <a:t>Финансовая поддержка семей при рождении детей</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u-RU" sz="1400" dirty="0">
                          <a:latin typeface="Times New Roman" panose="02020603050405020304" pitchFamily="18" charset="0"/>
                          <a:cs typeface="Times New Roman" panose="02020603050405020304" pitchFamily="18" charset="0"/>
                        </a:rPr>
                        <a:t>Все 52 МО РД</a:t>
                      </a:r>
                    </a:p>
                  </a:txBody>
                  <a:tcPr anchor="ctr"/>
                </a:tc>
                <a:tc>
                  <a:txBody>
                    <a:bodyPr/>
                    <a:lstStyle/>
                    <a:p>
                      <a:pPr algn="just"/>
                      <a:r>
                        <a:rPr lang="ru-RU" sz="1400" dirty="0">
                          <a:latin typeface="Times New Roman" panose="02020603050405020304" pitchFamily="18" charset="0"/>
                          <a:cs typeface="Times New Roman" panose="02020603050405020304" pitchFamily="18" charset="0"/>
                        </a:rPr>
                        <a:t>Осуществлены </a:t>
                      </a:r>
                      <a:r>
                        <a:rPr lang="ru-RU" sz="1400" kern="1200" dirty="0">
                          <a:solidFill>
                            <a:schemeClr val="dk1"/>
                          </a:solidFill>
                          <a:effectLst/>
                          <a:latin typeface="Times New Roman" pitchFamily="18" charset="0"/>
                          <a:ea typeface="+mn-ea"/>
                          <a:cs typeface="Times New Roman" pitchFamily="18" charset="0"/>
                        </a:rPr>
                        <a:t>ежемесячные выплаты в связи с рождением (усыновлением) первого ребенка. Выплаты получили 36 137 семей на общую сумму 3 879,0 млн рублей</a:t>
                      </a:r>
                      <a:endParaRPr lang="ru-RU" sz="1400"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2590791686"/>
                  </a:ext>
                </a:extLst>
              </a:tr>
              <a:tr h="605443">
                <a:tc vMerge="1">
                  <a:txBody>
                    <a:bodyPr/>
                    <a:lstStyle/>
                    <a:p>
                      <a:pPr algn="ctr">
                        <a:lnSpc>
                          <a:spcPts val="1400"/>
                        </a:lnSpc>
                      </a:pPr>
                      <a:endParaRPr lang="ru-RU" sz="1400" dirty="0">
                        <a:latin typeface="Times New Roman" panose="02020603050405020304" pitchFamily="18" charset="0"/>
                        <a:cs typeface="Times New Roman" panose="02020603050405020304" pitchFamily="18" charset="0"/>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u-RU" sz="1400" dirty="0">
                          <a:latin typeface="Times New Roman" panose="02020603050405020304" pitchFamily="18" charset="0"/>
                          <a:cs typeface="Times New Roman" panose="02020603050405020304" pitchFamily="18" charset="0"/>
                        </a:rPr>
                        <a:t>г. Махачкала</a:t>
                      </a:r>
                    </a:p>
                  </a:txBody>
                  <a:tcPr anchor="ctr"/>
                </a:tc>
                <a:tc>
                  <a:txBody>
                    <a:bodyPr/>
                    <a:lstStyle/>
                    <a:p>
                      <a:pPr algn="just"/>
                      <a:r>
                        <a:rPr lang="ru-RU" sz="1400" kern="1200" dirty="0">
                          <a:solidFill>
                            <a:schemeClr val="dk1"/>
                          </a:solidFill>
                          <a:effectLst/>
                          <a:latin typeface="Times New Roman" pitchFamily="18" charset="0"/>
                          <a:ea typeface="+mn-ea"/>
                          <a:cs typeface="Times New Roman" pitchFamily="18" charset="0"/>
                        </a:rPr>
                        <a:t>Обеспечено выполнение 1091 процедуры </a:t>
                      </a:r>
                      <a:r>
                        <a:rPr kumimoji="0" lang="ru-RU" sz="14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экстракорпорального оплодотворения семьям, страдающим бесплодием</a:t>
                      </a:r>
                      <a:r>
                        <a:rPr lang="ru-RU" sz="1400" kern="1200" dirty="0">
                          <a:solidFill>
                            <a:schemeClr val="dk1"/>
                          </a:solidFill>
                          <a:effectLst/>
                          <a:latin typeface="Times New Roman" pitchFamily="18" charset="0"/>
                          <a:ea typeface="+mn-ea"/>
                          <a:cs typeface="Times New Roman" pitchFamily="18" charset="0"/>
                        </a:rPr>
                        <a:t> на базе ГБУ РД «Республиканский центр охраны здоровья семьи и репродукции»</a:t>
                      </a:r>
                      <a:endParaRPr lang="ru-RU" sz="1400" dirty="0"/>
                    </a:p>
                  </a:txBody>
                  <a:tcPr anchor="ctr"/>
                </a:tc>
                <a:extLst>
                  <a:ext uri="{0D108BD9-81ED-4DB2-BD59-A6C34878D82A}">
                    <a16:rowId xmlns:a16="http://schemas.microsoft.com/office/drawing/2014/main" val="3157969444"/>
                  </a:ext>
                </a:extLst>
              </a:tr>
            </a:tbl>
          </a:graphicData>
        </a:graphic>
      </p:graphicFrame>
    </p:spTree>
    <p:extLst>
      <p:ext uri="{BB962C8B-B14F-4D97-AF65-F5344CB8AC3E}">
        <p14:creationId xmlns:p14="http://schemas.microsoft.com/office/powerpoint/2010/main" val="170057049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51" name="Rectangle 2"/>
          <p:cNvSpPr/>
          <p:nvPr/>
        </p:nvSpPr>
        <p:spPr>
          <a:xfrm>
            <a:off x="0" y="178939"/>
            <a:ext cx="12192000" cy="263612"/>
          </a:xfrm>
          <a:prstGeom prst="rect">
            <a:avLst/>
          </a:prstGeom>
          <a:gradFill flip="none" rotWithShape="1">
            <a:gsLst>
              <a:gs pos="0">
                <a:srgbClr val="01B3CE"/>
              </a:gs>
              <a:gs pos="91000">
                <a:schemeClr val="accent1">
                  <a:lumMod val="60000"/>
                  <a:lumOff val="40000"/>
                  <a:alpha val="41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pPr>
            <a:endParaRPr lang="en-US" dirty="0"/>
          </a:p>
        </p:txBody>
      </p:sp>
      <p:pic>
        <p:nvPicPr>
          <p:cNvPr id="2097168" name="Picture 4" descr="https://xn--80aafjcthgy6bd.xn--p1ai/templates/mun46/images/gerb.png"/>
          <p:cNvPicPr>
            <a:picLocks noChangeAspect="1" noChangeArrowheads="1"/>
          </p:cNvPicPr>
          <p:nvPr/>
        </p:nvPicPr>
        <p:blipFill>
          <a:blip r:embed="rId2" cstate="print"/>
          <a:srcRect/>
          <a:stretch>
            <a:fillRect/>
          </a:stretch>
        </p:blipFill>
        <p:spPr bwMode="auto">
          <a:xfrm>
            <a:off x="11234453" y="11212"/>
            <a:ext cx="518834" cy="540000"/>
          </a:xfrm>
          <a:prstGeom prst="rect">
            <a:avLst/>
          </a:prstGeom>
          <a:noFill/>
        </p:spPr>
      </p:pic>
      <p:sp>
        <p:nvSpPr>
          <p:cNvPr id="1048777" name="Прямоугольник 37"/>
          <p:cNvSpPr/>
          <p:nvPr/>
        </p:nvSpPr>
        <p:spPr>
          <a:xfrm>
            <a:off x="5280841" y="104037"/>
            <a:ext cx="1706880" cy="396241"/>
          </a:xfrm>
          <a:prstGeom prst="rect">
            <a:avLst/>
          </a:prstGeom>
        </p:spPr>
        <p:txBody>
          <a:bodyPr wrap="none">
            <a:spAutoFit/>
          </a:bodyPr>
          <a:lstStyle/>
          <a:p>
            <a:r>
              <a:rPr lang="ru-RU" sz="2000" b="1" dirty="0">
                <a:latin typeface="Times New Roman" panose="02020603050405020304" pitchFamily="18" charset="0"/>
                <a:cs typeface="Times New Roman" panose="02020603050405020304" pitchFamily="18" charset="0"/>
              </a:rPr>
              <a:t>Демография</a:t>
            </a:r>
            <a:endParaRPr lang="ru-RU" sz="2000" dirty="0"/>
          </a:p>
        </p:txBody>
      </p:sp>
      <p:graphicFrame>
        <p:nvGraphicFramePr>
          <p:cNvPr id="17" name="Таблица 3">
            <a:extLst>
              <a:ext uri="{FF2B5EF4-FFF2-40B4-BE49-F238E27FC236}">
                <a16:creationId xmlns:a16="http://schemas.microsoft.com/office/drawing/2014/main" id="{562C2BBA-221D-4C7A-9EBD-BE32F4860F94}"/>
              </a:ext>
            </a:extLst>
          </p:cNvPr>
          <p:cNvGraphicFramePr>
            <a:graphicFrameLocks noGrp="1"/>
          </p:cNvGraphicFramePr>
          <p:nvPr>
            <p:extLst>
              <p:ext uri="{D42A27DB-BD31-4B8C-83A1-F6EECF244321}">
                <p14:modId xmlns:p14="http://schemas.microsoft.com/office/powerpoint/2010/main" val="1620376679"/>
              </p:ext>
            </p:extLst>
          </p:nvPr>
        </p:nvGraphicFramePr>
        <p:xfrm>
          <a:off x="218388" y="613438"/>
          <a:ext cx="11755223" cy="6013884"/>
        </p:xfrm>
        <a:graphic>
          <a:graphicData uri="http://schemas.openxmlformats.org/drawingml/2006/table">
            <a:tbl>
              <a:tblPr firstRow="1" bandRow="1">
                <a:tableStyleId>{5C22544A-7EE6-4342-B048-85BDC9FD1C3A}</a:tableStyleId>
              </a:tblPr>
              <a:tblGrid>
                <a:gridCol w="1674797">
                  <a:extLst>
                    <a:ext uri="{9D8B030D-6E8A-4147-A177-3AD203B41FA5}">
                      <a16:colId xmlns:a16="http://schemas.microsoft.com/office/drawing/2014/main" val="872544408"/>
                    </a:ext>
                  </a:extLst>
                </a:gridCol>
                <a:gridCol w="2463567">
                  <a:extLst>
                    <a:ext uri="{9D8B030D-6E8A-4147-A177-3AD203B41FA5}">
                      <a16:colId xmlns:a16="http://schemas.microsoft.com/office/drawing/2014/main" val="2935036756"/>
                    </a:ext>
                  </a:extLst>
                </a:gridCol>
                <a:gridCol w="7616859">
                  <a:extLst>
                    <a:ext uri="{9D8B030D-6E8A-4147-A177-3AD203B41FA5}">
                      <a16:colId xmlns:a16="http://schemas.microsoft.com/office/drawing/2014/main" val="4034457935"/>
                    </a:ext>
                  </a:extLst>
                </a:gridCol>
              </a:tblGrid>
              <a:tr h="330108">
                <a:tc>
                  <a:txBody>
                    <a:bodyPr/>
                    <a:lstStyle/>
                    <a:p>
                      <a:pPr algn="ctr"/>
                      <a:r>
                        <a:rPr lang="ru-RU" sz="1300" dirty="0">
                          <a:latin typeface="Times New Roman" panose="02020603050405020304" pitchFamily="18" charset="0"/>
                          <a:cs typeface="Times New Roman" panose="02020603050405020304" pitchFamily="18" charset="0"/>
                        </a:rPr>
                        <a:t>Региональный</a:t>
                      </a:r>
                    </a:p>
                    <a:p>
                      <a:pPr algn="ctr"/>
                      <a:r>
                        <a:rPr lang="ru-RU" sz="1300" dirty="0">
                          <a:latin typeface="Times New Roman" panose="02020603050405020304" pitchFamily="18" charset="0"/>
                          <a:cs typeface="Times New Roman" panose="02020603050405020304" pitchFamily="18" charset="0"/>
                        </a:rPr>
                        <a:t> проект</a:t>
                      </a:r>
                    </a:p>
                  </a:txBody>
                  <a:tcPr anchor="ctr"/>
                </a:tc>
                <a:tc>
                  <a:txBody>
                    <a:bodyPr/>
                    <a:lstStyle/>
                    <a:p>
                      <a:pPr algn="ctr"/>
                      <a:r>
                        <a:rPr lang="ru-RU" sz="1300" dirty="0">
                          <a:latin typeface="Times New Roman" panose="02020603050405020304" pitchFamily="18" charset="0"/>
                          <a:cs typeface="Times New Roman" panose="02020603050405020304" pitchFamily="18" charset="0"/>
                        </a:rPr>
                        <a:t>Реализуется на территории МО</a:t>
                      </a:r>
                    </a:p>
                  </a:txBody>
                  <a:tcPr anchor="ctr"/>
                </a:tc>
                <a:tc>
                  <a:txBody>
                    <a:bodyPr/>
                    <a:lstStyle/>
                    <a:p>
                      <a:pPr algn="ctr"/>
                      <a:r>
                        <a:rPr lang="ru-RU" sz="1300" dirty="0">
                          <a:latin typeface="Times New Roman" panose="02020603050405020304" pitchFamily="18" charset="0"/>
                          <a:cs typeface="Times New Roman" panose="02020603050405020304" pitchFamily="18" charset="0"/>
                        </a:rPr>
                        <a:t>Мероприятия проекта</a:t>
                      </a:r>
                    </a:p>
                  </a:txBody>
                  <a:tcPr anchor="ctr"/>
                </a:tc>
                <a:extLst>
                  <a:ext uri="{0D108BD9-81ED-4DB2-BD59-A6C34878D82A}">
                    <a16:rowId xmlns:a16="http://schemas.microsoft.com/office/drawing/2014/main" val="1207244134"/>
                  </a:ext>
                </a:extLst>
              </a:tr>
              <a:tr h="852373">
                <a:tc rowSpan="3">
                  <a:txBody>
                    <a:bodyPr/>
                    <a:lstStyle/>
                    <a:p>
                      <a:pPr algn="ctr">
                        <a:lnSpc>
                          <a:spcPts val="1400"/>
                        </a:lnSpc>
                      </a:pPr>
                      <a:r>
                        <a:rPr lang="ru-RU" sz="1400" kern="1200" dirty="0">
                          <a:solidFill>
                            <a:schemeClr val="dk1"/>
                          </a:solidFill>
                          <a:latin typeface="Times New Roman" panose="02020603050405020304" pitchFamily="18" charset="0"/>
                          <a:ea typeface="+mn-ea"/>
                          <a:cs typeface="Times New Roman" panose="02020603050405020304" pitchFamily="18" charset="0"/>
                        </a:rPr>
                        <a:t>Старшее поколение</a:t>
                      </a:r>
                      <a:endParaRPr lang="ru-RU" sz="1400" dirty="0">
                        <a:latin typeface="Times New Roman" panose="02020603050405020304" pitchFamily="18" charset="0"/>
                        <a:cs typeface="Times New Roman" panose="02020603050405020304" pitchFamily="18" charset="0"/>
                      </a:endParaRPr>
                    </a:p>
                  </a:txBody>
                  <a:tcPr anchor="ct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ru-RU" sz="1350" dirty="0">
                          <a:latin typeface="Times New Roman" panose="02020603050405020304" pitchFamily="18" charset="0"/>
                          <a:cs typeface="Times New Roman" panose="02020603050405020304" pitchFamily="18" charset="0"/>
                        </a:rPr>
                        <a:t>6 ГО: Махачкала, Буйнакск, Дагестанские Огни, Дербент, Кизляр и Кизилюрт</a:t>
                      </a:r>
                    </a:p>
                  </a:txBody>
                  <a:tcPr anchor="ctr"/>
                </a:tc>
                <a:tc>
                  <a:txBody>
                    <a:bodyPr/>
                    <a:lstStyle/>
                    <a:p>
                      <a:pPr algn="just"/>
                      <a:r>
                        <a:rPr lang="ru-RU" sz="1400" dirty="0">
                          <a:latin typeface="Times New Roman" panose="02020603050405020304" pitchFamily="18" charset="0"/>
                          <a:cs typeface="Times New Roman" panose="02020603050405020304" pitchFamily="18" charset="0"/>
                        </a:rPr>
                        <a:t>Вакцинировано против пневмококковой инфекции 90 граждан  (план 90) старше трудоспособного возраста из групп риска, проживающих в организациях социального обслуживания. </a:t>
                      </a:r>
                    </a:p>
                  </a:txBody>
                  <a:tcPr anchor="ctr"/>
                </a:tc>
                <a:extLst>
                  <a:ext uri="{0D108BD9-81ED-4DB2-BD59-A6C34878D82A}">
                    <a16:rowId xmlns:a16="http://schemas.microsoft.com/office/drawing/2014/main" val="281220955"/>
                  </a:ext>
                </a:extLst>
              </a:tr>
              <a:tr h="781396">
                <a:tc vMerge="1">
                  <a:txBody>
                    <a:bodyPr/>
                    <a:lstStyle/>
                    <a:p>
                      <a:pPr algn="ctr">
                        <a:lnSpc>
                          <a:spcPts val="1400"/>
                        </a:lnSpc>
                      </a:pPr>
                      <a:endParaRPr lang="ru-RU" sz="1300" dirty="0">
                        <a:latin typeface="Times New Roman" panose="02020603050405020304" pitchFamily="18" charset="0"/>
                        <a:cs typeface="Times New Roman" panose="02020603050405020304" pitchFamily="18" charset="0"/>
                      </a:endParaRPr>
                    </a:p>
                  </a:txBody>
                  <a:tcPr anchor="ctr"/>
                </a:tc>
                <a:tc rowSpan="2">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ru-RU" sz="1350" kern="1200" dirty="0">
                          <a:solidFill>
                            <a:schemeClr val="dk1"/>
                          </a:solidFill>
                          <a:latin typeface="Times New Roman" panose="02020603050405020304" pitchFamily="18" charset="0"/>
                          <a:ea typeface="+mn-ea"/>
                          <a:cs typeface="Times New Roman" panose="02020603050405020304" pitchFamily="18" charset="0"/>
                        </a:rPr>
                        <a:t>Все 52 МО РД</a:t>
                      </a:r>
                    </a:p>
                  </a:txBody>
                  <a:tcPr anchor="ctr"/>
                </a:tc>
                <a:tc>
                  <a:txBody>
                    <a:bodyPr/>
                    <a:lstStyle/>
                    <a:p>
                      <a:pPr algn="just"/>
                      <a:r>
                        <a:rPr lang="ru-RU" sz="1400" dirty="0">
                          <a:latin typeface="Times New Roman" panose="02020603050405020304" pitchFamily="18" charset="0"/>
                          <a:cs typeface="Times New Roman" panose="02020603050405020304" pitchFamily="18" charset="0"/>
                        </a:rPr>
                        <a:t>Организовано п</a:t>
                      </a:r>
                      <a:r>
                        <a:rPr lang="ru-RU" sz="1400" kern="1200" dirty="0">
                          <a:solidFill>
                            <a:schemeClr val="dk1"/>
                          </a:solidFill>
                          <a:effectLst/>
                          <a:latin typeface="Times New Roman" pitchFamily="18" charset="0"/>
                          <a:ea typeface="+mn-ea"/>
                          <a:cs typeface="Times New Roman" pitchFamily="18" charset="0"/>
                        </a:rPr>
                        <a:t>рофобучение и дополнительное профобразование лиц в возрасте 50-ти лет и старше, а также лиц предпенсионного возраста. Обучено 218 лиц (план 180)</a:t>
                      </a:r>
                      <a:endParaRPr lang="ru-RU" sz="1400"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4224881148"/>
                  </a:ext>
                </a:extLst>
              </a:tr>
              <a:tr h="673331">
                <a:tc vMerge="1">
                  <a:txBody>
                    <a:bodyPr/>
                    <a:lstStyle/>
                    <a:p>
                      <a:pPr algn="ctr">
                        <a:lnSpc>
                          <a:spcPts val="1400"/>
                        </a:lnSpc>
                      </a:pPr>
                      <a:endParaRPr lang="ru-RU" sz="1300" dirty="0">
                        <a:latin typeface="Times New Roman" panose="02020603050405020304" pitchFamily="18" charset="0"/>
                        <a:cs typeface="Times New Roman" panose="02020603050405020304" pitchFamily="18" charset="0"/>
                      </a:endParaRPr>
                    </a:p>
                  </a:txBody>
                  <a:tcPr anchor="ct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ru-RU" sz="1600" dirty="0">
                        <a:latin typeface="Times New Roman" panose="02020603050405020304" pitchFamily="18" charset="0"/>
                        <a:cs typeface="Times New Roman" panose="02020603050405020304" pitchFamily="18" charset="0"/>
                      </a:endParaRPr>
                    </a:p>
                  </a:txBody>
                  <a:tcPr anchor="ctr"/>
                </a:tc>
                <a:tc>
                  <a:txBody>
                    <a:bodyPr/>
                    <a:lstStyle/>
                    <a:p>
                      <a:pPr algn="just"/>
                      <a:r>
                        <a:rPr lang="ru-RU" sz="1400" dirty="0">
                          <a:latin typeface="Times New Roman" panose="02020603050405020304" pitchFamily="18" charset="0"/>
                          <a:cs typeface="Times New Roman" panose="02020603050405020304" pitchFamily="18" charset="0"/>
                        </a:rPr>
                        <a:t>Проведены профилактические просмотры, </a:t>
                      </a:r>
                      <a:r>
                        <a:rPr lang="ru-RU" sz="1400" kern="1200" dirty="0">
                          <a:solidFill>
                            <a:schemeClr val="dk1"/>
                          </a:solidFill>
                          <a:effectLst/>
                          <a:latin typeface="Times New Roman" pitchFamily="18" charset="0"/>
                          <a:ea typeface="+mn-ea"/>
                          <a:cs typeface="Times New Roman" pitchFamily="18" charset="0"/>
                        </a:rPr>
                        <a:t>включая диспансеризацию. Охвачены 93 229 граждан старше трудоспособного возраста или 30,1 % (план 15 %)</a:t>
                      </a:r>
                      <a:endParaRPr lang="ru-RU" sz="1400" dirty="0">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4131495146"/>
                  </a:ext>
                </a:extLst>
              </a:tr>
              <a:tr h="1687484">
                <a:tc>
                  <a:txBody>
                    <a:bodyPr/>
                    <a:lstStyle/>
                    <a:p>
                      <a:pPr algn="ctr">
                        <a:lnSpc>
                          <a:spcPts val="1400"/>
                        </a:lnSpc>
                      </a:pPr>
                      <a:r>
                        <a:rPr lang="ru-RU" sz="1400" dirty="0">
                          <a:latin typeface="Times New Roman" panose="02020603050405020304" pitchFamily="18" charset="0"/>
                          <a:cs typeface="Times New Roman" panose="02020603050405020304" pitchFamily="18" charset="0"/>
                        </a:rPr>
                        <a:t>Спорт – норма жизни</a:t>
                      </a:r>
                    </a:p>
                    <a:p>
                      <a:pPr algn="ctr">
                        <a:lnSpc>
                          <a:spcPts val="1400"/>
                        </a:lnSpc>
                      </a:pPr>
                      <a:endParaRPr lang="ru-RU" sz="1400" dirty="0">
                        <a:latin typeface="Times New Roman" panose="02020603050405020304" pitchFamily="18" charset="0"/>
                        <a:cs typeface="Times New Roman" panose="02020603050405020304" pitchFamily="18" charset="0"/>
                      </a:endParaRPr>
                    </a:p>
                  </a:txBody>
                  <a:tcPr anchor="ctr"/>
                </a:tc>
                <a:tc>
                  <a:txBody>
                    <a:bodyPr/>
                    <a:lstStyle/>
                    <a:p>
                      <a:pPr algn="just"/>
                      <a:r>
                        <a:rPr lang="ru-RU" sz="1350" kern="1200" dirty="0">
                          <a:solidFill>
                            <a:schemeClr val="dk1"/>
                          </a:solidFill>
                          <a:effectLst/>
                          <a:latin typeface="Times New Roman" pitchFamily="18" charset="0"/>
                          <a:ea typeface="+mn-ea"/>
                          <a:cs typeface="Times New Roman" pitchFamily="18" charset="0"/>
                        </a:rPr>
                        <a:t>3 ГО: Махачкала,</a:t>
                      </a:r>
                      <a:r>
                        <a:rPr lang="ru-RU" sz="1350" kern="1200" baseline="0" dirty="0">
                          <a:solidFill>
                            <a:schemeClr val="dk1"/>
                          </a:solidFill>
                          <a:effectLst/>
                          <a:latin typeface="Times New Roman" pitchFamily="18" charset="0"/>
                          <a:ea typeface="+mn-ea"/>
                          <a:cs typeface="Times New Roman" pitchFamily="18" charset="0"/>
                        </a:rPr>
                        <a:t> Кизляр, Южно-Сухокумск.</a:t>
                      </a:r>
                    </a:p>
                    <a:p>
                      <a:pPr algn="just"/>
                      <a:r>
                        <a:rPr lang="ru-RU" sz="1350" kern="1200" baseline="0" dirty="0">
                          <a:solidFill>
                            <a:schemeClr val="dk1"/>
                          </a:solidFill>
                          <a:effectLst/>
                          <a:latin typeface="Times New Roman" pitchFamily="18" charset="0"/>
                          <a:ea typeface="+mn-ea"/>
                          <a:cs typeface="Times New Roman" pitchFamily="18" charset="0"/>
                        </a:rPr>
                        <a:t>8 МР: </a:t>
                      </a:r>
                      <a:r>
                        <a:rPr lang="ru-RU" sz="1350" kern="1200" dirty="0" err="1">
                          <a:solidFill>
                            <a:schemeClr val="dk1"/>
                          </a:solidFill>
                          <a:effectLst/>
                          <a:latin typeface="Times New Roman" pitchFamily="18" charset="0"/>
                          <a:ea typeface="+mn-ea"/>
                          <a:cs typeface="Times New Roman" pitchFamily="18" charset="0"/>
                        </a:rPr>
                        <a:t>Акушинский</a:t>
                      </a:r>
                      <a:r>
                        <a:rPr lang="ru-RU" sz="1350" kern="1200" dirty="0">
                          <a:solidFill>
                            <a:schemeClr val="dk1"/>
                          </a:solidFill>
                          <a:effectLst/>
                          <a:latin typeface="Times New Roman" pitchFamily="18" charset="0"/>
                          <a:ea typeface="+mn-ea"/>
                          <a:cs typeface="Times New Roman" pitchFamily="18" charset="0"/>
                        </a:rPr>
                        <a:t>, </a:t>
                      </a:r>
                      <a:r>
                        <a:rPr lang="ru-RU" sz="1350" kern="1200" dirty="0" err="1">
                          <a:solidFill>
                            <a:schemeClr val="dk1"/>
                          </a:solidFill>
                          <a:effectLst/>
                          <a:latin typeface="Times New Roman" pitchFamily="18" charset="0"/>
                          <a:ea typeface="+mn-ea"/>
                          <a:cs typeface="Times New Roman" pitchFamily="18" charset="0"/>
                        </a:rPr>
                        <a:t>Бабаюртовский</a:t>
                      </a:r>
                      <a:r>
                        <a:rPr lang="ru-RU" sz="1350" kern="1200" dirty="0">
                          <a:solidFill>
                            <a:schemeClr val="dk1"/>
                          </a:solidFill>
                          <a:effectLst/>
                          <a:latin typeface="Times New Roman" pitchFamily="18" charset="0"/>
                          <a:ea typeface="+mn-ea"/>
                          <a:cs typeface="Times New Roman" pitchFamily="18" charset="0"/>
                        </a:rPr>
                        <a:t>, Буйнакский,, </a:t>
                      </a:r>
                      <a:r>
                        <a:rPr lang="ru-RU" sz="1350" kern="1200" dirty="0" err="1">
                          <a:solidFill>
                            <a:schemeClr val="dk1"/>
                          </a:solidFill>
                          <a:effectLst/>
                          <a:latin typeface="Times New Roman" pitchFamily="18" charset="0"/>
                          <a:ea typeface="+mn-ea"/>
                          <a:cs typeface="Times New Roman" pitchFamily="18" charset="0"/>
                        </a:rPr>
                        <a:t>Новолакский</a:t>
                      </a:r>
                      <a:r>
                        <a:rPr lang="ru-RU" sz="1350" kern="1200" dirty="0">
                          <a:solidFill>
                            <a:schemeClr val="dk1"/>
                          </a:solidFill>
                          <a:effectLst/>
                          <a:latin typeface="Times New Roman" pitchFamily="18" charset="0"/>
                          <a:ea typeface="+mn-ea"/>
                          <a:cs typeface="Times New Roman" pitchFamily="18" charset="0"/>
                        </a:rPr>
                        <a:t>, Ногайский, </a:t>
                      </a:r>
                      <a:r>
                        <a:rPr lang="ru-RU" sz="1350" kern="1200" dirty="0" err="1">
                          <a:solidFill>
                            <a:schemeClr val="dk1"/>
                          </a:solidFill>
                          <a:effectLst/>
                          <a:latin typeface="Times New Roman" pitchFamily="18" charset="0"/>
                          <a:ea typeface="+mn-ea"/>
                          <a:cs typeface="Times New Roman" pitchFamily="18" charset="0"/>
                        </a:rPr>
                        <a:t>Унцукульский</a:t>
                      </a:r>
                      <a:r>
                        <a:rPr lang="ru-RU" sz="1350" kern="1200" dirty="0">
                          <a:solidFill>
                            <a:schemeClr val="dk1"/>
                          </a:solidFill>
                          <a:effectLst/>
                          <a:latin typeface="Times New Roman" pitchFamily="18" charset="0"/>
                          <a:ea typeface="+mn-ea"/>
                          <a:cs typeface="Times New Roman" pitchFamily="18" charset="0"/>
                        </a:rPr>
                        <a:t>, </a:t>
                      </a:r>
                      <a:r>
                        <a:rPr lang="ru-RU" sz="1350" kern="1200" dirty="0" err="1">
                          <a:solidFill>
                            <a:schemeClr val="dk1"/>
                          </a:solidFill>
                          <a:effectLst/>
                          <a:latin typeface="Times New Roman" pitchFamily="18" charset="0"/>
                          <a:ea typeface="+mn-ea"/>
                          <a:cs typeface="Times New Roman" pitchFamily="18" charset="0"/>
                        </a:rPr>
                        <a:t>Чародинский</a:t>
                      </a:r>
                      <a:r>
                        <a:rPr lang="ru-RU" sz="1350" kern="1200" dirty="0">
                          <a:solidFill>
                            <a:schemeClr val="dk1"/>
                          </a:solidFill>
                          <a:effectLst/>
                          <a:latin typeface="Times New Roman" pitchFamily="18" charset="0"/>
                          <a:ea typeface="+mn-ea"/>
                          <a:cs typeface="Times New Roman" pitchFamily="18" charset="0"/>
                        </a:rPr>
                        <a:t> и Хасавюртовский</a:t>
                      </a:r>
                    </a:p>
                  </a:txBody>
                  <a:tcPr anchor="ct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ru-RU" sz="1400" kern="1200" dirty="0">
                          <a:solidFill>
                            <a:schemeClr val="dk1"/>
                          </a:solidFill>
                          <a:effectLst/>
                          <a:latin typeface="Times New Roman" pitchFamily="18" charset="0"/>
                          <a:ea typeface="+mn-ea"/>
                          <a:cs typeface="Times New Roman" pitchFamily="18" charset="0"/>
                        </a:rPr>
                        <a:t>Поставка искусственного покрытия для футбольного поля; на территории 10 муниципальных образований республики созданы 12 малых спортивных площадок (план 12); строительство футбольного поля с секторами в с. Ансалта  (готовность объекта – 76 %),</a:t>
                      </a:r>
                      <a:r>
                        <a:rPr lang="ru-RU" sz="1400" kern="1200" baseline="0" dirty="0">
                          <a:solidFill>
                            <a:schemeClr val="dk1"/>
                          </a:solidFill>
                          <a:effectLst/>
                          <a:latin typeface="Times New Roman" pitchFamily="18" charset="0"/>
                          <a:ea typeface="+mn-ea"/>
                          <a:cs typeface="Times New Roman" pitchFamily="18" charset="0"/>
                        </a:rPr>
                        <a:t> поставка спортивной экипировки</a:t>
                      </a:r>
                      <a:endParaRPr lang="ru-RU" sz="1400" kern="1200" dirty="0">
                        <a:solidFill>
                          <a:schemeClr val="dk1"/>
                        </a:solidFill>
                        <a:effectLst/>
                        <a:latin typeface="Times New Roman" pitchFamily="18" charset="0"/>
                        <a:ea typeface="+mn-ea"/>
                        <a:cs typeface="Times New Roman" pitchFamily="18" charset="0"/>
                      </a:endParaRPr>
                    </a:p>
                  </a:txBody>
                  <a:tcPr anchor="ctr"/>
                </a:tc>
                <a:extLst>
                  <a:ext uri="{0D108BD9-81ED-4DB2-BD59-A6C34878D82A}">
                    <a16:rowId xmlns:a16="http://schemas.microsoft.com/office/drawing/2014/main" val="2873845646"/>
                  </a:ext>
                </a:extLst>
              </a:tr>
              <a:tr h="437581">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u-RU" sz="1400" dirty="0">
                          <a:latin typeface="Times New Roman" panose="02020603050405020304" pitchFamily="18" charset="0"/>
                          <a:cs typeface="Times New Roman" panose="02020603050405020304" pitchFamily="18" charset="0"/>
                        </a:rPr>
                        <a:t>Укрепление общественного здоровья</a:t>
                      </a:r>
                    </a:p>
                  </a:txBody>
                  <a:tcPr anchor="ctr"/>
                </a:tc>
                <a:tc>
                  <a:txBody>
                    <a:bodyPr/>
                    <a:lstStyle/>
                    <a:p>
                      <a:pPr marL="0" indent="0" algn="l">
                        <a:spcAft>
                          <a:spcPts val="0"/>
                        </a:spcAft>
                      </a:pPr>
                      <a:r>
                        <a:rPr lang="ru-RU" sz="1350" dirty="0">
                          <a:effectLst/>
                          <a:latin typeface="Times New Roman"/>
                          <a:ea typeface="Times New Roman"/>
                        </a:rPr>
                        <a:t>2 ГО: Каспийск и Кизляр.        8 МР: Ахвахский, </a:t>
                      </a:r>
                      <a:r>
                        <a:rPr lang="ru-RU" sz="1350" dirty="0" err="1">
                          <a:effectLst/>
                          <a:latin typeface="Times New Roman"/>
                          <a:ea typeface="Times New Roman"/>
                        </a:rPr>
                        <a:t>Карабудахкентский</a:t>
                      </a:r>
                      <a:r>
                        <a:rPr lang="ru-RU" sz="1350" dirty="0">
                          <a:effectLst/>
                          <a:latin typeface="Times New Roman"/>
                          <a:ea typeface="Times New Roman"/>
                        </a:rPr>
                        <a:t>, </a:t>
                      </a:r>
                      <a:r>
                        <a:rPr lang="ru-RU" sz="1350" dirty="0" err="1">
                          <a:effectLst/>
                          <a:latin typeface="Times New Roman"/>
                          <a:ea typeface="Times New Roman"/>
                        </a:rPr>
                        <a:t>Кулинский</a:t>
                      </a:r>
                      <a:r>
                        <a:rPr lang="ru-RU" sz="1350" dirty="0">
                          <a:effectLst/>
                          <a:latin typeface="Times New Roman"/>
                          <a:ea typeface="Times New Roman"/>
                        </a:rPr>
                        <a:t>, </a:t>
                      </a:r>
                      <a:r>
                        <a:rPr lang="ru-RU" sz="1350" dirty="0" err="1">
                          <a:effectLst/>
                          <a:latin typeface="Times New Roman"/>
                          <a:ea typeface="Times New Roman"/>
                        </a:rPr>
                        <a:t>Кумторкалинский</a:t>
                      </a:r>
                      <a:r>
                        <a:rPr lang="ru-RU" sz="1350" dirty="0">
                          <a:effectLst/>
                          <a:latin typeface="Times New Roman"/>
                          <a:ea typeface="Times New Roman"/>
                        </a:rPr>
                        <a:t>, </a:t>
                      </a:r>
                      <a:r>
                        <a:rPr lang="ru-RU" sz="1350" dirty="0" err="1">
                          <a:effectLst/>
                          <a:latin typeface="Times New Roman"/>
                          <a:ea typeface="Times New Roman"/>
                        </a:rPr>
                        <a:t>Магарамкентский</a:t>
                      </a:r>
                      <a:r>
                        <a:rPr lang="ru-RU" sz="1350" dirty="0">
                          <a:effectLst/>
                          <a:latin typeface="Times New Roman"/>
                          <a:ea typeface="Times New Roman"/>
                        </a:rPr>
                        <a:t>, </a:t>
                      </a:r>
                      <a:r>
                        <a:rPr lang="ru-RU" sz="1350" dirty="0" err="1">
                          <a:effectLst/>
                          <a:latin typeface="Times New Roman"/>
                          <a:ea typeface="Times New Roman"/>
                        </a:rPr>
                        <a:t>Сергокалинский</a:t>
                      </a:r>
                      <a:r>
                        <a:rPr lang="ru-RU" sz="1350" dirty="0">
                          <a:effectLst/>
                          <a:latin typeface="Times New Roman"/>
                          <a:ea typeface="Times New Roman"/>
                        </a:rPr>
                        <a:t>, Сулейман-</a:t>
                      </a:r>
                      <a:r>
                        <a:rPr lang="ru-RU" sz="1350" dirty="0" err="1">
                          <a:effectLst/>
                          <a:latin typeface="Times New Roman"/>
                          <a:ea typeface="Times New Roman"/>
                        </a:rPr>
                        <a:t>Стальский</a:t>
                      </a:r>
                      <a:r>
                        <a:rPr lang="ru-RU" sz="1350" dirty="0">
                          <a:effectLst/>
                          <a:latin typeface="Times New Roman"/>
                          <a:ea typeface="Times New Roman"/>
                        </a:rPr>
                        <a:t>, </a:t>
                      </a:r>
                      <a:r>
                        <a:rPr lang="ru-RU" sz="1350" dirty="0" err="1">
                          <a:effectLst/>
                          <a:latin typeface="Times New Roman"/>
                          <a:ea typeface="Times New Roman"/>
                        </a:rPr>
                        <a:t>Хунзахский</a:t>
                      </a:r>
                      <a:r>
                        <a:rPr lang="ru-RU" sz="1350" dirty="0">
                          <a:effectLst/>
                          <a:latin typeface="Times New Roman"/>
                          <a:ea typeface="Times New Roman"/>
                        </a:rPr>
                        <a:t>.</a:t>
                      </a:r>
                      <a:endParaRPr lang="ru-RU" sz="1350" dirty="0">
                        <a:latin typeface="Times New Roman" panose="02020603050405020304" pitchFamily="18" charset="0"/>
                        <a:cs typeface="Times New Roman" panose="02020603050405020304" pitchFamily="18" charset="0"/>
                      </a:endParaRPr>
                    </a:p>
                  </a:txBody>
                  <a:tcPr anchor="ct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ru-RU" sz="1400" kern="1200" dirty="0">
                          <a:solidFill>
                            <a:schemeClr val="dk1"/>
                          </a:solidFill>
                          <a:effectLst/>
                          <a:latin typeface="Times New Roman" pitchFamily="18" charset="0"/>
                          <a:ea typeface="+mn-ea"/>
                          <a:cs typeface="Times New Roman" pitchFamily="18" charset="0"/>
                        </a:rPr>
                        <a:t> Внедрены муниципальные программы укрепления здоровья в 10 муниципальных образованиях.   </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ru-RU" sz="1400" kern="1200" dirty="0">
                        <a:solidFill>
                          <a:schemeClr val="dk1"/>
                        </a:solidFill>
                        <a:effectLst/>
                        <a:latin typeface="Times New Roman" pitchFamily="18" charset="0"/>
                        <a:ea typeface="+mn-ea"/>
                        <a:cs typeface="Times New Roman" pitchFamily="18" charset="0"/>
                      </a:endParaRPr>
                    </a:p>
                  </a:txBody>
                  <a:tcPr anchor="ctr"/>
                </a:tc>
                <a:extLst>
                  <a:ext uri="{0D108BD9-81ED-4DB2-BD59-A6C34878D82A}">
                    <a16:rowId xmlns:a16="http://schemas.microsoft.com/office/drawing/2014/main" val="1274777784"/>
                  </a:ext>
                </a:extLst>
              </a:tr>
            </a:tbl>
          </a:graphicData>
        </a:graphic>
      </p:graphicFrame>
    </p:spTree>
    <p:extLst>
      <p:ext uri="{BB962C8B-B14F-4D97-AF65-F5344CB8AC3E}">
        <p14:creationId xmlns:p14="http://schemas.microsoft.com/office/powerpoint/2010/main" val="379833879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169" name="Picture 30"/>
          <p:cNvPicPr>
            <a:picLocks noChangeAspect="1"/>
          </p:cNvPicPr>
          <p:nvPr/>
        </p:nvPicPr>
        <p:blipFill>
          <a:blip r:embed="rId2"/>
          <a:stretch>
            <a:fillRect/>
          </a:stretch>
        </p:blipFill>
        <p:spPr>
          <a:xfrm>
            <a:off x="0" y="1744133"/>
            <a:ext cx="2774325" cy="5113867"/>
          </a:xfrm>
          <a:prstGeom prst="rect">
            <a:avLst/>
          </a:prstGeom>
        </p:spPr>
      </p:pic>
      <p:pic>
        <p:nvPicPr>
          <p:cNvPr id="2097170" name="Picture 31"/>
          <p:cNvPicPr>
            <a:picLocks noChangeAspect="1"/>
          </p:cNvPicPr>
          <p:nvPr/>
        </p:nvPicPr>
        <p:blipFill>
          <a:blip r:embed="rId3" cstate="print"/>
          <a:stretch>
            <a:fillRect/>
          </a:stretch>
        </p:blipFill>
        <p:spPr>
          <a:xfrm>
            <a:off x="0" y="0"/>
            <a:ext cx="2774325" cy="2774325"/>
          </a:xfrm>
          <a:prstGeom prst="rect">
            <a:avLst/>
          </a:prstGeom>
        </p:spPr>
      </p:pic>
      <p:sp>
        <p:nvSpPr>
          <p:cNvPr id="1048778" name="Rectangle 2"/>
          <p:cNvSpPr/>
          <p:nvPr/>
        </p:nvSpPr>
        <p:spPr>
          <a:xfrm>
            <a:off x="0" y="178939"/>
            <a:ext cx="12192000" cy="263612"/>
          </a:xfrm>
          <a:prstGeom prst="rect">
            <a:avLst/>
          </a:prstGeom>
          <a:gradFill flip="none" rotWithShape="1">
            <a:gsLst>
              <a:gs pos="0">
                <a:srgbClr val="DA124A"/>
              </a:gs>
              <a:gs pos="91000">
                <a:schemeClr val="accent1">
                  <a:lumMod val="60000"/>
                  <a:lumOff val="40000"/>
                  <a:alpha val="41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pPr>
            <a:endParaRPr lang="en-US" dirty="0"/>
          </a:p>
        </p:txBody>
      </p:sp>
      <p:sp>
        <p:nvSpPr>
          <p:cNvPr id="1048779" name="TextBox 34"/>
          <p:cNvSpPr txBox="1"/>
          <p:nvPr/>
        </p:nvSpPr>
        <p:spPr>
          <a:xfrm>
            <a:off x="2984654" y="5899753"/>
            <a:ext cx="1884437" cy="340519"/>
          </a:xfrm>
          <a:prstGeom prst="roundRect">
            <a:avLst/>
          </a:prstGeom>
          <a:solidFill>
            <a:srgbClr val="F7DDD5"/>
          </a:solidFill>
        </p:spPr>
        <p:txBody>
          <a:bodyPr wrap="square" rtlCol="0">
            <a:spAutoFit/>
          </a:bodyPr>
          <a:lstStyle/>
          <a:p>
            <a:r>
              <a:rPr lang="ru-RU" sz="1400" dirty="0">
                <a:solidFill>
                  <a:schemeClr val="accent1">
                    <a:lumMod val="50000"/>
                  </a:schemeClr>
                </a:solidFill>
                <a:latin typeface="Times New Roman" panose="02020603050405020304" pitchFamily="18" charset="0"/>
                <a:cs typeface="Times New Roman" panose="02020603050405020304" pitchFamily="18" charset="0"/>
              </a:rPr>
              <a:t>План: 4,4</a:t>
            </a:r>
            <a:endParaRPr lang="id-ID" sz="1400" dirty="0">
              <a:solidFill>
                <a:schemeClr val="accent1">
                  <a:lumMod val="50000"/>
                </a:schemeClr>
              </a:solidFill>
              <a:latin typeface="Times New Roman" panose="02020603050405020304" pitchFamily="18" charset="0"/>
              <a:cs typeface="Times New Roman" panose="02020603050405020304" pitchFamily="18" charset="0"/>
            </a:endParaRPr>
          </a:p>
        </p:txBody>
      </p:sp>
      <p:sp>
        <p:nvSpPr>
          <p:cNvPr id="1048781" name="TextBox 36"/>
          <p:cNvSpPr txBox="1"/>
          <p:nvPr/>
        </p:nvSpPr>
        <p:spPr>
          <a:xfrm>
            <a:off x="2984653" y="6233600"/>
            <a:ext cx="2498067" cy="374571"/>
          </a:xfrm>
          <a:prstGeom prst="roundRect">
            <a:avLst/>
          </a:prstGeom>
          <a:solidFill>
            <a:srgbClr val="EA4656"/>
          </a:solidFill>
        </p:spPr>
        <p:txBody>
          <a:bodyPr wrap="square" rtlCol="0">
            <a:spAutoFit/>
          </a:bodyPr>
          <a:lstStyle/>
          <a:p>
            <a:r>
              <a:rPr lang="ru-RU" sz="1600" b="1" dirty="0">
                <a:solidFill>
                  <a:schemeClr val="bg1"/>
                </a:solidFill>
                <a:latin typeface="Times New Roman" panose="02020603050405020304" pitchFamily="18" charset="0"/>
                <a:cs typeface="Times New Roman" panose="02020603050405020304" pitchFamily="18" charset="0"/>
              </a:rPr>
              <a:t>Факт: 3,3 </a:t>
            </a:r>
            <a:endParaRPr lang="id-ID" sz="1600" b="1" dirty="0">
              <a:solidFill>
                <a:schemeClr val="bg1"/>
              </a:solidFill>
              <a:latin typeface="Times New Roman" panose="02020603050405020304" pitchFamily="18" charset="0"/>
              <a:cs typeface="Times New Roman" panose="02020603050405020304" pitchFamily="18" charset="0"/>
            </a:endParaRPr>
          </a:p>
        </p:txBody>
      </p:sp>
      <p:sp>
        <p:nvSpPr>
          <p:cNvPr id="1048782" name="TextBox 37"/>
          <p:cNvSpPr txBox="1"/>
          <p:nvPr/>
        </p:nvSpPr>
        <p:spPr>
          <a:xfrm>
            <a:off x="5663695" y="6125390"/>
            <a:ext cx="1028285" cy="400110"/>
          </a:xfrm>
          <a:prstGeom prst="rect">
            <a:avLst/>
          </a:prstGeom>
          <a:noFill/>
        </p:spPr>
        <p:txBody>
          <a:bodyPr wrap="square" rtlCol="0">
            <a:spAutoFit/>
          </a:bodyPr>
          <a:lstStyle/>
          <a:p>
            <a:r>
              <a:rPr lang="ru-RU" sz="2000" b="1" dirty="0">
                <a:solidFill>
                  <a:srgbClr val="DA124A"/>
                </a:solidFill>
                <a:latin typeface="Times New Roman" panose="02020603050405020304" pitchFamily="18" charset="0"/>
                <a:cs typeface="Times New Roman" panose="02020603050405020304" pitchFamily="18" charset="0"/>
              </a:rPr>
              <a:t>133,3</a:t>
            </a:r>
            <a:r>
              <a:rPr lang="id-ID" sz="2000" b="1" dirty="0">
                <a:solidFill>
                  <a:srgbClr val="DA124A"/>
                </a:solidFill>
                <a:latin typeface="Times New Roman" panose="02020603050405020304" pitchFamily="18" charset="0"/>
                <a:cs typeface="Times New Roman" panose="02020603050405020304" pitchFamily="18" charset="0"/>
              </a:rPr>
              <a:t>%</a:t>
            </a:r>
            <a:endParaRPr lang="id-ID" sz="2400" b="1" dirty="0">
              <a:solidFill>
                <a:srgbClr val="DA124A"/>
              </a:solidFill>
              <a:latin typeface="Times New Roman" panose="02020603050405020304" pitchFamily="18" charset="0"/>
              <a:cs typeface="Times New Roman" panose="02020603050405020304" pitchFamily="18" charset="0"/>
            </a:endParaRPr>
          </a:p>
        </p:txBody>
      </p:sp>
      <p:sp>
        <p:nvSpPr>
          <p:cNvPr id="1048783" name="TextBox 38"/>
          <p:cNvSpPr txBox="1"/>
          <p:nvPr/>
        </p:nvSpPr>
        <p:spPr>
          <a:xfrm>
            <a:off x="2901923" y="5143150"/>
            <a:ext cx="4197007" cy="584775"/>
          </a:xfrm>
          <a:prstGeom prst="rect">
            <a:avLst/>
          </a:prstGeom>
          <a:noFill/>
        </p:spPr>
        <p:txBody>
          <a:bodyPr wrap="square" rtlCol="0">
            <a:spAutoFit/>
          </a:bodyPr>
          <a:lstStyle/>
          <a:p>
            <a:r>
              <a:rPr lang="ru-RU" sz="1600" b="1" dirty="0">
                <a:solidFill>
                  <a:schemeClr val="accent1"/>
                </a:solidFill>
                <a:latin typeface="Times New Roman" panose="02020603050405020304" pitchFamily="18" charset="0"/>
                <a:cs typeface="Times New Roman" panose="02020603050405020304" pitchFamily="18" charset="0"/>
              </a:rPr>
              <a:t>Смертность от инфаркта миокарда, на 100 тыс. населения</a:t>
            </a:r>
            <a:endParaRPr lang="id-ID" sz="1600" b="1" dirty="0">
              <a:solidFill>
                <a:schemeClr val="accent1"/>
              </a:solidFill>
              <a:latin typeface="Times New Roman" panose="02020603050405020304" pitchFamily="18" charset="0"/>
              <a:cs typeface="Times New Roman" panose="02020603050405020304" pitchFamily="18" charset="0"/>
            </a:endParaRPr>
          </a:p>
        </p:txBody>
      </p:sp>
      <p:sp>
        <p:nvSpPr>
          <p:cNvPr id="1048790" name="TextBox 55"/>
          <p:cNvSpPr txBox="1"/>
          <p:nvPr/>
        </p:nvSpPr>
        <p:spPr>
          <a:xfrm>
            <a:off x="7857125" y="5888943"/>
            <a:ext cx="1802058" cy="340519"/>
          </a:xfrm>
          <a:prstGeom prst="roundRect">
            <a:avLst/>
          </a:prstGeom>
          <a:solidFill>
            <a:srgbClr val="F7DDD5"/>
          </a:solidFill>
        </p:spPr>
        <p:txBody>
          <a:bodyPr wrap="square" rtlCol="0">
            <a:spAutoFit/>
          </a:bodyPr>
          <a:lstStyle/>
          <a:p>
            <a:r>
              <a:rPr lang="ru-RU" sz="1400" dirty="0">
                <a:solidFill>
                  <a:schemeClr val="accent1">
                    <a:lumMod val="50000"/>
                  </a:schemeClr>
                </a:solidFill>
                <a:latin typeface="Times New Roman" panose="02020603050405020304" pitchFamily="18" charset="0"/>
                <a:cs typeface="Times New Roman" panose="02020603050405020304" pitchFamily="18" charset="0"/>
              </a:rPr>
              <a:t>План: 33,4</a:t>
            </a:r>
            <a:endParaRPr lang="id-ID" sz="1400" dirty="0">
              <a:solidFill>
                <a:schemeClr val="accent1">
                  <a:lumMod val="50000"/>
                </a:schemeClr>
              </a:solidFill>
              <a:latin typeface="Times New Roman" panose="02020603050405020304" pitchFamily="18" charset="0"/>
              <a:cs typeface="Times New Roman" panose="02020603050405020304" pitchFamily="18" charset="0"/>
            </a:endParaRPr>
          </a:p>
        </p:txBody>
      </p:sp>
      <p:sp>
        <p:nvSpPr>
          <p:cNvPr id="1048791" name="TextBox 56"/>
          <p:cNvSpPr txBox="1"/>
          <p:nvPr/>
        </p:nvSpPr>
        <p:spPr>
          <a:xfrm>
            <a:off x="7857125" y="6229462"/>
            <a:ext cx="1876196" cy="374571"/>
          </a:xfrm>
          <a:prstGeom prst="roundRect">
            <a:avLst/>
          </a:prstGeom>
          <a:solidFill>
            <a:srgbClr val="EA4656"/>
          </a:solidFill>
        </p:spPr>
        <p:txBody>
          <a:bodyPr wrap="square" rtlCol="0">
            <a:spAutoFit/>
          </a:bodyPr>
          <a:lstStyle/>
          <a:p>
            <a:r>
              <a:rPr lang="ru-RU" sz="1600" b="1" dirty="0">
                <a:solidFill>
                  <a:schemeClr val="bg1"/>
                </a:solidFill>
                <a:latin typeface="Times New Roman" panose="02020603050405020304" pitchFamily="18" charset="0"/>
                <a:cs typeface="Times New Roman" panose="02020603050405020304" pitchFamily="18" charset="0"/>
              </a:rPr>
              <a:t>Факт: 33,8</a:t>
            </a:r>
            <a:endParaRPr lang="id-ID" sz="1600" b="1" dirty="0">
              <a:solidFill>
                <a:schemeClr val="bg1"/>
              </a:solidFill>
              <a:latin typeface="Times New Roman" panose="02020603050405020304" pitchFamily="18" charset="0"/>
              <a:cs typeface="Times New Roman" panose="02020603050405020304" pitchFamily="18" charset="0"/>
            </a:endParaRPr>
          </a:p>
        </p:txBody>
      </p:sp>
      <p:sp>
        <p:nvSpPr>
          <p:cNvPr id="1048792" name="TextBox 57"/>
          <p:cNvSpPr txBox="1"/>
          <p:nvPr/>
        </p:nvSpPr>
        <p:spPr>
          <a:xfrm>
            <a:off x="10933278" y="6127864"/>
            <a:ext cx="1102885" cy="400110"/>
          </a:xfrm>
          <a:prstGeom prst="rect">
            <a:avLst/>
          </a:prstGeom>
          <a:noFill/>
        </p:spPr>
        <p:txBody>
          <a:bodyPr wrap="square" rtlCol="0">
            <a:spAutoFit/>
          </a:bodyPr>
          <a:lstStyle/>
          <a:p>
            <a:r>
              <a:rPr lang="ru-RU" sz="2000" b="1" dirty="0">
                <a:solidFill>
                  <a:srgbClr val="DA124A"/>
                </a:solidFill>
                <a:latin typeface="Times New Roman" panose="02020603050405020304" pitchFamily="18" charset="0"/>
                <a:cs typeface="Times New Roman" panose="02020603050405020304" pitchFamily="18" charset="0"/>
              </a:rPr>
              <a:t>101,2</a:t>
            </a:r>
            <a:r>
              <a:rPr lang="id-ID" sz="2000" b="1" dirty="0">
                <a:solidFill>
                  <a:srgbClr val="DA124A"/>
                </a:solidFill>
                <a:latin typeface="Times New Roman" panose="02020603050405020304" pitchFamily="18" charset="0"/>
                <a:cs typeface="Times New Roman" panose="02020603050405020304" pitchFamily="18" charset="0"/>
              </a:rPr>
              <a:t>%</a:t>
            </a:r>
            <a:endParaRPr lang="id-ID" sz="3200" b="1" dirty="0">
              <a:solidFill>
                <a:srgbClr val="DA124A"/>
              </a:solidFill>
              <a:latin typeface="Times New Roman" panose="02020603050405020304" pitchFamily="18" charset="0"/>
              <a:cs typeface="Times New Roman" panose="02020603050405020304" pitchFamily="18" charset="0"/>
            </a:endParaRPr>
          </a:p>
        </p:txBody>
      </p:sp>
      <p:sp>
        <p:nvSpPr>
          <p:cNvPr id="1048793" name="TextBox 58"/>
          <p:cNvSpPr txBox="1"/>
          <p:nvPr/>
        </p:nvSpPr>
        <p:spPr>
          <a:xfrm>
            <a:off x="7736280" y="5058858"/>
            <a:ext cx="4399572" cy="830997"/>
          </a:xfrm>
          <a:prstGeom prst="rect">
            <a:avLst/>
          </a:prstGeom>
          <a:noFill/>
        </p:spPr>
        <p:txBody>
          <a:bodyPr wrap="square" rtlCol="0">
            <a:spAutoFit/>
          </a:bodyPr>
          <a:lstStyle/>
          <a:p>
            <a:r>
              <a:rPr lang="ru-RU" sz="1600" b="1" dirty="0">
                <a:solidFill>
                  <a:schemeClr val="accent1"/>
                </a:solidFill>
                <a:latin typeface="Times New Roman" panose="02020603050405020304" pitchFamily="18" charset="0"/>
                <a:cs typeface="Times New Roman" panose="02020603050405020304" pitchFamily="18" charset="0"/>
              </a:rPr>
              <a:t>Обеспеченность населения врачами, в государственных и муниципальных мед организациях, (чел на 10 тыс. чел)</a:t>
            </a:r>
            <a:endParaRPr lang="id-ID" sz="1600" b="1" dirty="0">
              <a:solidFill>
                <a:schemeClr val="accent1"/>
              </a:solidFill>
              <a:latin typeface="Times New Roman" panose="02020603050405020304" pitchFamily="18" charset="0"/>
              <a:cs typeface="Times New Roman" panose="02020603050405020304" pitchFamily="18" charset="0"/>
            </a:endParaRPr>
          </a:p>
        </p:txBody>
      </p:sp>
      <p:cxnSp>
        <p:nvCxnSpPr>
          <p:cNvPr id="3145746" name="Прямая соединительная линия 47"/>
          <p:cNvCxnSpPr>
            <a:cxnSpLocks/>
          </p:cNvCxnSpPr>
          <p:nvPr/>
        </p:nvCxnSpPr>
        <p:spPr>
          <a:xfrm>
            <a:off x="7373751" y="5370057"/>
            <a:ext cx="0" cy="1233976"/>
          </a:xfrm>
          <a:prstGeom prst="line">
            <a:avLst/>
          </a:prstGeom>
          <a:ln>
            <a:solidFill>
              <a:srgbClr val="FF0000"/>
            </a:solidFill>
          </a:ln>
        </p:spPr>
        <p:style>
          <a:lnRef idx="3">
            <a:schemeClr val="accent2"/>
          </a:lnRef>
          <a:fillRef idx="0">
            <a:schemeClr val="accent2"/>
          </a:fillRef>
          <a:effectRef idx="2">
            <a:schemeClr val="accent2"/>
          </a:effectRef>
          <a:fontRef idx="minor">
            <a:schemeClr val="tx1"/>
          </a:fontRef>
        </p:style>
      </p:cxnSp>
      <p:pic>
        <p:nvPicPr>
          <p:cNvPr id="2097171" name="Picture 4" descr="https://xn--80aafjcthgy6bd.xn--p1ai/templates/mun46/images/gerb.png"/>
          <p:cNvPicPr>
            <a:picLocks noChangeAspect="1" noChangeArrowheads="1"/>
          </p:cNvPicPr>
          <p:nvPr/>
        </p:nvPicPr>
        <p:blipFill>
          <a:blip r:embed="rId4" cstate="print"/>
          <a:srcRect/>
          <a:stretch>
            <a:fillRect/>
          </a:stretch>
        </p:blipFill>
        <p:spPr bwMode="auto">
          <a:xfrm>
            <a:off x="11350831" y="40745"/>
            <a:ext cx="518834" cy="540000"/>
          </a:xfrm>
          <a:prstGeom prst="rect">
            <a:avLst/>
          </a:prstGeom>
          <a:noFill/>
        </p:spPr>
      </p:pic>
      <p:sp>
        <p:nvSpPr>
          <p:cNvPr id="1048801" name="Прямоугольник 33"/>
          <p:cNvSpPr/>
          <p:nvPr/>
        </p:nvSpPr>
        <p:spPr>
          <a:xfrm>
            <a:off x="6096000" y="112625"/>
            <a:ext cx="2329180" cy="396240"/>
          </a:xfrm>
          <a:prstGeom prst="rect">
            <a:avLst/>
          </a:prstGeom>
        </p:spPr>
        <p:txBody>
          <a:bodyPr wrap="none">
            <a:spAutoFit/>
          </a:bodyPr>
          <a:lstStyle/>
          <a:p>
            <a:r>
              <a:rPr lang="ru-RU" sz="2000" b="1" dirty="0">
                <a:latin typeface="Times New Roman" panose="02020603050405020304" pitchFamily="18" charset="0"/>
                <a:cs typeface="Times New Roman" panose="02020603050405020304" pitchFamily="18" charset="0"/>
              </a:rPr>
              <a:t>Здравоохранение</a:t>
            </a:r>
            <a:endParaRPr lang="ru-RU" sz="2000" dirty="0"/>
          </a:p>
        </p:txBody>
      </p:sp>
      <p:graphicFrame>
        <p:nvGraphicFramePr>
          <p:cNvPr id="34" name="Таблица 2">
            <a:extLst>
              <a:ext uri="{FF2B5EF4-FFF2-40B4-BE49-F238E27FC236}">
                <a16:creationId xmlns:a16="http://schemas.microsoft.com/office/drawing/2014/main" id="{F25B95A9-9C4A-4192-8E64-A91DFD4418F9}"/>
              </a:ext>
            </a:extLst>
          </p:cNvPr>
          <p:cNvGraphicFramePr>
            <a:graphicFrameLocks noGrp="1"/>
          </p:cNvGraphicFramePr>
          <p:nvPr>
            <p:extLst>
              <p:ext uri="{D42A27DB-BD31-4B8C-83A1-F6EECF244321}">
                <p14:modId xmlns:p14="http://schemas.microsoft.com/office/powerpoint/2010/main" val="353392084"/>
              </p:ext>
            </p:extLst>
          </p:nvPr>
        </p:nvGraphicFramePr>
        <p:xfrm>
          <a:off x="2875739" y="589193"/>
          <a:ext cx="9265987" cy="6187440"/>
        </p:xfrm>
        <a:graphic>
          <a:graphicData uri="http://schemas.openxmlformats.org/drawingml/2006/table">
            <a:tbl>
              <a:tblPr firstRow="1" bandRow="1">
                <a:tableStyleId>{5C22544A-7EE6-4342-B048-85BDC9FD1C3A}</a:tableStyleId>
              </a:tblPr>
              <a:tblGrid>
                <a:gridCol w="2160238">
                  <a:extLst>
                    <a:ext uri="{9D8B030D-6E8A-4147-A177-3AD203B41FA5}">
                      <a16:colId xmlns:a16="http://schemas.microsoft.com/office/drawing/2014/main" val="3890753860"/>
                    </a:ext>
                  </a:extLst>
                </a:gridCol>
                <a:gridCol w="918683">
                  <a:extLst>
                    <a:ext uri="{9D8B030D-6E8A-4147-A177-3AD203B41FA5}">
                      <a16:colId xmlns:a16="http://schemas.microsoft.com/office/drawing/2014/main" val="585400195"/>
                    </a:ext>
                  </a:extLst>
                </a:gridCol>
                <a:gridCol w="918683">
                  <a:extLst>
                    <a:ext uri="{9D8B030D-6E8A-4147-A177-3AD203B41FA5}">
                      <a16:colId xmlns:a16="http://schemas.microsoft.com/office/drawing/2014/main" val="2553763667"/>
                    </a:ext>
                  </a:extLst>
                </a:gridCol>
                <a:gridCol w="760730">
                  <a:extLst>
                    <a:ext uri="{9D8B030D-6E8A-4147-A177-3AD203B41FA5}">
                      <a16:colId xmlns:a16="http://schemas.microsoft.com/office/drawing/2014/main" val="804191879"/>
                    </a:ext>
                  </a:extLst>
                </a:gridCol>
                <a:gridCol w="760730">
                  <a:extLst>
                    <a:ext uri="{9D8B030D-6E8A-4147-A177-3AD203B41FA5}">
                      <a16:colId xmlns:a16="http://schemas.microsoft.com/office/drawing/2014/main" val="2655410390"/>
                    </a:ext>
                  </a:extLst>
                </a:gridCol>
                <a:gridCol w="918683">
                  <a:extLst>
                    <a:ext uri="{9D8B030D-6E8A-4147-A177-3AD203B41FA5}">
                      <a16:colId xmlns:a16="http://schemas.microsoft.com/office/drawing/2014/main" val="2467530669"/>
                    </a:ext>
                  </a:extLst>
                </a:gridCol>
                <a:gridCol w="654773">
                  <a:extLst>
                    <a:ext uri="{9D8B030D-6E8A-4147-A177-3AD203B41FA5}">
                      <a16:colId xmlns:a16="http://schemas.microsoft.com/office/drawing/2014/main" val="1561845894"/>
                    </a:ext>
                  </a:extLst>
                </a:gridCol>
                <a:gridCol w="707010">
                  <a:extLst>
                    <a:ext uri="{9D8B030D-6E8A-4147-A177-3AD203B41FA5}">
                      <a16:colId xmlns:a16="http://schemas.microsoft.com/office/drawing/2014/main" val="2462808528"/>
                    </a:ext>
                  </a:extLst>
                </a:gridCol>
                <a:gridCol w="669303">
                  <a:extLst>
                    <a:ext uri="{9D8B030D-6E8A-4147-A177-3AD203B41FA5}">
                      <a16:colId xmlns:a16="http://schemas.microsoft.com/office/drawing/2014/main" val="31640486"/>
                    </a:ext>
                  </a:extLst>
                </a:gridCol>
                <a:gridCol w="797154">
                  <a:extLst>
                    <a:ext uri="{9D8B030D-6E8A-4147-A177-3AD203B41FA5}">
                      <a16:colId xmlns:a16="http://schemas.microsoft.com/office/drawing/2014/main" val="1172407634"/>
                    </a:ext>
                  </a:extLst>
                </a:gridCol>
              </a:tblGrid>
              <a:tr h="288000">
                <a:tc rowSpan="2">
                  <a:txBody>
                    <a:bodyPr/>
                    <a:lstStyle/>
                    <a:p>
                      <a:pPr algn="ctr"/>
                      <a:r>
                        <a:rPr lang="ru-RU" sz="1400" dirty="0">
                          <a:latin typeface="Times New Roman" panose="02020603050405020304" pitchFamily="18" charset="0"/>
                          <a:cs typeface="Times New Roman" panose="02020603050405020304" pitchFamily="18" charset="0"/>
                        </a:rPr>
                        <a:t>Региональные проекты</a:t>
                      </a:r>
                    </a:p>
                    <a:p>
                      <a:pPr algn="ctr"/>
                      <a:r>
                        <a:rPr lang="ru-RU" sz="1400" dirty="0">
                          <a:latin typeface="Times New Roman" panose="02020603050405020304" pitchFamily="18" charset="0"/>
                          <a:cs typeface="Times New Roman" panose="02020603050405020304" pitchFamily="18" charset="0"/>
                        </a:rPr>
                        <a:t>(ответственные исполнители)</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gridSpan="6">
                  <a:txBody>
                    <a:bodyPr/>
                    <a:lstStyle/>
                    <a:p>
                      <a:pPr algn="ctr"/>
                      <a:r>
                        <a:rPr lang="ru-RU" sz="1400" dirty="0">
                          <a:latin typeface="Times New Roman" panose="02020603050405020304" pitchFamily="18" charset="0"/>
                          <a:cs typeface="Times New Roman" panose="02020603050405020304" pitchFamily="18" charset="0"/>
                        </a:rPr>
                        <a:t>Бюджет проекта, млн рублей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ru-RU" dirty="0"/>
                    </a:p>
                  </a:txBody>
                  <a:tcPr/>
                </a:tc>
                <a:tc hMerge="1">
                  <a:txBody>
                    <a:bodyPr/>
                    <a:lstStyle/>
                    <a:p>
                      <a:endParaRPr lang="ru-RU" dirty="0"/>
                    </a:p>
                  </a:txBody>
                  <a:tcPr/>
                </a:tc>
                <a:tc hMerge="1">
                  <a:txBody>
                    <a:bodyPr/>
                    <a:lstStyle/>
                    <a:p>
                      <a:endParaRPr lang="ru-RU" dirty="0"/>
                    </a:p>
                  </a:txBody>
                  <a:tcPr/>
                </a:tc>
                <a:tc hMerge="1">
                  <a:txBody>
                    <a:bodyPr/>
                    <a:lstStyle/>
                    <a:p>
                      <a:endParaRPr lang="ru-RU" dirty="0"/>
                    </a:p>
                  </a:txBody>
                  <a:tcPr/>
                </a:tc>
                <a:tc hMerge="1">
                  <a:txBody>
                    <a:bodyPr/>
                    <a:lstStyle/>
                    <a:p>
                      <a:endParaRPr lang="ru-RU" dirty="0"/>
                    </a:p>
                  </a:txBody>
                  <a:tcPr/>
                </a:tc>
                <a:tc gridSpan="3">
                  <a:txBody>
                    <a:bodyPr/>
                    <a:lstStyle/>
                    <a:p>
                      <a:pPr algn="ctr"/>
                      <a:r>
                        <a:rPr lang="ru-RU" sz="1400" dirty="0">
                          <a:latin typeface="Times New Roman" panose="02020603050405020304" pitchFamily="18" charset="0"/>
                          <a:cs typeface="Times New Roman" panose="02020603050405020304" pitchFamily="18" charset="0"/>
                        </a:rPr>
                        <a:t>Контракты</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ru-RU" dirty="0"/>
                    </a:p>
                  </a:txBody>
                  <a:tcPr/>
                </a:tc>
                <a:tc hMerge="1">
                  <a:txBody>
                    <a:bodyPr/>
                    <a:lstStyle/>
                    <a:p>
                      <a:endParaRPr lang="ru-RU" dirty="0"/>
                    </a:p>
                  </a:txBody>
                  <a:tcPr/>
                </a:tc>
                <a:extLst>
                  <a:ext uri="{0D108BD9-81ED-4DB2-BD59-A6C34878D82A}">
                    <a16:rowId xmlns:a16="http://schemas.microsoft.com/office/drawing/2014/main" val="2690816642"/>
                  </a:ext>
                </a:extLst>
              </a:tr>
              <a:tr h="419126">
                <a:tc vMerge="1">
                  <a:txBody>
                    <a:bodyPr/>
                    <a:lstStyle/>
                    <a:p>
                      <a:endParaRPr lang="ru-RU" dirty="0"/>
                    </a:p>
                  </a:txBody>
                  <a:tcPr/>
                </a:tc>
                <a:tc>
                  <a:txBody>
                    <a:bodyPr/>
                    <a:lstStyle/>
                    <a:p>
                      <a:pPr algn="ctr"/>
                      <a:r>
                        <a:rPr lang="ru-RU" sz="1400" b="0" kern="1200" dirty="0">
                          <a:solidFill>
                            <a:schemeClr val="lt1"/>
                          </a:solidFill>
                          <a:latin typeface="Times New Roman" panose="02020603050405020304" pitchFamily="18" charset="0"/>
                          <a:ea typeface="+mn-ea"/>
                          <a:cs typeface="Times New Roman" panose="02020603050405020304" pitchFamily="18" charset="0"/>
                        </a:rPr>
                        <a:t>Всего</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472C4"/>
                    </a:solidFill>
                  </a:tcPr>
                </a:tc>
                <a:tc>
                  <a:txBody>
                    <a:bodyPr/>
                    <a:lstStyle/>
                    <a:p>
                      <a:pPr algn="ctr"/>
                      <a:r>
                        <a:rPr lang="ru-RU" sz="1400" b="0" kern="1200" dirty="0">
                          <a:solidFill>
                            <a:schemeClr val="lt1"/>
                          </a:solidFill>
                          <a:latin typeface="Times New Roman" panose="02020603050405020304" pitchFamily="18" charset="0"/>
                          <a:ea typeface="+mn-ea"/>
                          <a:cs typeface="Times New Roman" panose="02020603050405020304" pitchFamily="18" charset="0"/>
                        </a:rPr>
                        <a:t>ФБ</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472C4"/>
                    </a:solidFill>
                  </a:tcPr>
                </a:tc>
                <a:tc>
                  <a:txBody>
                    <a:bodyPr/>
                    <a:lstStyle/>
                    <a:p>
                      <a:pPr algn="ctr"/>
                      <a:r>
                        <a:rPr lang="ru-RU" sz="1400" b="0" kern="1200" dirty="0">
                          <a:solidFill>
                            <a:schemeClr val="lt1"/>
                          </a:solidFill>
                          <a:latin typeface="Times New Roman" panose="02020603050405020304" pitchFamily="18" charset="0"/>
                          <a:ea typeface="+mn-ea"/>
                          <a:cs typeface="Times New Roman" panose="02020603050405020304" pitchFamily="18" charset="0"/>
                        </a:rPr>
                        <a:t>РБ</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472C4"/>
                    </a:solidFill>
                  </a:tcPr>
                </a:tc>
                <a:tc>
                  <a:txBody>
                    <a:bodyPr/>
                    <a:lstStyle/>
                    <a:p>
                      <a:pPr algn="ctr"/>
                      <a:r>
                        <a:rPr lang="ru-RU" sz="1400" b="0" kern="1200" dirty="0">
                          <a:solidFill>
                            <a:schemeClr val="lt1"/>
                          </a:solidFill>
                          <a:latin typeface="Times New Roman" panose="02020603050405020304" pitchFamily="18" charset="0"/>
                          <a:ea typeface="+mn-ea"/>
                          <a:cs typeface="Times New Roman" panose="02020603050405020304" pitchFamily="18" charset="0"/>
                        </a:rPr>
                        <a:t>ВИ</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472C4"/>
                    </a:solidFill>
                  </a:tcPr>
                </a:tc>
                <a:tc>
                  <a:txBody>
                    <a:bodyPr/>
                    <a:lstStyle/>
                    <a:p>
                      <a:pPr algn="ctr"/>
                      <a:r>
                        <a:rPr lang="ru-RU" sz="1400" b="0" kern="1200" dirty="0">
                          <a:solidFill>
                            <a:schemeClr val="lt1"/>
                          </a:solidFill>
                          <a:latin typeface="Times New Roman" panose="02020603050405020304" pitchFamily="18" charset="0"/>
                          <a:ea typeface="+mn-ea"/>
                          <a:cs typeface="Times New Roman" panose="02020603050405020304" pitchFamily="18" charset="0"/>
                        </a:rPr>
                        <a:t>Касса</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472C4"/>
                    </a:solidFill>
                  </a:tcPr>
                </a:tc>
                <a:tc>
                  <a:txBody>
                    <a:bodyPr/>
                    <a:lstStyle/>
                    <a:p>
                      <a:pPr algn="ctr"/>
                      <a:r>
                        <a:rPr lang="ru-RU" sz="1400" b="0" kern="1200" dirty="0">
                          <a:solidFill>
                            <a:schemeClr val="lt1"/>
                          </a:solidFill>
                          <a:latin typeface="Times New Roman" panose="02020603050405020304" pitchFamily="18" charset="0"/>
                          <a:ea typeface="+mn-ea"/>
                          <a:cs typeface="Times New Roman" panose="02020603050405020304" pitchFamily="18" charset="0"/>
                        </a:rPr>
                        <a:t>%</a:t>
                      </a:r>
                      <a:endParaRPr lang="ru-RU"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472C4"/>
                    </a:solidFill>
                  </a:tcPr>
                </a:tc>
                <a:tc>
                  <a:txBody>
                    <a:bodyPr/>
                    <a:lstStyle/>
                    <a:p>
                      <a:pPr algn="ctr"/>
                      <a:r>
                        <a:rPr lang="ru-RU" sz="1400" b="0" kern="1200" dirty="0">
                          <a:solidFill>
                            <a:schemeClr val="lt1"/>
                          </a:solidFill>
                          <a:latin typeface="Times New Roman" panose="02020603050405020304" pitchFamily="18" charset="0"/>
                          <a:ea typeface="+mn-ea"/>
                          <a:cs typeface="Times New Roman" panose="02020603050405020304" pitchFamily="18" charset="0"/>
                        </a:rPr>
                        <a:t>План</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472C4"/>
                    </a:solidFill>
                  </a:tcPr>
                </a:tc>
                <a:tc>
                  <a:txBody>
                    <a:bodyPr/>
                    <a:lstStyle/>
                    <a:p>
                      <a:pPr algn="ctr"/>
                      <a:r>
                        <a:rPr lang="ru-RU" sz="1400" b="0" kern="1200" dirty="0">
                          <a:solidFill>
                            <a:schemeClr val="lt1"/>
                          </a:solidFill>
                          <a:latin typeface="Times New Roman" panose="02020603050405020304" pitchFamily="18" charset="0"/>
                          <a:ea typeface="+mn-ea"/>
                          <a:cs typeface="Times New Roman" panose="02020603050405020304" pitchFamily="18" charset="0"/>
                        </a:rPr>
                        <a:t>Факт</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472C4"/>
                    </a:solidFill>
                  </a:tcPr>
                </a:tc>
                <a:tc>
                  <a:txBody>
                    <a:bodyPr/>
                    <a:lstStyle/>
                    <a:p>
                      <a:pPr algn="ctr"/>
                      <a:r>
                        <a:rPr lang="ru-RU" sz="1400" b="0" kern="1200" dirty="0">
                          <a:solidFill>
                            <a:schemeClr val="lt1"/>
                          </a:solidFill>
                          <a:latin typeface="Times New Roman" panose="02020603050405020304" pitchFamily="18" charset="0"/>
                          <a:ea typeface="+mn-ea"/>
                          <a:cs typeface="Times New Roman" panose="02020603050405020304" pitchFamily="18" charset="0"/>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472C4"/>
                    </a:solidFill>
                  </a:tcPr>
                </a:tc>
                <a:extLst>
                  <a:ext uri="{0D108BD9-81ED-4DB2-BD59-A6C34878D82A}">
                    <a16:rowId xmlns:a16="http://schemas.microsoft.com/office/drawing/2014/main" val="2410216419"/>
                  </a:ext>
                </a:extLst>
              </a:tr>
              <a:tr h="370840">
                <a:tc>
                  <a:txBody>
                    <a:bodyPr/>
                    <a:lstStyle/>
                    <a:p>
                      <a:pPr algn="ctr">
                        <a:lnSpc>
                          <a:spcPts val="1400"/>
                        </a:lnSpc>
                      </a:pPr>
                      <a:r>
                        <a:rPr lang="ru-RU" sz="1600" dirty="0">
                          <a:latin typeface="Times New Roman" panose="02020603050405020304" pitchFamily="18" charset="0"/>
                          <a:cs typeface="Times New Roman" panose="02020603050405020304" pitchFamily="18" charset="0"/>
                        </a:rPr>
                        <a:t>Всего</a:t>
                      </a:r>
                      <a:endParaRPr lang="ru-RU" sz="1400" dirty="0">
                        <a:latin typeface="Times New Roman" panose="02020603050405020304" pitchFamily="18"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400" kern="1200" dirty="0">
                          <a:solidFill>
                            <a:schemeClr val="dk1"/>
                          </a:solidFill>
                          <a:latin typeface="Times New Roman" panose="02020603050405020304" pitchFamily="18" charset="0"/>
                          <a:ea typeface="+mn-ea"/>
                          <a:cs typeface="Times New Roman" panose="02020603050405020304" pitchFamily="18" charset="0"/>
                        </a:rPr>
                        <a:t>4 898,50 </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400" kern="1200" dirty="0">
                          <a:solidFill>
                            <a:schemeClr val="dk1"/>
                          </a:solidFill>
                          <a:latin typeface="Times New Roman" panose="02020603050405020304" pitchFamily="18" charset="0"/>
                          <a:ea typeface="+mn-ea"/>
                          <a:cs typeface="Times New Roman" panose="02020603050405020304" pitchFamily="18" charset="0"/>
                        </a:rPr>
                        <a:t>3 223,07 </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400" kern="1200" dirty="0">
                          <a:solidFill>
                            <a:schemeClr val="dk1"/>
                          </a:solidFill>
                          <a:latin typeface="Times New Roman" panose="02020603050405020304" pitchFamily="18" charset="0"/>
                          <a:ea typeface="+mn-ea"/>
                          <a:cs typeface="Times New Roman" panose="02020603050405020304" pitchFamily="18" charset="0"/>
                        </a:rPr>
                        <a:t>194,02 </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400" kern="1200" dirty="0">
                          <a:solidFill>
                            <a:schemeClr val="dk1"/>
                          </a:solidFill>
                          <a:latin typeface="Times New Roman" panose="02020603050405020304" pitchFamily="18" charset="0"/>
                          <a:ea typeface="+mn-ea"/>
                          <a:cs typeface="Times New Roman" panose="02020603050405020304" pitchFamily="18" charset="0"/>
                        </a:rPr>
                        <a:t>1481,41</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400" kern="1200" dirty="0">
                          <a:solidFill>
                            <a:schemeClr val="dk1"/>
                          </a:solidFill>
                          <a:latin typeface="Times New Roman" panose="02020603050405020304" pitchFamily="18" charset="0"/>
                          <a:ea typeface="+mn-ea"/>
                          <a:cs typeface="Times New Roman" panose="02020603050405020304" pitchFamily="18" charset="0"/>
                        </a:rPr>
                        <a:t>4609,90 </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400" kern="1200" dirty="0">
                          <a:solidFill>
                            <a:schemeClr val="dk1"/>
                          </a:solidFill>
                          <a:latin typeface="Times New Roman" panose="02020603050405020304" pitchFamily="18" charset="0"/>
                          <a:ea typeface="+mn-ea"/>
                          <a:cs typeface="Times New Roman" panose="02020603050405020304" pitchFamily="18" charset="0"/>
                        </a:rPr>
                        <a:t>94,1</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400" dirty="0">
                          <a:latin typeface="Times New Roman" panose="02020603050405020304" pitchFamily="18" charset="0"/>
                          <a:cs typeface="Times New Roman" panose="02020603050405020304" pitchFamily="18" charset="0"/>
                        </a:rPr>
                        <a:t>198</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400" dirty="0">
                          <a:latin typeface="Times New Roman" panose="02020603050405020304" pitchFamily="18" charset="0"/>
                          <a:cs typeface="Times New Roman" panose="02020603050405020304" pitchFamily="18" charset="0"/>
                        </a:rPr>
                        <a:t>193</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400" dirty="0">
                          <a:latin typeface="Times New Roman" panose="02020603050405020304" pitchFamily="18" charset="0"/>
                          <a:cs typeface="Times New Roman" panose="02020603050405020304" pitchFamily="18" charset="0"/>
                        </a:rPr>
                        <a:t>97,5</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73256399"/>
                  </a:ext>
                </a:extLst>
              </a:tr>
              <a:tr h="468000">
                <a:tc>
                  <a:txBody>
                    <a:bodyPr/>
                    <a:lstStyle/>
                    <a:p>
                      <a:pPr marL="0" marR="0" lvl="0" indent="0" algn="ctr" defTabSz="914400" rtl="0" eaLnBrk="1" fontAlgn="auto" latinLnBrk="0" hangingPunct="1">
                        <a:lnSpc>
                          <a:spcPts val="1400"/>
                        </a:lnSpc>
                        <a:spcBef>
                          <a:spcPts val="0"/>
                        </a:spcBef>
                        <a:spcAft>
                          <a:spcPts val="0"/>
                        </a:spcAft>
                        <a:buClrTx/>
                        <a:buSzTx/>
                        <a:buFontTx/>
                        <a:buNone/>
                        <a:tabLst/>
                        <a:defRPr/>
                      </a:pPr>
                      <a:r>
                        <a:rPr lang="ru-RU" sz="1300" b="0" dirty="0">
                          <a:solidFill>
                            <a:schemeClr val="tx1"/>
                          </a:solidFill>
                          <a:latin typeface="Times New Roman" panose="02020603050405020304" pitchFamily="18" charset="0"/>
                          <a:cs typeface="Times New Roman" panose="02020603050405020304" pitchFamily="18" charset="0"/>
                        </a:rPr>
                        <a:t>Развитие системы оказания первичной медико-санитарной помощи</a:t>
                      </a:r>
                    </a:p>
                    <a:p>
                      <a:pPr marL="0" marR="0" lvl="0" indent="0" algn="ctr" defTabSz="914400" rtl="0" eaLnBrk="1" fontAlgn="auto" latinLnBrk="0" hangingPunct="1">
                        <a:lnSpc>
                          <a:spcPts val="1400"/>
                        </a:lnSpc>
                        <a:spcBef>
                          <a:spcPts val="0"/>
                        </a:spcBef>
                        <a:spcAft>
                          <a:spcPts val="0"/>
                        </a:spcAft>
                        <a:buClrTx/>
                        <a:buSzTx/>
                        <a:buFontTx/>
                        <a:buNone/>
                        <a:tabLst/>
                        <a:defRPr/>
                      </a:pPr>
                      <a:r>
                        <a:rPr lang="ru-RU" sz="1300" b="0" dirty="0">
                          <a:solidFill>
                            <a:schemeClr val="tx1"/>
                          </a:solidFill>
                          <a:latin typeface="Times New Roman" panose="02020603050405020304" pitchFamily="18" charset="0"/>
                          <a:cs typeface="Times New Roman" panose="02020603050405020304" pitchFamily="18" charset="0"/>
                        </a:rPr>
                        <a:t>(</a:t>
                      </a:r>
                      <a:r>
                        <a:rPr lang="ru-RU" sz="1300" dirty="0">
                          <a:latin typeface="Times New Roman" panose="02020603050405020304" pitchFamily="18" charset="0"/>
                          <a:cs typeface="Times New Roman" panose="02020603050405020304" pitchFamily="18" charset="0"/>
                        </a:rPr>
                        <a:t>Минздрав</a:t>
                      </a:r>
                      <a:r>
                        <a:rPr lang="ru-RU" sz="1300" b="0" dirty="0">
                          <a:solidFill>
                            <a:schemeClr val="tx1"/>
                          </a:solidFill>
                          <a:latin typeface="Times New Roman" panose="02020603050405020304" pitchFamily="18" charset="0"/>
                          <a:cs typeface="Times New Roman" panose="02020603050405020304" pitchFamily="18" charset="0"/>
                        </a:rPr>
                        <a:t> РД)</a:t>
                      </a:r>
                      <a:endParaRPr lang="ru-RU" sz="1300" dirty="0">
                        <a:latin typeface="Times New Roman" panose="02020603050405020304" pitchFamily="18"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tcPr>
                </a:tc>
                <a:tc>
                  <a:txBody>
                    <a:bodyPr/>
                    <a:lstStyle/>
                    <a:p>
                      <a:pPr marL="0" algn="ctr" defTabSz="914400" rtl="0" eaLnBrk="1" latinLnBrk="0" hangingPunct="1"/>
                      <a:r>
                        <a:rPr lang="ru-RU" sz="1400" kern="1200" dirty="0">
                          <a:solidFill>
                            <a:schemeClr val="dk1"/>
                          </a:solidFill>
                          <a:latin typeface="Times New Roman" panose="02020603050405020304" pitchFamily="18" charset="0"/>
                          <a:ea typeface="+mn-ea"/>
                          <a:cs typeface="Times New Roman" panose="02020603050405020304" pitchFamily="18" charset="0"/>
                        </a:rPr>
                        <a:t>696,58 </a:t>
                      </a:r>
                    </a:p>
                  </a:txBody>
                  <a:tcPr anchor="ctr">
                    <a:lnT w="12700" cap="flat" cmpd="sng" algn="ctr">
                      <a:solidFill>
                        <a:schemeClr val="tx1"/>
                      </a:solidFill>
                      <a:prstDash val="solid"/>
                      <a:round/>
                      <a:headEnd type="none" w="med" len="med"/>
                      <a:tailEnd type="none" w="med" len="med"/>
                    </a:lnT>
                  </a:tcPr>
                </a:tc>
                <a:tc>
                  <a:txBody>
                    <a:bodyPr/>
                    <a:lstStyle/>
                    <a:p>
                      <a:pPr marL="0" algn="ctr" defTabSz="914400" rtl="0" eaLnBrk="1" latinLnBrk="0" hangingPunct="1"/>
                      <a:r>
                        <a:rPr lang="ru-RU" sz="1400" kern="1200" dirty="0">
                          <a:solidFill>
                            <a:schemeClr val="dk1"/>
                          </a:solidFill>
                          <a:latin typeface="Times New Roman" panose="02020603050405020304" pitchFamily="18" charset="0"/>
                          <a:ea typeface="+mn-ea"/>
                          <a:cs typeface="Times New Roman" panose="02020603050405020304" pitchFamily="18" charset="0"/>
                        </a:rPr>
                        <a:t>667,40 </a:t>
                      </a:r>
                    </a:p>
                  </a:txBody>
                  <a:tcPr anchor="ctr">
                    <a:lnT w="12700" cap="flat" cmpd="sng" algn="ctr">
                      <a:solidFill>
                        <a:schemeClr val="tx1"/>
                      </a:solidFill>
                      <a:prstDash val="solid"/>
                      <a:round/>
                      <a:headEnd type="none" w="med" len="med"/>
                      <a:tailEnd type="none" w="med" len="med"/>
                    </a:lnT>
                  </a:tcPr>
                </a:tc>
                <a:tc>
                  <a:txBody>
                    <a:bodyPr/>
                    <a:lstStyle/>
                    <a:p>
                      <a:pPr marL="0" algn="ctr" defTabSz="914400" rtl="0" eaLnBrk="1" latinLnBrk="0" hangingPunct="1"/>
                      <a:r>
                        <a:rPr lang="ru-RU" sz="1400" kern="1200" dirty="0">
                          <a:solidFill>
                            <a:schemeClr val="dk1"/>
                          </a:solidFill>
                          <a:latin typeface="Times New Roman" panose="02020603050405020304" pitchFamily="18" charset="0"/>
                          <a:ea typeface="+mn-ea"/>
                          <a:cs typeface="Times New Roman" panose="02020603050405020304" pitchFamily="18" charset="0"/>
                        </a:rPr>
                        <a:t>29,18 </a:t>
                      </a:r>
                    </a:p>
                  </a:txBody>
                  <a:tcPr anchor="ctr">
                    <a:lnT w="12700" cap="flat" cmpd="sng" algn="ctr">
                      <a:solidFill>
                        <a:schemeClr val="tx1"/>
                      </a:solidFill>
                      <a:prstDash val="solid"/>
                      <a:round/>
                      <a:headEnd type="none" w="med" len="med"/>
                      <a:tailEnd type="none" w="med" len="med"/>
                    </a:lnT>
                  </a:tcPr>
                </a:tc>
                <a:tc>
                  <a:txBody>
                    <a:bodyPr/>
                    <a:lstStyle/>
                    <a:p>
                      <a:pPr marL="0" algn="ctr" defTabSz="914400" rtl="0" eaLnBrk="1" latinLnBrk="0" hangingPunct="1"/>
                      <a:r>
                        <a:rPr lang="ru-RU" sz="1400" kern="1200" dirty="0">
                          <a:solidFill>
                            <a:schemeClr val="dk1"/>
                          </a:solidFill>
                          <a:latin typeface="Times New Roman" panose="02020603050405020304" pitchFamily="18" charset="0"/>
                          <a:ea typeface="+mn-ea"/>
                          <a:cs typeface="Times New Roman" panose="02020603050405020304" pitchFamily="18" charset="0"/>
                        </a:rPr>
                        <a:t>0,00</a:t>
                      </a:r>
                    </a:p>
                  </a:txBody>
                  <a:tcPr anchor="ctr">
                    <a:lnT w="12700" cap="flat" cmpd="sng" algn="ctr">
                      <a:solidFill>
                        <a:schemeClr val="tx1"/>
                      </a:solidFill>
                      <a:prstDash val="solid"/>
                      <a:round/>
                      <a:headEnd type="none" w="med" len="med"/>
                      <a:tailEnd type="none" w="med" len="med"/>
                    </a:lnT>
                  </a:tcPr>
                </a:tc>
                <a:tc>
                  <a:txBody>
                    <a:bodyPr/>
                    <a:lstStyle/>
                    <a:p>
                      <a:pPr marL="0" algn="ctr" defTabSz="914400" rtl="0" eaLnBrk="1" latinLnBrk="0" hangingPunct="1"/>
                      <a:r>
                        <a:rPr lang="ru-RU" sz="1400" kern="1200" dirty="0">
                          <a:solidFill>
                            <a:schemeClr val="dk1"/>
                          </a:solidFill>
                          <a:latin typeface="Times New Roman" panose="02020603050405020304" pitchFamily="18" charset="0"/>
                          <a:ea typeface="+mn-ea"/>
                          <a:cs typeface="Times New Roman" panose="02020603050405020304" pitchFamily="18" charset="0"/>
                        </a:rPr>
                        <a:t>696,12</a:t>
                      </a:r>
                    </a:p>
                  </a:txBody>
                  <a:tcPr anchor="ctr">
                    <a:lnT w="12700" cap="flat" cmpd="sng" algn="ctr">
                      <a:solidFill>
                        <a:schemeClr val="tx1"/>
                      </a:solidFill>
                      <a:prstDash val="solid"/>
                      <a:round/>
                      <a:headEnd type="none" w="med" len="med"/>
                      <a:tailEnd type="none" w="med" len="med"/>
                    </a:lnT>
                  </a:tcPr>
                </a:tc>
                <a:tc>
                  <a:txBody>
                    <a:bodyPr/>
                    <a:lstStyle/>
                    <a:p>
                      <a:pPr marL="0" algn="ctr" defTabSz="914400" rtl="0" eaLnBrk="1" latinLnBrk="0" hangingPunct="1"/>
                      <a:r>
                        <a:rPr lang="ru-RU" sz="1400" kern="1200" dirty="0">
                          <a:solidFill>
                            <a:schemeClr val="dk1"/>
                          </a:solidFill>
                          <a:latin typeface="Times New Roman" panose="02020603050405020304" pitchFamily="18" charset="0"/>
                          <a:ea typeface="+mn-ea"/>
                          <a:cs typeface="Times New Roman" panose="02020603050405020304" pitchFamily="18" charset="0"/>
                        </a:rPr>
                        <a:t>99,9</a:t>
                      </a:r>
                    </a:p>
                  </a:txBody>
                  <a:tcPr anchor="ctr">
                    <a:lnT w="12700" cap="flat" cmpd="sng" algn="ctr">
                      <a:solidFill>
                        <a:schemeClr val="tx1"/>
                      </a:solidFill>
                      <a:prstDash val="solid"/>
                      <a:round/>
                      <a:headEnd type="none" w="med" len="med"/>
                      <a:tailEnd type="none" w="med" len="med"/>
                    </a:lnT>
                  </a:tcPr>
                </a:tc>
                <a:tc>
                  <a:txBody>
                    <a:bodyPr/>
                    <a:lstStyle/>
                    <a:p>
                      <a:pPr algn="ctr"/>
                      <a:r>
                        <a:rPr lang="ru-RU" sz="1400" dirty="0">
                          <a:latin typeface="Times New Roman" panose="02020603050405020304" pitchFamily="18" charset="0"/>
                          <a:cs typeface="Times New Roman" panose="02020603050405020304" pitchFamily="18" charset="0"/>
                        </a:rPr>
                        <a:t>70</a:t>
                      </a:r>
                    </a:p>
                  </a:txBody>
                  <a:tcPr anchor="ctr">
                    <a:lnT w="12700" cap="flat" cmpd="sng" algn="ctr">
                      <a:solidFill>
                        <a:schemeClr val="tx1"/>
                      </a:solidFill>
                      <a:prstDash val="solid"/>
                      <a:round/>
                      <a:headEnd type="none" w="med" len="med"/>
                      <a:tailEnd type="none" w="med" len="med"/>
                    </a:lnT>
                  </a:tcPr>
                </a:tc>
                <a:tc>
                  <a:txBody>
                    <a:bodyPr/>
                    <a:lstStyle/>
                    <a:p>
                      <a:pPr algn="ctr"/>
                      <a:r>
                        <a:rPr lang="ru-RU" sz="1400" dirty="0">
                          <a:latin typeface="Times New Roman" panose="02020603050405020304" pitchFamily="18" charset="0"/>
                          <a:cs typeface="Times New Roman" panose="02020603050405020304" pitchFamily="18" charset="0"/>
                        </a:rPr>
                        <a:t>70</a:t>
                      </a:r>
                    </a:p>
                  </a:txBody>
                  <a:tcPr anchor="ctr">
                    <a:lnT w="12700" cap="flat" cmpd="sng" algn="ctr">
                      <a:solidFill>
                        <a:schemeClr val="tx1"/>
                      </a:solidFill>
                      <a:prstDash val="solid"/>
                      <a:round/>
                      <a:headEnd type="none" w="med" len="med"/>
                      <a:tailEnd type="none" w="med" len="med"/>
                    </a:lnT>
                  </a:tcPr>
                </a:tc>
                <a:tc>
                  <a:txBody>
                    <a:bodyPr/>
                    <a:lstStyle/>
                    <a:p>
                      <a:pPr algn="ctr"/>
                      <a:r>
                        <a:rPr lang="ru-RU" sz="1400" dirty="0">
                          <a:latin typeface="Times New Roman" panose="02020603050405020304" pitchFamily="18" charset="0"/>
                          <a:cs typeface="Times New Roman" panose="02020603050405020304" pitchFamily="18" charset="0"/>
                        </a:rPr>
                        <a:t>100</a:t>
                      </a:r>
                    </a:p>
                  </a:txBody>
                  <a:tcPr anchor="ct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943486988"/>
                  </a:ext>
                </a:extLst>
              </a:tr>
              <a:tr h="370840">
                <a:tc>
                  <a:txBody>
                    <a:bodyPr/>
                    <a:lstStyle/>
                    <a:p>
                      <a:pPr algn="ctr">
                        <a:lnSpc>
                          <a:spcPts val="1400"/>
                        </a:lnSpc>
                      </a:pPr>
                      <a:r>
                        <a:rPr lang="ru-RU" sz="1300" dirty="0">
                          <a:latin typeface="Times New Roman" panose="02020603050405020304" pitchFamily="18" charset="0"/>
                          <a:cs typeface="Times New Roman" panose="02020603050405020304" pitchFamily="18" charset="0"/>
                        </a:rPr>
                        <a:t>Борьба с онкологическими заболеваниями </a:t>
                      </a:r>
                    </a:p>
                    <a:p>
                      <a:pPr algn="ctr">
                        <a:lnSpc>
                          <a:spcPts val="1400"/>
                        </a:lnSpc>
                      </a:pPr>
                      <a:r>
                        <a:rPr lang="ru-RU" sz="1300" dirty="0">
                          <a:latin typeface="Times New Roman" panose="02020603050405020304" pitchFamily="18" charset="0"/>
                          <a:cs typeface="Times New Roman" panose="02020603050405020304" pitchFamily="18" charset="0"/>
                        </a:rPr>
                        <a:t>(Минздрав РД)</a:t>
                      </a:r>
                    </a:p>
                  </a:txBody>
                  <a:tcPr anchor="ctr"/>
                </a:tc>
                <a:tc>
                  <a:txBody>
                    <a:bodyPr/>
                    <a:lstStyle/>
                    <a:p>
                      <a:pPr algn="ctr"/>
                      <a:r>
                        <a:rPr lang="ru-RU" sz="1400" kern="1200" dirty="0">
                          <a:solidFill>
                            <a:schemeClr val="dk1"/>
                          </a:solidFill>
                          <a:latin typeface="Times New Roman" panose="02020603050405020304" pitchFamily="18" charset="0"/>
                          <a:ea typeface="+mn-ea"/>
                          <a:cs typeface="Times New Roman" panose="02020603050405020304" pitchFamily="18" charset="0"/>
                        </a:rPr>
                        <a:t>2 076,99 </a:t>
                      </a:r>
                    </a:p>
                  </a:txBody>
                  <a:tcPr anchor="ctr"/>
                </a:tc>
                <a:tc>
                  <a:txBody>
                    <a:bodyPr/>
                    <a:lstStyle/>
                    <a:p>
                      <a:pPr algn="ctr"/>
                      <a:r>
                        <a:rPr lang="ru-RU" sz="1400" kern="1200" dirty="0">
                          <a:solidFill>
                            <a:schemeClr val="dk1"/>
                          </a:solidFill>
                          <a:latin typeface="Times New Roman" panose="02020603050405020304" pitchFamily="18" charset="0"/>
                          <a:ea typeface="+mn-ea"/>
                          <a:cs typeface="Times New Roman" panose="02020603050405020304" pitchFamily="18" charset="0"/>
                        </a:rPr>
                        <a:t>653,28 </a:t>
                      </a:r>
                    </a:p>
                  </a:txBody>
                  <a:tcPr anchor="ctr"/>
                </a:tc>
                <a:tc>
                  <a:txBody>
                    <a:bodyPr/>
                    <a:lstStyle/>
                    <a:p>
                      <a:pPr algn="ctr"/>
                      <a:r>
                        <a:rPr lang="ru-RU" sz="1400" kern="1200" dirty="0">
                          <a:solidFill>
                            <a:schemeClr val="dk1"/>
                          </a:solidFill>
                          <a:latin typeface="Times New Roman" panose="02020603050405020304" pitchFamily="18" charset="0"/>
                          <a:ea typeface="+mn-ea"/>
                          <a:cs typeface="Times New Roman" panose="02020603050405020304" pitchFamily="18" charset="0"/>
                        </a:rPr>
                        <a:t>132,97 </a:t>
                      </a:r>
                    </a:p>
                  </a:txBody>
                  <a:tcPr anchor="ctr"/>
                </a:tc>
                <a:tc>
                  <a:txBody>
                    <a:bodyPr/>
                    <a:lstStyle/>
                    <a:p>
                      <a:pPr algn="ctr"/>
                      <a:r>
                        <a:rPr lang="ru-RU" sz="1300" kern="1200" dirty="0">
                          <a:solidFill>
                            <a:schemeClr val="dk1"/>
                          </a:solidFill>
                          <a:latin typeface="Times New Roman" panose="02020603050405020304" pitchFamily="18" charset="0"/>
                          <a:ea typeface="+mn-ea"/>
                          <a:cs typeface="Times New Roman" panose="02020603050405020304" pitchFamily="18" charset="0"/>
                        </a:rPr>
                        <a:t>1 290,74</a:t>
                      </a:r>
                    </a:p>
                  </a:txBody>
                  <a:tcPr anchor="ctr"/>
                </a:tc>
                <a:tc>
                  <a:txBody>
                    <a:bodyPr/>
                    <a:lstStyle/>
                    <a:p>
                      <a:pPr algn="ctr"/>
                      <a:r>
                        <a:rPr lang="ru-RU" sz="1400" kern="1200" dirty="0">
                          <a:solidFill>
                            <a:schemeClr val="dk1"/>
                          </a:solidFill>
                          <a:latin typeface="Times New Roman" panose="02020603050405020304" pitchFamily="18" charset="0"/>
                          <a:ea typeface="+mn-ea"/>
                          <a:cs typeface="Times New Roman" panose="02020603050405020304" pitchFamily="18" charset="0"/>
                        </a:rPr>
                        <a:t>2 072,17 </a:t>
                      </a:r>
                    </a:p>
                  </a:txBody>
                  <a:tcPr anchor="ctr"/>
                </a:tc>
                <a:tc>
                  <a:txBody>
                    <a:bodyPr/>
                    <a:lstStyle/>
                    <a:p>
                      <a:pPr algn="ctr"/>
                      <a:r>
                        <a:rPr lang="ru-RU" sz="1400" kern="1200" dirty="0">
                          <a:solidFill>
                            <a:schemeClr val="dk1"/>
                          </a:solidFill>
                          <a:latin typeface="Times New Roman" panose="02020603050405020304" pitchFamily="18" charset="0"/>
                          <a:ea typeface="+mn-ea"/>
                          <a:cs typeface="Times New Roman" panose="02020603050405020304" pitchFamily="18" charset="0"/>
                        </a:rPr>
                        <a:t>99,8</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26</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26</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100</a:t>
                      </a:r>
                    </a:p>
                  </a:txBody>
                  <a:tcPr anchor="ctr"/>
                </a:tc>
                <a:extLst>
                  <a:ext uri="{0D108BD9-81ED-4DB2-BD59-A6C34878D82A}">
                    <a16:rowId xmlns:a16="http://schemas.microsoft.com/office/drawing/2014/main" val="174477464"/>
                  </a:ext>
                </a:extLst>
              </a:tr>
              <a:tr h="370840">
                <a:tc>
                  <a:txBody>
                    <a:bodyPr/>
                    <a:lstStyle/>
                    <a:p>
                      <a:pPr marL="0" marR="0" lvl="0" indent="0" algn="ctr" defTabSz="914400" rtl="0" eaLnBrk="1" fontAlgn="auto" latinLnBrk="0" hangingPunct="1">
                        <a:lnSpc>
                          <a:spcPts val="1400"/>
                        </a:lnSpc>
                        <a:spcBef>
                          <a:spcPts val="0"/>
                        </a:spcBef>
                        <a:spcAft>
                          <a:spcPts val="0"/>
                        </a:spcAft>
                        <a:buClrTx/>
                        <a:buSzTx/>
                        <a:buFontTx/>
                        <a:buNone/>
                        <a:tabLst/>
                        <a:defRPr/>
                      </a:pPr>
                      <a:r>
                        <a:rPr lang="ru-RU" sz="1300" dirty="0">
                          <a:latin typeface="Times New Roman" panose="02020603050405020304" pitchFamily="18" charset="0"/>
                          <a:cs typeface="Times New Roman" panose="02020603050405020304" pitchFamily="18" charset="0"/>
                        </a:rPr>
                        <a:t>Борьба с сердечно-сосудистыми заболеваниями   </a:t>
                      </a:r>
                    </a:p>
                    <a:p>
                      <a:pPr marL="0" marR="0" lvl="0" indent="0" algn="ctr" defTabSz="914400" rtl="0" eaLnBrk="1" fontAlgn="auto" latinLnBrk="0" hangingPunct="1">
                        <a:lnSpc>
                          <a:spcPts val="1400"/>
                        </a:lnSpc>
                        <a:spcBef>
                          <a:spcPts val="0"/>
                        </a:spcBef>
                        <a:spcAft>
                          <a:spcPts val="0"/>
                        </a:spcAft>
                        <a:buClrTx/>
                        <a:buSzTx/>
                        <a:buFontTx/>
                        <a:buNone/>
                        <a:tabLst/>
                        <a:defRPr/>
                      </a:pPr>
                      <a:r>
                        <a:rPr lang="ru-RU" sz="1300" dirty="0">
                          <a:latin typeface="Times New Roman" panose="02020603050405020304" pitchFamily="18" charset="0"/>
                          <a:cs typeface="Times New Roman" panose="02020603050405020304" pitchFamily="18" charset="0"/>
                        </a:rPr>
                        <a:t>(Минздрав РД)</a:t>
                      </a:r>
                    </a:p>
                  </a:txBody>
                  <a:tcPr anchor="ctr"/>
                </a:tc>
                <a:tc>
                  <a:txBody>
                    <a:bodyPr/>
                    <a:lstStyle/>
                    <a:p>
                      <a:pPr algn="ctr"/>
                      <a:r>
                        <a:rPr lang="ru-RU" sz="1400" kern="1200" dirty="0">
                          <a:solidFill>
                            <a:schemeClr val="dk1"/>
                          </a:solidFill>
                          <a:latin typeface="Times New Roman" panose="02020603050405020304" pitchFamily="18" charset="0"/>
                          <a:ea typeface="+mn-ea"/>
                          <a:cs typeface="Times New Roman" panose="02020603050405020304" pitchFamily="18" charset="0"/>
                        </a:rPr>
                        <a:t>355,44 </a:t>
                      </a:r>
                    </a:p>
                  </a:txBody>
                  <a:tcPr anchor="ctr"/>
                </a:tc>
                <a:tc>
                  <a:txBody>
                    <a:bodyPr/>
                    <a:lstStyle/>
                    <a:p>
                      <a:pPr algn="ctr"/>
                      <a:r>
                        <a:rPr lang="ru-RU" sz="1400" kern="1200" dirty="0">
                          <a:solidFill>
                            <a:schemeClr val="dk1"/>
                          </a:solidFill>
                          <a:latin typeface="Times New Roman" panose="02020603050405020304" pitchFamily="18" charset="0"/>
                          <a:ea typeface="+mn-ea"/>
                          <a:cs typeface="Times New Roman" panose="02020603050405020304" pitchFamily="18" charset="0"/>
                        </a:rPr>
                        <a:t>352,54 </a:t>
                      </a:r>
                    </a:p>
                  </a:txBody>
                  <a:tcPr anchor="ctr"/>
                </a:tc>
                <a:tc>
                  <a:txBody>
                    <a:bodyPr/>
                    <a:lstStyle/>
                    <a:p>
                      <a:pPr algn="ctr"/>
                      <a:r>
                        <a:rPr lang="ru-RU" sz="1400" kern="1200" dirty="0">
                          <a:solidFill>
                            <a:schemeClr val="dk1"/>
                          </a:solidFill>
                          <a:latin typeface="Times New Roman" panose="02020603050405020304" pitchFamily="18" charset="0"/>
                          <a:ea typeface="+mn-ea"/>
                          <a:cs typeface="Times New Roman" panose="02020603050405020304" pitchFamily="18" charset="0"/>
                        </a:rPr>
                        <a:t>2,91 </a:t>
                      </a:r>
                    </a:p>
                  </a:txBody>
                  <a:tcPr anchor="ctr"/>
                </a:tc>
                <a:tc>
                  <a:txBody>
                    <a:bodyPr/>
                    <a:lstStyle/>
                    <a:p>
                      <a:pPr algn="ctr"/>
                      <a:r>
                        <a:rPr lang="ru-RU" sz="1400" kern="1200" dirty="0">
                          <a:solidFill>
                            <a:schemeClr val="dk1"/>
                          </a:solidFill>
                          <a:latin typeface="Times New Roman" panose="02020603050405020304" pitchFamily="18" charset="0"/>
                          <a:ea typeface="+mn-ea"/>
                          <a:cs typeface="Times New Roman" panose="02020603050405020304" pitchFamily="18" charset="0"/>
                        </a:rPr>
                        <a:t>0,00</a:t>
                      </a:r>
                    </a:p>
                  </a:txBody>
                  <a:tcPr anchor="ctr"/>
                </a:tc>
                <a:tc>
                  <a:txBody>
                    <a:bodyPr/>
                    <a:lstStyle/>
                    <a:p>
                      <a:pPr algn="ctr"/>
                      <a:r>
                        <a:rPr lang="ru-RU" sz="1400" kern="1200" dirty="0">
                          <a:solidFill>
                            <a:schemeClr val="dk1"/>
                          </a:solidFill>
                          <a:latin typeface="Times New Roman" panose="02020603050405020304" pitchFamily="18" charset="0"/>
                          <a:ea typeface="+mn-ea"/>
                          <a:cs typeface="Times New Roman" panose="02020603050405020304" pitchFamily="18" charset="0"/>
                        </a:rPr>
                        <a:t>354,71 </a:t>
                      </a:r>
                    </a:p>
                  </a:txBody>
                  <a:tcPr anchor="ctr"/>
                </a:tc>
                <a:tc>
                  <a:txBody>
                    <a:bodyPr/>
                    <a:lstStyle/>
                    <a:p>
                      <a:pPr algn="ctr"/>
                      <a:r>
                        <a:rPr lang="ru-RU" sz="1400" kern="1200" dirty="0">
                          <a:solidFill>
                            <a:schemeClr val="dk1"/>
                          </a:solidFill>
                          <a:latin typeface="Times New Roman" panose="02020603050405020304" pitchFamily="18" charset="0"/>
                          <a:ea typeface="+mn-ea"/>
                          <a:cs typeface="Times New Roman" panose="02020603050405020304" pitchFamily="18" charset="0"/>
                        </a:rPr>
                        <a:t>99,8</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69</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69</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100</a:t>
                      </a:r>
                    </a:p>
                  </a:txBody>
                  <a:tcPr anchor="ctr"/>
                </a:tc>
                <a:extLst>
                  <a:ext uri="{0D108BD9-81ED-4DB2-BD59-A6C34878D82A}">
                    <a16:rowId xmlns:a16="http://schemas.microsoft.com/office/drawing/2014/main" val="503681669"/>
                  </a:ext>
                </a:extLst>
              </a:tr>
              <a:tr h="370840">
                <a:tc>
                  <a:txBody>
                    <a:bodyPr/>
                    <a:lstStyle/>
                    <a:p>
                      <a:pPr algn="ctr">
                        <a:lnSpc>
                          <a:spcPts val="1400"/>
                        </a:lnSpc>
                      </a:pPr>
                      <a:r>
                        <a:rPr lang="ru-RU" sz="1300" dirty="0">
                          <a:latin typeface="Times New Roman" panose="02020603050405020304" pitchFamily="18" charset="0"/>
                          <a:cs typeface="Times New Roman" panose="02020603050405020304" pitchFamily="18" charset="0"/>
                        </a:rPr>
                        <a:t>Развитие детского здравоохранения</a:t>
                      </a:r>
                    </a:p>
                    <a:p>
                      <a:pPr algn="ctr">
                        <a:lnSpc>
                          <a:spcPts val="1400"/>
                        </a:lnSpc>
                      </a:pPr>
                      <a:r>
                        <a:rPr lang="ru-RU" sz="1300" dirty="0">
                          <a:latin typeface="Times New Roman" panose="02020603050405020304" pitchFamily="18" charset="0"/>
                          <a:cs typeface="Times New Roman" panose="02020603050405020304" pitchFamily="18" charset="0"/>
                        </a:rPr>
                        <a:t>(Минздрав РД)</a:t>
                      </a:r>
                    </a:p>
                  </a:txBody>
                  <a:tcPr anchor="ctr"/>
                </a:tc>
                <a:tc>
                  <a:txBody>
                    <a:bodyPr/>
                    <a:lstStyle/>
                    <a:p>
                      <a:pPr algn="ctr"/>
                      <a:r>
                        <a:rPr lang="ru-RU" sz="1400" kern="1200" dirty="0">
                          <a:solidFill>
                            <a:schemeClr val="dk1"/>
                          </a:solidFill>
                          <a:latin typeface="Times New Roman" panose="02020603050405020304" pitchFamily="18" charset="0"/>
                          <a:ea typeface="+mn-ea"/>
                          <a:cs typeface="Times New Roman" panose="02020603050405020304" pitchFamily="18" charset="0"/>
                        </a:rPr>
                        <a:t>411,33 </a:t>
                      </a:r>
                    </a:p>
                  </a:txBody>
                  <a:tcPr anchor="ctr"/>
                </a:tc>
                <a:tc>
                  <a:txBody>
                    <a:bodyPr/>
                    <a:lstStyle/>
                    <a:p>
                      <a:pPr algn="ctr"/>
                      <a:r>
                        <a:rPr lang="ru-RU" sz="1400" kern="1200">
                          <a:solidFill>
                            <a:schemeClr val="dk1"/>
                          </a:solidFill>
                          <a:latin typeface="Times New Roman" panose="02020603050405020304" pitchFamily="18" charset="0"/>
                          <a:ea typeface="+mn-ea"/>
                          <a:cs typeface="Times New Roman" panose="02020603050405020304" pitchFamily="18" charset="0"/>
                        </a:rPr>
                        <a:t>312,86 </a:t>
                      </a:r>
                    </a:p>
                  </a:txBody>
                  <a:tcPr anchor="ctr"/>
                </a:tc>
                <a:tc>
                  <a:txBody>
                    <a:bodyPr/>
                    <a:lstStyle/>
                    <a:p>
                      <a:pPr algn="ctr"/>
                      <a:r>
                        <a:rPr lang="ru-RU" sz="1400" kern="1200" dirty="0">
                          <a:solidFill>
                            <a:schemeClr val="dk1"/>
                          </a:solidFill>
                          <a:latin typeface="Times New Roman" panose="02020603050405020304" pitchFamily="18" charset="0"/>
                          <a:ea typeface="+mn-ea"/>
                          <a:cs typeface="Times New Roman" panose="02020603050405020304" pitchFamily="18" charset="0"/>
                        </a:rPr>
                        <a:t>16,47 </a:t>
                      </a:r>
                    </a:p>
                  </a:txBody>
                  <a:tcPr anchor="ctr"/>
                </a:tc>
                <a:tc>
                  <a:txBody>
                    <a:bodyPr/>
                    <a:lstStyle/>
                    <a:p>
                      <a:pPr algn="ctr"/>
                      <a:r>
                        <a:rPr lang="ru-RU" sz="1400" kern="1200" dirty="0">
                          <a:solidFill>
                            <a:schemeClr val="dk1"/>
                          </a:solidFill>
                          <a:latin typeface="Times New Roman" panose="02020603050405020304" pitchFamily="18" charset="0"/>
                          <a:ea typeface="+mn-ea"/>
                          <a:cs typeface="Times New Roman" panose="02020603050405020304" pitchFamily="18" charset="0"/>
                        </a:rPr>
                        <a:t>82,00</a:t>
                      </a:r>
                    </a:p>
                  </a:txBody>
                  <a:tcPr anchor="ctr"/>
                </a:tc>
                <a:tc>
                  <a:txBody>
                    <a:bodyPr/>
                    <a:lstStyle/>
                    <a:p>
                      <a:pPr algn="ctr"/>
                      <a:r>
                        <a:rPr lang="ru-RU" sz="1400" kern="1200" dirty="0">
                          <a:solidFill>
                            <a:schemeClr val="dk1"/>
                          </a:solidFill>
                          <a:latin typeface="Times New Roman" panose="02020603050405020304" pitchFamily="18" charset="0"/>
                          <a:ea typeface="+mn-ea"/>
                          <a:cs typeface="Times New Roman" panose="02020603050405020304" pitchFamily="18" charset="0"/>
                        </a:rPr>
                        <a:t>411,33 </a:t>
                      </a:r>
                    </a:p>
                  </a:txBody>
                  <a:tcPr anchor="ctr"/>
                </a:tc>
                <a:tc>
                  <a:txBody>
                    <a:bodyPr/>
                    <a:lstStyle/>
                    <a:p>
                      <a:pPr algn="ctr"/>
                      <a:r>
                        <a:rPr lang="ru-RU" sz="1400" kern="1200" dirty="0">
                          <a:solidFill>
                            <a:schemeClr val="dk1"/>
                          </a:solidFill>
                          <a:latin typeface="Times New Roman" panose="02020603050405020304" pitchFamily="18" charset="0"/>
                          <a:ea typeface="+mn-ea"/>
                          <a:cs typeface="Times New Roman" panose="02020603050405020304" pitchFamily="18" charset="0"/>
                        </a:rPr>
                        <a:t>100</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21</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17</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81</a:t>
                      </a:r>
                    </a:p>
                  </a:txBody>
                  <a:tcPr anchor="ctr"/>
                </a:tc>
                <a:extLst>
                  <a:ext uri="{0D108BD9-81ED-4DB2-BD59-A6C34878D82A}">
                    <a16:rowId xmlns:a16="http://schemas.microsoft.com/office/drawing/2014/main" val="927918134"/>
                  </a:ext>
                </a:extLst>
              </a:tr>
              <a:tr h="370840">
                <a:tc>
                  <a:txBody>
                    <a:bodyPr/>
                    <a:lstStyle/>
                    <a:p>
                      <a:pPr algn="ctr">
                        <a:lnSpc>
                          <a:spcPts val="1400"/>
                        </a:lnSpc>
                      </a:pPr>
                      <a:r>
                        <a:rPr lang="ru-RU" sz="1300" dirty="0">
                          <a:latin typeface="Times New Roman" panose="02020603050405020304" pitchFamily="18" charset="0"/>
                          <a:cs typeface="Times New Roman" panose="02020603050405020304" pitchFamily="18" charset="0"/>
                        </a:rPr>
                        <a:t>Создание единого цифрового контура в здравоохранении (Минздрав РД) </a:t>
                      </a:r>
                    </a:p>
                  </a:txBody>
                  <a:tcPr anchor="ctr"/>
                </a:tc>
                <a:tc>
                  <a:txBody>
                    <a:bodyPr/>
                    <a:lstStyle/>
                    <a:p>
                      <a:pPr algn="ctr"/>
                      <a:r>
                        <a:rPr lang="ru-RU" sz="1400" kern="1200" dirty="0">
                          <a:solidFill>
                            <a:schemeClr val="dk1"/>
                          </a:solidFill>
                          <a:latin typeface="Times New Roman" panose="02020603050405020304" pitchFamily="18" charset="0"/>
                          <a:ea typeface="+mn-ea"/>
                          <a:cs typeface="Times New Roman" panose="02020603050405020304" pitchFamily="18" charset="0"/>
                        </a:rPr>
                        <a:t>1 358,15 </a:t>
                      </a:r>
                    </a:p>
                  </a:txBody>
                  <a:tcPr anchor="ctr"/>
                </a:tc>
                <a:tc>
                  <a:txBody>
                    <a:bodyPr/>
                    <a:lstStyle/>
                    <a:p>
                      <a:pPr algn="ctr"/>
                      <a:r>
                        <a:rPr lang="ru-RU" sz="1400" kern="1200" dirty="0">
                          <a:solidFill>
                            <a:schemeClr val="dk1"/>
                          </a:solidFill>
                          <a:latin typeface="Times New Roman" panose="02020603050405020304" pitchFamily="18" charset="0"/>
                          <a:ea typeface="+mn-ea"/>
                          <a:cs typeface="Times New Roman" panose="02020603050405020304" pitchFamily="18" charset="0"/>
                        </a:rPr>
                        <a:t>1 236,99 </a:t>
                      </a:r>
                    </a:p>
                  </a:txBody>
                  <a:tcPr anchor="ctr"/>
                </a:tc>
                <a:tc>
                  <a:txBody>
                    <a:bodyPr/>
                    <a:lstStyle/>
                    <a:p>
                      <a:pPr algn="ctr"/>
                      <a:r>
                        <a:rPr lang="ru-RU" sz="1400" kern="1200">
                          <a:solidFill>
                            <a:schemeClr val="dk1"/>
                          </a:solidFill>
                          <a:latin typeface="Times New Roman" panose="02020603050405020304" pitchFamily="18" charset="0"/>
                          <a:ea typeface="+mn-ea"/>
                          <a:cs typeface="Times New Roman" panose="02020603050405020304" pitchFamily="18" charset="0"/>
                        </a:rPr>
                        <a:t>12,49 </a:t>
                      </a:r>
                    </a:p>
                  </a:txBody>
                  <a:tcPr anchor="ctr"/>
                </a:tc>
                <a:tc>
                  <a:txBody>
                    <a:bodyPr/>
                    <a:lstStyle/>
                    <a:p>
                      <a:pPr algn="ctr"/>
                      <a:r>
                        <a:rPr lang="ru-RU" sz="1400" kern="1200" dirty="0">
                          <a:solidFill>
                            <a:schemeClr val="dk1"/>
                          </a:solidFill>
                          <a:latin typeface="Times New Roman" panose="02020603050405020304" pitchFamily="18" charset="0"/>
                          <a:ea typeface="+mn-ea"/>
                          <a:cs typeface="Times New Roman" panose="02020603050405020304" pitchFamily="18" charset="0"/>
                        </a:rPr>
                        <a:t>108,67</a:t>
                      </a:r>
                    </a:p>
                  </a:txBody>
                  <a:tcPr anchor="ctr"/>
                </a:tc>
                <a:tc>
                  <a:txBody>
                    <a:bodyPr/>
                    <a:lstStyle/>
                    <a:p>
                      <a:pPr algn="ctr"/>
                      <a:r>
                        <a:rPr lang="ru-RU" sz="1400" kern="1200" dirty="0">
                          <a:solidFill>
                            <a:schemeClr val="dk1"/>
                          </a:solidFill>
                          <a:latin typeface="Times New Roman" panose="02020603050405020304" pitchFamily="18" charset="0"/>
                          <a:ea typeface="+mn-ea"/>
                          <a:cs typeface="Times New Roman" panose="02020603050405020304" pitchFamily="18" charset="0"/>
                        </a:rPr>
                        <a:t>1 075,57 </a:t>
                      </a:r>
                    </a:p>
                  </a:txBody>
                  <a:tcPr anchor="ctr"/>
                </a:tc>
                <a:tc>
                  <a:txBody>
                    <a:bodyPr/>
                    <a:lstStyle/>
                    <a:p>
                      <a:pPr algn="ctr"/>
                      <a:r>
                        <a:rPr lang="ru-RU" sz="1400" kern="1200" dirty="0">
                          <a:solidFill>
                            <a:schemeClr val="dk1"/>
                          </a:solidFill>
                          <a:latin typeface="Times New Roman" panose="02020603050405020304" pitchFamily="18" charset="0"/>
                          <a:ea typeface="+mn-ea"/>
                          <a:cs typeface="Times New Roman" panose="02020603050405020304" pitchFamily="18" charset="0"/>
                        </a:rPr>
                        <a:t>79,2</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12</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12</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100</a:t>
                      </a:r>
                    </a:p>
                  </a:txBody>
                  <a:tcPr anchor="ctr"/>
                </a:tc>
                <a:extLst>
                  <a:ext uri="{0D108BD9-81ED-4DB2-BD59-A6C34878D82A}">
                    <a16:rowId xmlns:a16="http://schemas.microsoft.com/office/drawing/2014/main" val="848320968"/>
                  </a:ext>
                </a:extLst>
              </a:tr>
              <a:tr h="370840">
                <a:tc>
                  <a:txBody>
                    <a:bodyPr/>
                    <a:lstStyle/>
                    <a:p>
                      <a:pPr algn="ctr">
                        <a:lnSpc>
                          <a:spcPts val="1400"/>
                        </a:lnSpc>
                      </a:pPr>
                      <a:r>
                        <a:rPr lang="ru-RU" sz="1300" dirty="0">
                          <a:latin typeface="Times New Roman" panose="02020603050405020304" pitchFamily="18" charset="0"/>
                          <a:cs typeface="Times New Roman" panose="02020603050405020304" pitchFamily="18" charset="0"/>
                        </a:rPr>
                        <a:t>Обеспечение медицинских организаций системы здравоохранения РД квалифицированными кадрами (Минздрав РД) </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tc>
                <a:extLst>
                  <a:ext uri="{0D108BD9-81ED-4DB2-BD59-A6C34878D82A}">
                    <a16:rowId xmlns:a16="http://schemas.microsoft.com/office/drawing/2014/main" val="3701652594"/>
                  </a:ext>
                </a:extLst>
              </a:tr>
              <a:tr h="370840">
                <a:tc>
                  <a:txBody>
                    <a:bodyPr/>
                    <a:lstStyle/>
                    <a:p>
                      <a:pPr algn="ctr">
                        <a:lnSpc>
                          <a:spcPts val="1400"/>
                        </a:lnSpc>
                      </a:pPr>
                      <a:r>
                        <a:rPr lang="ru-RU" sz="1300" dirty="0">
                          <a:latin typeface="Times New Roman" panose="02020603050405020304" pitchFamily="18" charset="0"/>
                          <a:cs typeface="Times New Roman" panose="02020603050405020304" pitchFamily="18" charset="0"/>
                        </a:rPr>
                        <a:t>Экспорт медицинских услуг (Минздрав РД) </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tc>
                <a:extLst>
                  <a:ext uri="{0D108BD9-81ED-4DB2-BD59-A6C34878D82A}">
                    <a16:rowId xmlns:a16="http://schemas.microsoft.com/office/drawing/2014/main" val="3116314311"/>
                  </a:ext>
                </a:extLst>
              </a:tr>
            </a:tbl>
          </a:graphicData>
        </a:graphic>
      </p:graphicFrame>
    </p:spTree>
    <p:extLst>
      <p:ext uri="{BB962C8B-B14F-4D97-AF65-F5344CB8AC3E}">
        <p14:creationId xmlns:p14="http://schemas.microsoft.com/office/powerpoint/2010/main" val="9233541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78" name="Rectangle 2"/>
          <p:cNvSpPr/>
          <p:nvPr/>
        </p:nvSpPr>
        <p:spPr>
          <a:xfrm>
            <a:off x="0" y="178939"/>
            <a:ext cx="12192000" cy="263612"/>
          </a:xfrm>
          <a:prstGeom prst="rect">
            <a:avLst/>
          </a:prstGeom>
          <a:gradFill flip="none" rotWithShape="1">
            <a:gsLst>
              <a:gs pos="0">
                <a:srgbClr val="DA124A"/>
              </a:gs>
              <a:gs pos="91000">
                <a:schemeClr val="accent1">
                  <a:lumMod val="60000"/>
                  <a:lumOff val="40000"/>
                  <a:alpha val="41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pPr>
            <a:endParaRPr lang="en-US" dirty="0"/>
          </a:p>
        </p:txBody>
      </p:sp>
      <p:pic>
        <p:nvPicPr>
          <p:cNvPr id="2097171" name="Picture 4" descr="https://xn--80aafjcthgy6bd.xn--p1ai/templates/mun46/images/gerb.png"/>
          <p:cNvPicPr>
            <a:picLocks noChangeAspect="1" noChangeArrowheads="1"/>
          </p:cNvPicPr>
          <p:nvPr/>
        </p:nvPicPr>
        <p:blipFill>
          <a:blip r:embed="rId2" cstate="print"/>
          <a:srcRect/>
          <a:stretch>
            <a:fillRect/>
          </a:stretch>
        </p:blipFill>
        <p:spPr bwMode="auto">
          <a:xfrm>
            <a:off x="11350831" y="40745"/>
            <a:ext cx="518834" cy="540000"/>
          </a:xfrm>
          <a:prstGeom prst="rect">
            <a:avLst/>
          </a:prstGeom>
          <a:noFill/>
        </p:spPr>
      </p:pic>
      <p:sp>
        <p:nvSpPr>
          <p:cNvPr id="1048801" name="Прямоугольник 33"/>
          <p:cNvSpPr/>
          <p:nvPr/>
        </p:nvSpPr>
        <p:spPr>
          <a:xfrm>
            <a:off x="4979413" y="108910"/>
            <a:ext cx="2329180" cy="396240"/>
          </a:xfrm>
          <a:prstGeom prst="rect">
            <a:avLst/>
          </a:prstGeom>
        </p:spPr>
        <p:txBody>
          <a:bodyPr wrap="none">
            <a:spAutoFit/>
          </a:bodyPr>
          <a:lstStyle/>
          <a:p>
            <a:r>
              <a:rPr lang="ru-RU" sz="2000" b="1" dirty="0">
                <a:latin typeface="Times New Roman" panose="02020603050405020304" pitchFamily="18" charset="0"/>
                <a:cs typeface="Times New Roman" panose="02020603050405020304" pitchFamily="18" charset="0"/>
              </a:rPr>
              <a:t>Здравоохранение</a:t>
            </a:r>
            <a:endParaRPr lang="ru-RU" sz="2000" dirty="0"/>
          </a:p>
        </p:txBody>
      </p:sp>
      <p:graphicFrame>
        <p:nvGraphicFramePr>
          <p:cNvPr id="17" name="Таблица 3">
            <a:extLst>
              <a:ext uri="{FF2B5EF4-FFF2-40B4-BE49-F238E27FC236}">
                <a16:creationId xmlns:a16="http://schemas.microsoft.com/office/drawing/2014/main" id="{32C34644-11EB-4C97-B964-A75F2D379CD7}"/>
              </a:ext>
            </a:extLst>
          </p:cNvPr>
          <p:cNvGraphicFramePr>
            <a:graphicFrameLocks noGrp="1"/>
          </p:cNvGraphicFramePr>
          <p:nvPr>
            <p:extLst>
              <p:ext uri="{D42A27DB-BD31-4B8C-83A1-F6EECF244321}">
                <p14:modId xmlns:p14="http://schemas.microsoft.com/office/powerpoint/2010/main" val="331403965"/>
              </p:ext>
            </p:extLst>
          </p:nvPr>
        </p:nvGraphicFramePr>
        <p:xfrm>
          <a:off x="112295" y="515357"/>
          <a:ext cx="11999192" cy="6249524"/>
        </p:xfrm>
        <a:graphic>
          <a:graphicData uri="http://schemas.openxmlformats.org/drawingml/2006/table">
            <a:tbl>
              <a:tblPr firstRow="1" bandRow="1">
                <a:tableStyleId>{5C22544A-7EE6-4342-B048-85BDC9FD1C3A}</a:tableStyleId>
              </a:tblPr>
              <a:tblGrid>
                <a:gridCol w="1777360">
                  <a:extLst>
                    <a:ext uri="{9D8B030D-6E8A-4147-A177-3AD203B41FA5}">
                      <a16:colId xmlns:a16="http://schemas.microsoft.com/office/drawing/2014/main" val="872544408"/>
                    </a:ext>
                  </a:extLst>
                </a:gridCol>
                <a:gridCol w="2233771">
                  <a:extLst>
                    <a:ext uri="{9D8B030D-6E8A-4147-A177-3AD203B41FA5}">
                      <a16:colId xmlns:a16="http://schemas.microsoft.com/office/drawing/2014/main" val="2935036756"/>
                    </a:ext>
                  </a:extLst>
                </a:gridCol>
                <a:gridCol w="7988061">
                  <a:extLst>
                    <a:ext uri="{9D8B030D-6E8A-4147-A177-3AD203B41FA5}">
                      <a16:colId xmlns:a16="http://schemas.microsoft.com/office/drawing/2014/main" val="4034457935"/>
                    </a:ext>
                  </a:extLst>
                </a:gridCol>
              </a:tblGrid>
              <a:tr h="588822">
                <a:tc>
                  <a:txBody>
                    <a:bodyPr/>
                    <a:lstStyle/>
                    <a:p>
                      <a:pPr algn="ctr"/>
                      <a:r>
                        <a:rPr lang="ru-RU" sz="1300" dirty="0">
                          <a:latin typeface="Times New Roman" panose="02020603050405020304" pitchFamily="18" charset="0"/>
                          <a:cs typeface="Times New Roman" panose="02020603050405020304" pitchFamily="18" charset="0"/>
                        </a:rPr>
                        <a:t>Региональный</a:t>
                      </a:r>
                    </a:p>
                    <a:p>
                      <a:pPr algn="ctr"/>
                      <a:r>
                        <a:rPr lang="ru-RU" sz="1300" dirty="0">
                          <a:latin typeface="Times New Roman" panose="02020603050405020304" pitchFamily="18" charset="0"/>
                          <a:cs typeface="Times New Roman" panose="02020603050405020304" pitchFamily="18" charset="0"/>
                        </a:rPr>
                        <a:t> проект</a:t>
                      </a:r>
                    </a:p>
                  </a:txBody>
                  <a:tcPr anchor="ctr"/>
                </a:tc>
                <a:tc>
                  <a:txBody>
                    <a:bodyPr/>
                    <a:lstStyle/>
                    <a:p>
                      <a:pPr algn="ctr"/>
                      <a:r>
                        <a:rPr lang="ru-RU" sz="1300" dirty="0">
                          <a:latin typeface="Times New Roman" panose="02020603050405020304" pitchFamily="18" charset="0"/>
                          <a:cs typeface="Times New Roman" panose="02020603050405020304" pitchFamily="18" charset="0"/>
                        </a:rPr>
                        <a:t>Реализуется на территории МО</a:t>
                      </a:r>
                    </a:p>
                  </a:txBody>
                  <a:tcPr anchor="ctr"/>
                </a:tc>
                <a:tc>
                  <a:txBody>
                    <a:bodyPr/>
                    <a:lstStyle/>
                    <a:p>
                      <a:pPr algn="ctr"/>
                      <a:r>
                        <a:rPr lang="ru-RU" sz="1300" dirty="0">
                          <a:latin typeface="Times New Roman" panose="02020603050405020304" pitchFamily="18" charset="0"/>
                          <a:cs typeface="Times New Roman" panose="02020603050405020304" pitchFamily="18" charset="0"/>
                        </a:rPr>
                        <a:t>Мероприятия проекта</a:t>
                      </a:r>
                    </a:p>
                  </a:txBody>
                  <a:tcPr anchor="ctr"/>
                </a:tc>
                <a:extLst>
                  <a:ext uri="{0D108BD9-81ED-4DB2-BD59-A6C34878D82A}">
                    <a16:rowId xmlns:a16="http://schemas.microsoft.com/office/drawing/2014/main" val="1207244134"/>
                  </a:ext>
                </a:extLst>
              </a:tr>
              <a:tr h="395012">
                <a:tc rowSpan="2">
                  <a:txBody>
                    <a:bodyPr/>
                    <a:lstStyle/>
                    <a:p>
                      <a:pPr marL="0" marR="0" lvl="0" indent="0" algn="ctr" defTabSz="914400" rtl="0" eaLnBrk="1" fontAlgn="auto" latinLnBrk="0" hangingPunct="1">
                        <a:lnSpc>
                          <a:spcPts val="1400"/>
                        </a:lnSpc>
                        <a:spcBef>
                          <a:spcPts val="0"/>
                        </a:spcBef>
                        <a:spcAft>
                          <a:spcPts val="0"/>
                        </a:spcAft>
                        <a:buClrTx/>
                        <a:buSzTx/>
                        <a:buFontTx/>
                        <a:buNone/>
                        <a:tabLst/>
                        <a:defRPr/>
                      </a:pPr>
                      <a:r>
                        <a:rPr lang="ru-RU" sz="1300" b="0" dirty="0">
                          <a:solidFill>
                            <a:schemeClr val="tx1"/>
                          </a:solidFill>
                          <a:latin typeface="Times New Roman" panose="02020603050405020304" pitchFamily="18" charset="0"/>
                          <a:cs typeface="Times New Roman" panose="02020603050405020304" pitchFamily="18" charset="0"/>
                        </a:rPr>
                        <a:t>Развитие системы оказания первичной медико-санитарной помощи</a:t>
                      </a:r>
                    </a:p>
                  </a:txBody>
                  <a:tcPr anchor="ctr"/>
                </a:tc>
                <a:tc>
                  <a:txBody>
                    <a:bodyPr/>
                    <a:lstStyle/>
                    <a:p>
                      <a:pPr marL="0" algn="ctr" defTabSz="914400" rtl="0" eaLnBrk="1" latinLnBrk="0" hangingPunct="1">
                        <a:lnSpc>
                          <a:spcPts val="1400"/>
                        </a:lnSpc>
                      </a:pPr>
                      <a:r>
                        <a:rPr lang="ru-RU" sz="1300" kern="1200" dirty="0">
                          <a:solidFill>
                            <a:schemeClr val="dk1"/>
                          </a:solidFill>
                          <a:latin typeface="Times New Roman" panose="02020603050405020304" pitchFamily="18" charset="0"/>
                          <a:ea typeface="+mn-ea"/>
                          <a:cs typeface="Times New Roman" panose="02020603050405020304" pitchFamily="18" charset="0"/>
                        </a:rPr>
                        <a:t>19 МО</a:t>
                      </a:r>
                    </a:p>
                  </a:txBody>
                  <a:tcPr anchor="ctr"/>
                </a:tc>
                <a:tc>
                  <a:txBody>
                    <a:bodyPr/>
                    <a:lstStyle/>
                    <a:p>
                      <a:pPr algn="just">
                        <a:lnSpc>
                          <a:spcPts val="1500"/>
                        </a:lnSpc>
                      </a:pPr>
                      <a:r>
                        <a:rPr lang="ru-RU" sz="1400" dirty="0">
                          <a:latin typeface="Times New Roman" panose="02020603050405020304" pitchFamily="18" charset="0"/>
                          <a:cs typeface="Times New Roman" panose="02020603050405020304" pitchFamily="18" charset="0"/>
                        </a:rPr>
                        <a:t>Создано 20 фельдшерско-акушерских пунктов (план 19) – готовность 100 %</a:t>
                      </a:r>
                    </a:p>
                  </a:txBody>
                  <a:tcPr anchor="ctr"/>
                </a:tc>
                <a:extLst>
                  <a:ext uri="{0D108BD9-81ED-4DB2-BD59-A6C34878D82A}">
                    <a16:rowId xmlns:a16="http://schemas.microsoft.com/office/drawing/2014/main" val="3627042994"/>
                  </a:ext>
                </a:extLst>
              </a:tr>
              <a:tr h="130079">
                <a:tc vMerge="1">
                  <a:txBody>
                    <a:bodyPr/>
                    <a:lstStyle/>
                    <a:p>
                      <a:pPr marL="0" marR="0" lvl="0" indent="0" algn="ctr" defTabSz="914400" rtl="0" eaLnBrk="1" fontAlgn="auto" latinLnBrk="0" hangingPunct="1">
                        <a:lnSpc>
                          <a:spcPts val="1400"/>
                        </a:lnSpc>
                        <a:spcBef>
                          <a:spcPts val="0"/>
                        </a:spcBef>
                        <a:spcAft>
                          <a:spcPts val="0"/>
                        </a:spcAft>
                        <a:buClrTx/>
                        <a:buSzTx/>
                        <a:buFontTx/>
                        <a:buNone/>
                        <a:tabLst/>
                        <a:defRPr/>
                      </a:pPr>
                      <a:endParaRPr lang="ru-RU" sz="1300" b="0" dirty="0">
                        <a:solidFill>
                          <a:schemeClr val="tx1"/>
                        </a:solidFill>
                        <a:latin typeface="Times New Roman" panose="02020603050405020304" pitchFamily="18" charset="0"/>
                        <a:cs typeface="Times New Roman" panose="02020603050405020304" pitchFamily="18" charset="0"/>
                      </a:endParaRPr>
                    </a:p>
                  </a:txBody>
                  <a:tcPr anchor="ctr"/>
                </a:tc>
                <a:tc>
                  <a:txBody>
                    <a:bodyPr/>
                    <a:lstStyle/>
                    <a:p>
                      <a:pPr marL="0" algn="ctr" defTabSz="914400" rtl="0" eaLnBrk="1" latinLnBrk="0" hangingPunct="1">
                        <a:lnSpc>
                          <a:spcPts val="1400"/>
                        </a:lnSpc>
                      </a:pPr>
                      <a:r>
                        <a:rPr lang="ru-RU" sz="1300" kern="1200" dirty="0">
                          <a:solidFill>
                            <a:schemeClr val="dk1"/>
                          </a:solidFill>
                          <a:latin typeface="Times New Roman" panose="02020603050405020304" pitchFamily="18" charset="0"/>
                          <a:ea typeface="+mn-ea"/>
                          <a:cs typeface="Times New Roman" panose="02020603050405020304" pitchFamily="18" charset="0"/>
                        </a:rPr>
                        <a:t>39 МО</a:t>
                      </a:r>
                    </a:p>
                  </a:txBody>
                  <a:tcPr anchor="ctr"/>
                </a:tc>
                <a:tc>
                  <a:txBody>
                    <a:bodyPr/>
                    <a:lstStyle/>
                    <a:p>
                      <a:pPr algn="just">
                        <a:lnSpc>
                          <a:spcPts val="1500"/>
                        </a:lnSpc>
                      </a:pPr>
                      <a:r>
                        <a:rPr lang="ru-RU" sz="1400" dirty="0">
                          <a:latin typeface="Times New Roman" panose="02020603050405020304" pitchFamily="18" charset="0"/>
                          <a:cs typeface="Times New Roman" panose="02020603050405020304" pitchFamily="18" charset="0"/>
                        </a:rPr>
                        <a:t>Осуществлена поставка 55 передвижных медицинских комплексов (план 54) – готовность 100 %</a:t>
                      </a:r>
                    </a:p>
                  </a:txBody>
                  <a:tcPr anchor="ctr"/>
                </a:tc>
                <a:extLst>
                  <a:ext uri="{0D108BD9-81ED-4DB2-BD59-A6C34878D82A}">
                    <a16:rowId xmlns:a16="http://schemas.microsoft.com/office/drawing/2014/main" val="597755469"/>
                  </a:ext>
                </a:extLst>
              </a:tr>
              <a:tr h="388189">
                <a:tc rowSpan="2">
                  <a:txBody>
                    <a:bodyPr/>
                    <a:lstStyle/>
                    <a:p>
                      <a:pPr algn="ctr">
                        <a:lnSpc>
                          <a:spcPts val="1400"/>
                        </a:lnSpc>
                      </a:pPr>
                      <a:r>
                        <a:rPr lang="ru-RU" sz="1300" dirty="0">
                          <a:latin typeface="Times New Roman" panose="02020603050405020304" pitchFamily="18" charset="0"/>
                          <a:cs typeface="Times New Roman" panose="02020603050405020304" pitchFamily="18" charset="0"/>
                        </a:rPr>
                        <a:t>Борьба с онкологическими заболеваниями </a:t>
                      </a:r>
                    </a:p>
                  </a:txBody>
                  <a:tcPr anchor="ctr"/>
                </a:tc>
                <a:tc>
                  <a:txBody>
                    <a:bodyPr/>
                    <a:lstStyle/>
                    <a:p>
                      <a:pPr marL="0" algn="ctr" defTabSz="914400" rtl="0" eaLnBrk="1" latinLnBrk="0" hangingPunct="1">
                        <a:lnSpc>
                          <a:spcPts val="1400"/>
                        </a:lnSpc>
                      </a:pPr>
                      <a:r>
                        <a:rPr lang="ru-RU" sz="1300" kern="1200" dirty="0">
                          <a:solidFill>
                            <a:schemeClr val="dk1"/>
                          </a:solidFill>
                          <a:latin typeface="Times New Roman" panose="02020603050405020304" pitchFamily="18" charset="0"/>
                          <a:ea typeface="+mn-ea"/>
                          <a:cs typeface="Times New Roman" panose="02020603050405020304" pitchFamily="18" charset="0"/>
                        </a:rPr>
                        <a:t>г. Махачкала </a:t>
                      </a:r>
                    </a:p>
                  </a:txBody>
                  <a:tcPr anchor="ctr"/>
                </a:tc>
                <a:tc>
                  <a:txBody>
                    <a:bodyPr/>
                    <a:lstStyle/>
                    <a:p>
                      <a:pPr algn="just">
                        <a:lnSpc>
                          <a:spcPts val="1500"/>
                        </a:lnSpc>
                      </a:pPr>
                      <a:r>
                        <a:rPr lang="ru-RU" sz="1400" dirty="0">
                          <a:latin typeface="Times New Roman" panose="02020603050405020304" pitchFamily="18" charset="0"/>
                          <a:cs typeface="Times New Roman" panose="02020603050405020304" pitchFamily="18" charset="0"/>
                        </a:rPr>
                        <a:t>Осуществлена поставка системы линейного ускорителя, набора </a:t>
                      </a:r>
                      <a:r>
                        <a:rPr lang="ru-RU" sz="1400" kern="1200" dirty="0">
                          <a:solidFill>
                            <a:schemeClr val="dk1"/>
                          </a:solidFill>
                          <a:latin typeface="Times New Roman" panose="02020603050405020304" pitchFamily="18" charset="0"/>
                          <a:ea typeface="+mn-ea"/>
                          <a:cs typeface="Times New Roman" panose="02020603050405020304" pitchFamily="18" charset="0"/>
                        </a:rPr>
                        <a:t>для срочной цитологической окраски, микроскопы и т.д. </a:t>
                      </a:r>
                      <a:r>
                        <a:rPr lang="ru-RU" sz="1400" dirty="0">
                          <a:latin typeface="Times New Roman" panose="02020603050405020304" pitchFamily="18" charset="0"/>
                          <a:cs typeface="Times New Roman" panose="02020603050405020304" pitchFamily="18" charset="0"/>
                        </a:rPr>
                        <a:t>в ГБУ РД «Республиканский онкологический центр» – готовность 100 %</a:t>
                      </a:r>
                    </a:p>
                  </a:txBody>
                  <a:tcPr anchor="ctr"/>
                </a:tc>
                <a:extLst>
                  <a:ext uri="{0D108BD9-81ED-4DB2-BD59-A6C34878D82A}">
                    <a16:rowId xmlns:a16="http://schemas.microsoft.com/office/drawing/2014/main" val="3814649717"/>
                  </a:ext>
                </a:extLst>
              </a:tr>
              <a:tr h="370935">
                <a:tc vMerge="1">
                  <a:txBody>
                    <a:bodyPr/>
                    <a:lstStyle/>
                    <a:p>
                      <a:pPr algn="ctr">
                        <a:lnSpc>
                          <a:spcPts val="1400"/>
                        </a:lnSpc>
                      </a:pPr>
                      <a:endParaRPr lang="ru-RU" sz="1300" dirty="0">
                        <a:latin typeface="Times New Roman" panose="02020603050405020304" pitchFamily="18" charset="0"/>
                        <a:cs typeface="Times New Roman" panose="02020603050405020304" pitchFamily="18" charset="0"/>
                      </a:endParaRPr>
                    </a:p>
                  </a:txBody>
                  <a:tcPr anchor="ctr"/>
                </a:tc>
                <a:tc>
                  <a:txBody>
                    <a:bodyPr/>
                    <a:lstStyle/>
                    <a:p>
                      <a:pPr marL="0" algn="ctr" defTabSz="914400" rtl="0" eaLnBrk="1" latinLnBrk="0" hangingPunct="1">
                        <a:lnSpc>
                          <a:spcPts val="1400"/>
                        </a:lnSpc>
                      </a:pPr>
                      <a:r>
                        <a:rPr lang="ru-RU" sz="1300" kern="1200" dirty="0">
                          <a:solidFill>
                            <a:schemeClr val="dk1"/>
                          </a:solidFill>
                          <a:latin typeface="Times New Roman" panose="02020603050405020304" pitchFamily="18" charset="0"/>
                          <a:ea typeface="+mn-ea"/>
                          <a:cs typeface="Times New Roman" panose="02020603050405020304" pitchFamily="18" charset="0"/>
                        </a:rPr>
                        <a:t>г. Буйнакск </a:t>
                      </a:r>
                    </a:p>
                  </a:txBody>
                  <a:tcPr anchor="ctr"/>
                </a:tc>
                <a:tc>
                  <a:txBody>
                    <a:bodyPr/>
                    <a:lstStyle/>
                    <a:p>
                      <a:pPr algn="just">
                        <a:lnSpc>
                          <a:spcPts val="1500"/>
                        </a:lnSpc>
                      </a:pPr>
                      <a:r>
                        <a:rPr lang="ru-RU" sz="1400" dirty="0">
                          <a:latin typeface="Times New Roman" panose="02020603050405020304" pitchFamily="18" charset="0"/>
                          <a:cs typeface="Times New Roman" panose="02020603050405020304" pitchFamily="18" charset="0"/>
                        </a:rPr>
                        <a:t>Осуществлена поставка медоборудования в </a:t>
                      </a:r>
                      <a:r>
                        <a:rPr lang="ru-RU" sz="1400" kern="1200" dirty="0">
                          <a:solidFill>
                            <a:schemeClr val="dk1"/>
                          </a:solidFill>
                          <a:latin typeface="Times New Roman" panose="02020603050405020304" pitchFamily="18" charset="0"/>
                          <a:ea typeface="+mn-ea"/>
                          <a:cs typeface="Times New Roman" panose="02020603050405020304" pitchFamily="18" charset="0"/>
                        </a:rPr>
                        <a:t>Центр амбулаторной онкологической помощи </a:t>
                      </a:r>
                      <a:r>
                        <a:rPr lang="ru-RU" sz="1400" dirty="0">
                          <a:latin typeface="Times New Roman" panose="02020603050405020304" pitchFamily="18" charset="0"/>
                          <a:cs typeface="Times New Roman" panose="02020603050405020304" pitchFamily="18" charset="0"/>
                        </a:rPr>
                        <a:t>  – готовность 100 %</a:t>
                      </a:r>
                    </a:p>
                  </a:txBody>
                  <a:tcPr anchor="ctr"/>
                </a:tc>
                <a:extLst>
                  <a:ext uri="{0D108BD9-81ED-4DB2-BD59-A6C34878D82A}">
                    <a16:rowId xmlns:a16="http://schemas.microsoft.com/office/drawing/2014/main" val="1137281053"/>
                  </a:ext>
                </a:extLst>
              </a:tr>
              <a:tr h="345057">
                <a:tc rowSpan="2">
                  <a:txBody>
                    <a:bodyPr/>
                    <a:lstStyle/>
                    <a:p>
                      <a:pPr marL="0" marR="0" lvl="0" indent="0" algn="ctr" defTabSz="914400" rtl="0" eaLnBrk="1" fontAlgn="auto" latinLnBrk="0" hangingPunct="1">
                        <a:lnSpc>
                          <a:spcPts val="1400"/>
                        </a:lnSpc>
                        <a:spcBef>
                          <a:spcPts val="0"/>
                        </a:spcBef>
                        <a:spcAft>
                          <a:spcPts val="0"/>
                        </a:spcAft>
                        <a:buClrTx/>
                        <a:buSzTx/>
                        <a:buFontTx/>
                        <a:buNone/>
                        <a:tabLst/>
                        <a:defRPr/>
                      </a:pPr>
                      <a:r>
                        <a:rPr lang="ru-RU" sz="1300" dirty="0">
                          <a:latin typeface="Times New Roman" panose="02020603050405020304" pitchFamily="18" charset="0"/>
                          <a:cs typeface="Times New Roman" panose="02020603050405020304" pitchFamily="18" charset="0"/>
                        </a:rPr>
                        <a:t>Борьба с сердечно-сосудистыми заболеваниями   </a:t>
                      </a:r>
                    </a:p>
                  </a:txBody>
                  <a:tcPr anchor="ctr"/>
                </a:tc>
                <a:tc>
                  <a:txBody>
                    <a:bodyPr/>
                    <a:lstStyle/>
                    <a:p>
                      <a:pPr marL="0" algn="ctr" defTabSz="914400" rtl="0" eaLnBrk="1" latinLnBrk="0" hangingPunct="1">
                        <a:lnSpc>
                          <a:spcPts val="1400"/>
                        </a:lnSpc>
                      </a:pPr>
                      <a:r>
                        <a:rPr lang="ru-RU" sz="1300" kern="1200" dirty="0">
                          <a:solidFill>
                            <a:schemeClr val="dk1"/>
                          </a:solidFill>
                          <a:latin typeface="Times New Roman" panose="02020603050405020304" pitchFamily="18" charset="0"/>
                          <a:ea typeface="+mn-ea"/>
                          <a:cs typeface="Times New Roman" panose="02020603050405020304" pitchFamily="18" charset="0"/>
                        </a:rPr>
                        <a:t>г. Махачкала </a:t>
                      </a:r>
                    </a:p>
                  </a:txBody>
                  <a:tcPr anchor="ctr"/>
                </a:tc>
                <a:tc>
                  <a:txBody>
                    <a:bodyPr/>
                    <a:lstStyle/>
                    <a:p>
                      <a:pPr algn="just">
                        <a:lnSpc>
                          <a:spcPts val="1500"/>
                        </a:lnSpc>
                      </a:pPr>
                      <a:r>
                        <a:rPr lang="ru-RU" sz="1400" dirty="0">
                          <a:latin typeface="Times New Roman" panose="02020603050405020304" pitchFamily="18" charset="0"/>
                          <a:cs typeface="Times New Roman" panose="02020603050405020304" pitchFamily="18" charset="0"/>
                        </a:rPr>
                        <a:t>Осуществлена поставка 3 компьютерных томографов: ГБУ РД «ГКБ», ГБУ РД «РКБ», ГБУ РД «РКБ СМП» – готовность 100 %</a:t>
                      </a:r>
                    </a:p>
                  </a:txBody>
                  <a:tcPr anchor="ctr"/>
                </a:tc>
                <a:extLst>
                  <a:ext uri="{0D108BD9-81ED-4DB2-BD59-A6C34878D82A}">
                    <a16:rowId xmlns:a16="http://schemas.microsoft.com/office/drawing/2014/main" val="281220955"/>
                  </a:ext>
                </a:extLst>
              </a:tr>
              <a:tr h="405442">
                <a:tc vMerge="1">
                  <a:txBody>
                    <a:bodyPr/>
                    <a:lstStyle/>
                    <a:p>
                      <a:pPr marL="0" marR="0" lvl="0" indent="0" algn="ctr" defTabSz="914400" rtl="0" eaLnBrk="1" fontAlgn="auto" latinLnBrk="0" hangingPunct="1">
                        <a:lnSpc>
                          <a:spcPts val="1400"/>
                        </a:lnSpc>
                        <a:spcBef>
                          <a:spcPts val="0"/>
                        </a:spcBef>
                        <a:spcAft>
                          <a:spcPts val="0"/>
                        </a:spcAft>
                        <a:buClrTx/>
                        <a:buSzTx/>
                        <a:buFontTx/>
                        <a:buNone/>
                        <a:tabLst/>
                        <a:defRPr/>
                      </a:pPr>
                      <a:endParaRPr lang="ru-RU" sz="1300" dirty="0">
                        <a:latin typeface="Times New Roman" panose="02020603050405020304" pitchFamily="18" charset="0"/>
                        <a:cs typeface="Times New Roman" panose="02020603050405020304" pitchFamily="18" charset="0"/>
                      </a:endParaRPr>
                    </a:p>
                  </a:txBody>
                  <a:tcPr anchor="ctr"/>
                </a:tc>
                <a:tc>
                  <a:txBody>
                    <a:bodyPr/>
                    <a:lstStyle/>
                    <a:p>
                      <a:pPr marL="0" algn="ctr" defTabSz="914400" rtl="0" eaLnBrk="1" latinLnBrk="0" hangingPunct="1">
                        <a:lnSpc>
                          <a:spcPts val="1400"/>
                        </a:lnSpc>
                      </a:pPr>
                      <a:r>
                        <a:rPr lang="ru-RU" sz="1300" kern="1200" dirty="0">
                          <a:solidFill>
                            <a:schemeClr val="dk1"/>
                          </a:solidFill>
                          <a:latin typeface="Times New Roman" panose="02020603050405020304" pitchFamily="18" charset="0"/>
                          <a:ea typeface="+mn-ea"/>
                          <a:cs typeface="Times New Roman" panose="02020603050405020304" pitchFamily="18" charset="0"/>
                        </a:rPr>
                        <a:t>г. Буйнакск </a:t>
                      </a:r>
                    </a:p>
                  </a:txBody>
                  <a:tcPr anchor="ctr"/>
                </a:tc>
                <a:tc>
                  <a:txBody>
                    <a:bodyPr/>
                    <a:lstStyle/>
                    <a:p>
                      <a:pPr algn="just">
                        <a:lnSpc>
                          <a:spcPts val="1500"/>
                        </a:lnSpc>
                      </a:pPr>
                      <a:r>
                        <a:rPr lang="ru-RU" sz="1400" dirty="0">
                          <a:latin typeface="Times New Roman" panose="02020603050405020304" pitchFamily="18" charset="0"/>
                          <a:cs typeface="Times New Roman" panose="02020603050405020304" pitchFamily="18" charset="0"/>
                        </a:rPr>
                        <a:t>Осуществлено оснащение ГБУ РД «Буйнакская центральная городская больница» – готовность 100 %</a:t>
                      </a:r>
                    </a:p>
                  </a:txBody>
                  <a:tcPr anchor="ctr"/>
                </a:tc>
                <a:extLst>
                  <a:ext uri="{0D108BD9-81ED-4DB2-BD59-A6C34878D82A}">
                    <a16:rowId xmlns:a16="http://schemas.microsoft.com/office/drawing/2014/main" val="2958217603"/>
                  </a:ext>
                </a:extLst>
              </a:tr>
              <a:tr h="319177">
                <a:tc rowSpan="2">
                  <a:txBody>
                    <a:bodyPr/>
                    <a:lstStyle/>
                    <a:p>
                      <a:pPr algn="ctr">
                        <a:lnSpc>
                          <a:spcPts val="1400"/>
                        </a:lnSpc>
                      </a:pPr>
                      <a:r>
                        <a:rPr lang="ru-RU" sz="1300" dirty="0">
                          <a:latin typeface="Times New Roman" panose="02020603050405020304" pitchFamily="18" charset="0"/>
                          <a:cs typeface="Times New Roman" panose="02020603050405020304" pitchFamily="18" charset="0"/>
                        </a:rPr>
                        <a:t>Развитие детского здравоохранения</a:t>
                      </a:r>
                    </a:p>
                  </a:txBody>
                  <a:tcPr anchor="ctr"/>
                </a:tc>
                <a:tc>
                  <a:txBody>
                    <a:bodyPr/>
                    <a:lstStyle/>
                    <a:p>
                      <a:pPr marL="0" algn="ctr" defTabSz="914400" rtl="0" eaLnBrk="1" latinLnBrk="0" hangingPunct="1">
                        <a:lnSpc>
                          <a:spcPts val="1400"/>
                        </a:lnSpc>
                      </a:pPr>
                      <a:r>
                        <a:rPr lang="ru-RU" sz="1300" kern="1200" dirty="0">
                          <a:solidFill>
                            <a:schemeClr val="dk1"/>
                          </a:solidFill>
                          <a:latin typeface="Times New Roman" panose="02020603050405020304" pitchFamily="18" charset="0"/>
                          <a:ea typeface="+mn-ea"/>
                          <a:cs typeface="Times New Roman" panose="02020603050405020304" pitchFamily="18" charset="0"/>
                        </a:rPr>
                        <a:t>г. Махачкала </a:t>
                      </a:r>
                    </a:p>
                  </a:txBody>
                  <a:tcPr anchor="ctr"/>
                </a:tc>
                <a:tc>
                  <a:txBody>
                    <a:bodyPr/>
                    <a:lstStyle/>
                    <a:p>
                      <a:pPr algn="just">
                        <a:lnSpc>
                          <a:spcPts val="1500"/>
                        </a:lnSpc>
                      </a:pPr>
                      <a:r>
                        <a:rPr lang="ru-RU" sz="1400" dirty="0">
                          <a:latin typeface="Times New Roman" panose="02020603050405020304" pitchFamily="18" charset="0"/>
                          <a:cs typeface="Times New Roman" panose="02020603050405020304" pitchFamily="18" charset="0"/>
                        </a:rPr>
                        <a:t>Осуществлена поставка 2 компьютерных томографов и 2 магнитно-резонансных томографов в ГБУ РД «ДРКБ им. Н.М. Кураева» – готовность 100 %</a:t>
                      </a:r>
                    </a:p>
                  </a:txBody>
                  <a:tcPr anchor="ctr"/>
                </a:tc>
                <a:extLst>
                  <a:ext uri="{0D108BD9-81ED-4DB2-BD59-A6C34878D82A}">
                    <a16:rowId xmlns:a16="http://schemas.microsoft.com/office/drawing/2014/main" val="2873845646"/>
                  </a:ext>
                </a:extLst>
              </a:tr>
              <a:tr h="336430">
                <a:tc vMerge="1">
                  <a:txBody>
                    <a:bodyPr/>
                    <a:lstStyle/>
                    <a:p>
                      <a:pPr algn="ctr">
                        <a:lnSpc>
                          <a:spcPts val="1400"/>
                        </a:lnSpc>
                      </a:pPr>
                      <a:endParaRPr lang="ru-RU" sz="1300" dirty="0">
                        <a:latin typeface="Times New Roman" panose="02020603050405020304" pitchFamily="18" charset="0"/>
                        <a:cs typeface="Times New Roman" panose="02020603050405020304" pitchFamily="18" charset="0"/>
                      </a:endParaRPr>
                    </a:p>
                  </a:txBody>
                  <a:tcPr anchor="ctr"/>
                </a:tc>
                <a:tc>
                  <a:txBody>
                    <a:bodyPr/>
                    <a:lstStyle/>
                    <a:p>
                      <a:pPr marL="0" algn="ctr" defTabSz="914400" rtl="0" eaLnBrk="1" latinLnBrk="0" hangingPunct="1">
                        <a:lnSpc>
                          <a:spcPts val="1400"/>
                        </a:lnSpc>
                      </a:pPr>
                      <a:r>
                        <a:rPr lang="ru-RU" sz="1300" kern="1200" dirty="0">
                          <a:solidFill>
                            <a:schemeClr val="dk1"/>
                          </a:solidFill>
                          <a:latin typeface="Times New Roman" panose="02020603050405020304" pitchFamily="18" charset="0"/>
                          <a:ea typeface="+mn-ea"/>
                          <a:cs typeface="Times New Roman" panose="02020603050405020304" pitchFamily="18" charset="0"/>
                        </a:rPr>
                        <a:t>15 МО</a:t>
                      </a:r>
                    </a:p>
                  </a:txBody>
                  <a:tcPr anchor="ctr"/>
                </a:tc>
                <a:tc>
                  <a:txBody>
                    <a:bodyPr/>
                    <a:lstStyle/>
                    <a:p>
                      <a:pPr algn="just">
                        <a:lnSpc>
                          <a:spcPts val="1500"/>
                        </a:lnSpc>
                      </a:pPr>
                      <a:r>
                        <a:rPr lang="ru-RU" sz="1400" dirty="0">
                          <a:latin typeface="Times New Roman" panose="02020603050405020304" pitchFamily="18" charset="0"/>
                          <a:cs typeface="Times New Roman" panose="02020603050405020304" pitchFamily="18" charset="0"/>
                        </a:rPr>
                        <a:t>Ремонт 16 поликлиник на сумму 32,8 млн рублей: 2 объекта – 100 %, 3 объекта – 80 %, 4 объекта – 50 -65 %,  6 объектов – 10-15 %, 1 объект – 0 % (не законтрактован) </a:t>
                      </a:r>
                    </a:p>
                  </a:txBody>
                  <a:tcPr anchor="ctr"/>
                </a:tc>
                <a:extLst>
                  <a:ext uri="{0D108BD9-81ED-4DB2-BD59-A6C34878D82A}">
                    <a16:rowId xmlns:a16="http://schemas.microsoft.com/office/drawing/2014/main" val="2678569727"/>
                  </a:ext>
                </a:extLst>
              </a:tr>
              <a:tr h="134285">
                <a:tc>
                  <a:txBody>
                    <a:bodyPr/>
                    <a:lstStyle/>
                    <a:p>
                      <a:pPr algn="ctr">
                        <a:lnSpc>
                          <a:spcPts val="1400"/>
                        </a:lnSpc>
                      </a:pPr>
                      <a:r>
                        <a:rPr lang="ru-RU" sz="1300" dirty="0">
                          <a:latin typeface="Times New Roman" panose="02020603050405020304" pitchFamily="18" charset="0"/>
                          <a:cs typeface="Times New Roman" panose="02020603050405020304" pitchFamily="18" charset="0"/>
                        </a:rPr>
                        <a:t>Создание единого цифрового контура в здравоохранении</a:t>
                      </a:r>
                    </a:p>
                  </a:txBody>
                  <a:tcPr anchor="ctr"/>
                </a:tc>
                <a:tc>
                  <a:txBody>
                    <a:bodyPr/>
                    <a:lstStyle/>
                    <a:p>
                      <a:pPr marL="0" algn="ctr" defTabSz="914400" rtl="0" eaLnBrk="1" latinLnBrk="0" hangingPunct="1">
                        <a:lnSpc>
                          <a:spcPts val="1400"/>
                        </a:lnSpc>
                      </a:pPr>
                      <a:r>
                        <a:rPr lang="ru-RU" sz="1300" kern="1200" dirty="0">
                          <a:solidFill>
                            <a:schemeClr val="dk1"/>
                          </a:solidFill>
                          <a:latin typeface="Times New Roman" panose="02020603050405020304" pitchFamily="18" charset="0"/>
                          <a:ea typeface="+mn-ea"/>
                          <a:cs typeface="Times New Roman" panose="02020603050405020304" pitchFamily="18" charset="0"/>
                        </a:rPr>
                        <a:t>Все 52 МО</a:t>
                      </a:r>
                    </a:p>
                  </a:txBody>
                  <a:tcPr anchor="ctr"/>
                </a:tc>
                <a:tc>
                  <a:txBody>
                    <a:bodyPr/>
                    <a:lstStyle/>
                    <a:p>
                      <a:pPr algn="just">
                        <a:lnSpc>
                          <a:spcPts val="1500"/>
                        </a:lnSpc>
                      </a:pPr>
                      <a:r>
                        <a:rPr lang="ru-RU" sz="1400" dirty="0">
                          <a:latin typeface="Times New Roman" panose="02020603050405020304" pitchFamily="18" charset="0"/>
                          <a:cs typeface="Times New Roman" panose="02020603050405020304" pitchFamily="18" charset="0"/>
                        </a:rPr>
                        <a:t>Осуществлена поставка 10 051 автоматизированного рабочего места и 4 778 печатающих устройств и сканеров в 129 </a:t>
                      </a:r>
                      <a:r>
                        <a:rPr lang="ru-RU" sz="1400" dirty="0" err="1">
                          <a:latin typeface="Times New Roman" panose="02020603050405020304" pitchFamily="18" charset="0"/>
                          <a:cs typeface="Times New Roman" panose="02020603050405020304" pitchFamily="18" charset="0"/>
                        </a:rPr>
                        <a:t>медорганизации</a:t>
                      </a:r>
                      <a:r>
                        <a:rPr lang="ru-RU" sz="1400" dirty="0">
                          <a:latin typeface="Times New Roman" panose="02020603050405020304" pitchFamily="18" charset="0"/>
                          <a:cs typeface="Times New Roman" panose="02020603050405020304" pitchFamily="18" charset="0"/>
                        </a:rPr>
                        <a:t> – готовность 100 %</a:t>
                      </a:r>
                    </a:p>
                  </a:txBody>
                  <a:tcPr anchor="ctr"/>
                </a:tc>
                <a:extLst>
                  <a:ext uri="{0D108BD9-81ED-4DB2-BD59-A6C34878D82A}">
                    <a16:rowId xmlns:a16="http://schemas.microsoft.com/office/drawing/2014/main" val="1274777784"/>
                  </a:ext>
                </a:extLst>
              </a:tr>
              <a:tr h="698306">
                <a:tc>
                  <a:txBody>
                    <a:bodyPr/>
                    <a:lstStyle/>
                    <a:p>
                      <a:pPr algn="ctr">
                        <a:lnSpc>
                          <a:spcPts val="1400"/>
                        </a:lnSpc>
                      </a:pPr>
                      <a:r>
                        <a:rPr lang="ru-RU" sz="1300" dirty="0">
                          <a:latin typeface="Times New Roman" panose="02020603050405020304" pitchFamily="18" charset="0"/>
                          <a:cs typeface="Times New Roman" panose="02020603050405020304" pitchFamily="18" charset="0"/>
                        </a:rPr>
                        <a:t>Обеспечение мед. организаций квалифицированными кадрами</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u-RU" sz="1300" kern="1200" dirty="0">
                          <a:solidFill>
                            <a:schemeClr val="dk1"/>
                          </a:solidFill>
                          <a:latin typeface="Times New Roman" panose="02020603050405020304" pitchFamily="18" charset="0"/>
                          <a:ea typeface="+mn-ea"/>
                          <a:cs typeface="Times New Roman" panose="02020603050405020304" pitchFamily="18" charset="0"/>
                        </a:rPr>
                        <a:t>Все 52 МО</a:t>
                      </a:r>
                    </a:p>
                  </a:txBody>
                  <a:tcPr anchor="ctr"/>
                </a:tc>
                <a:tc>
                  <a:txBody>
                    <a:bodyPr/>
                    <a:lstStyle/>
                    <a:p>
                      <a:pPr algn="just">
                        <a:lnSpc>
                          <a:spcPts val="1500"/>
                        </a:lnSpc>
                      </a:pPr>
                      <a:r>
                        <a:rPr lang="ru-RU" sz="1400" dirty="0">
                          <a:latin typeface="Times New Roman" panose="02020603050405020304" pitchFamily="18" charset="0"/>
                          <a:cs typeface="Times New Roman" panose="02020603050405020304" pitchFamily="18" charset="0"/>
                        </a:rPr>
                        <a:t>По программе «Земский доктор» привлечено 181 врач и 25 фельдшеров в 29 МО. В рамках развития кадрового обеспечения профобучение прошли 6176 специалистов</a:t>
                      </a:r>
                    </a:p>
                  </a:txBody>
                  <a:tcPr anchor="ctr"/>
                </a:tc>
                <a:extLst>
                  <a:ext uri="{0D108BD9-81ED-4DB2-BD59-A6C34878D82A}">
                    <a16:rowId xmlns:a16="http://schemas.microsoft.com/office/drawing/2014/main" val="1293635810"/>
                  </a:ext>
                </a:extLst>
              </a:tr>
              <a:tr h="568242">
                <a:tc>
                  <a:txBody>
                    <a:bodyPr/>
                    <a:lstStyle/>
                    <a:p>
                      <a:pPr algn="ctr">
                        <a:lnSpc>
                          <a:spcPts val="1400"/>
                        </a:lnSpc>
                      </a:pPr>
                      <a:r>
                        <a:rPr lang="ru-RU" sz="1300" dirty="0">
                          <a:latin typeface="Times New Roman" panose="02020603050405020304" pitchFamily="18" charset="0"/>
                          <a:cs typeface="Times New Roman" panose="02020603050405020304" pitchFamily="18" charset="0"/>
                        </a:rPr>
                        <a:t>Экспорт медицинских услуг </a:t>
                      </a:r>
                    </a:p>
                  </a:txBody>
                  <a:tcPr anchor="ctr"/>
                </a:tc>
                <a:tc>
                  <a:txBody>
                    <a:bodyPr/>
                    <a:lstStyle/>
                    <a:p>
                      <a:pPr algn="ctr"/>
                      <a:endParaRPr lang="ru-RU" sz="1300" dirty="0">
                        <a:latin typeface="Times New Roman" panose="02020603050405020304" pitchFamily="18" charset="0"/>
                        <a:cs typeface="Times New Roman" panose="02020603050405020304" pitchFamily="18" charset="0"/>
                      </a:endParaRPr>
                    </a:p>
                  </a:txBody>
                  <a:tcPr anchor="ctr"/>
                </a:tc>
                <a:tc>
                  <a:txBody>
                    <a:bodyPr/>
                    <a:lstStyle/>
                    <a:p>
                      <a:pPr algn="just">
                        <a:lnSpc>
                          <a:spcPts val="1500"/>
                        </a:lnSpc>
                      </a:pPr>
                      <a:r>
                        <a:rPr lang="ru-RU" sz="1400" dirty="0">
                          <a:latin typeface="Times New Roman" panose="02020603050405020304" pitchFamily="18" charset="0"/>
                          <a:cs typeface="Times New Roman" panose="02020603050405020304" pitchFamily="18" charset="0"/>
                        </a:rPr>
                        <a:t>Внедрена система мониторинга оказания медицинских услуг иностранным гражданам.</a:t>
                      </a:r>
                    </a:p>
                    <a:p>
                      <a:pPr algn="just">
                        <a:lnSpc>
                          <a:spcPts val="1500"/>
                        </a:lnSpc>
                      </a:pPr>
                      <a:r>
                        <a:rPr lang="ru-RU" sz="1400" dirty="0">
                          <a:latin typeface="Times New Roman" panose="02020603050405020304" pitchFamily="18" charset="0"/>
                          <a:cs typeface="Times New Roman" panose="02020603050405020304" pitchFamily="18" charset="0"/>
                        </a:rPr>
                        <a:t>Число обращений иностранных граждан – 22930, сумма поступлений от услуг – 19,2 млн рублей. </a:t>
                      </a:r>
                    </a:p>
                    <a:p>
                      <a:pPr algn="just">
                        <a:lnSpc>
                          <a:spcPts val="1500"/>
                        </a:lnSpc>
                      </a:pPr>
                      <a:r>
                        <a:rPr lang="ru-RU" sz="1400" dirty="0">
                          <a:latin typeface="Times New Roman" panose="02020603050405020304" pitchFamily="18" charset="0"/>
                          <a:cs typeface="Times New Roman" panose="02020603050405020304" pitchFamily="18" charset="0"/>
                        </a:rPr>
                        <a:t>22 случая госпитализации иностранных граждан</a:t>
                      </a:r>
                    </a:p>
                  </a:txBody>
                  <a:tcPr anchor="ctr"/>
                </a:tc>
                <a:extLst>
                  <a:ext uri="{0D108BD9-81ED-4DB2-BD59-A6C34878D82A}">
                    <a16:rowId xmlns:a16="http://schemas.microsoft.com/office/drawing/2014/main" val="1624986069"/>
                  </a:ext>
                </a:extLst>
              </a:tr>
            </a:tbl>
          </a:graphicData>
        </a:graphic>
      </p:graphicFrame>
    </p:spTree>
    <p:extLst>
      <p:ext uri="{BB962C8B-B14F-4D97-AF65-F5344CB8AC3E}">
        <p14:creationId xmlns:p14="http://schemas.microsoft.com/office/powerpoint/2010/main" val="69519365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1" name="Таблица 2">
            <a:extLst>
              <a:ext uri="{FF2B5EF4-FFF2-40B4-BE49-F238E27FC236}">
                <a16:creationId xmlns:a16="http://schemas.microsoft.com/office/drawing/2014/main" id="{51440FA6-AB34-4A32-A0BF-783734EE76EA}"/>
              </a:ext>
            </a:extLst>
          </p:cNvPr>
          <p:cNvGraphicFramePr>
            <a:graphicFrameLocks noGrp="1"/>
          </p:cNvGraphicFramePr>
          <p:nvPr>
            <p:extLst>
              <p:ext uri="{D42A27DB-BD31-4B8C-83A1-F6EECF244321}">
                <p14:modId xmlns:p14="http://schemas.microsoft.com/office/powerpoint/2010/main" val="1803657720"/>
              </p:ext>
            </p:extLst>
          </p:nvPr>
        </p:nvGraphicFramePr>
        <p:xfrm>
          <a:off x="2824439" y="672509"/>
          <a:ext cx="9309492" cy="4663440"/>
        </p:xfrm>
        <a:graphic>
          <a:graphicData uri="http://schemas.openxmlformats.org/drawingml/2006/table">
            <a:tbl>
              <a:tblPr firstRow="1" bandRow="1">
                <a:tableStyleId>{5C22544A-7EE6-4342-B048-85BDC9FD1C3A}</a:tableStyleId>
              </a:tblPr>
              <a:tblGrid>
                <a:gridCol w="2154167">
                  <a:extLst>
                    <a:ext uri="{9D8B030D-6E8A-4147-A177-3AD203B41FA5}">
                      <a16:colId xmlns:a16="http://schemas.microsoft.com/office/drawing/2014/main" val="3890753860"/>
                    </a:ext>
                  </a:extLst>
                </a:gridCol>
                <a:gridCol w="918683">
                  <a:extLst>
                    <a:ext uri="{9D8B030D-6E8A-4147-A177-3AD203B41FA5}">
                      <a16:colId xmlns:a16="http://schemas.microsoft.com/office/drawing/2014/main" val="585400195"/>
                    </a:ext>
                  </a:extLst>
                </a:gridCol>
                <a:gridCol w="918683">
                  <a:extLst>
                    <a:ext uri="{9D8B030D-6E8A-4147-A177-3AD203B41FA5}">
                      <a16:colId xmlns:a16="http://schemas.microsoft.com/office/drawing/2014/main" val="2553763667"/>
                    </a:ext>
                  </a:extLst>
                </a:gridCol>
                <a:gridCol w="787444">
                  <a:extLst>
                    <a:ext uri="{9D8B030D-6E8A-4147-A177-3AD203B41FA5}">
                      <a16:colId xmlns:a16="http://schemas.microsoft.com/office/drawing/2014/main" val="804191879"/>
                    </a:ext>
                  </a:extLst>
                </a:gridCol>
                <a:gridCol w="627380">
                  <a:extLst>
                    <a:ext uri="{9D8B030D-6E8A-4147-A177-3AD203B41FA5}">
                      <a16:colId xmlns:a16="http://schemas.microsoft.com/office/drawing/2014/main" val="2655410390"/>
                    </a:ext>
                  </a:extLst>
                </a:gridCol>
                <a:gridCol w="918683">
                  <a:extLst>
                    <a:ext uri="{9D8B030D-6E8A-4147-A177-3AD203B41FA5}">
                      <a16:colId xmlns:a16="http://schemas.microsoft.com/office/drawing/2014/main" val="2467530669"/>
                    </a:ext>
                  </a:extLst>
                </a:gridCol>
                <a:gridCol w="789536">
                  <a:extLst>
                    <a:ext uri="{9D8B030D-6E8A-4147-A177-3AD203B41FA5}">
                      <a16:colId xmlns:a16="http://schemas.microsoft.com/office/drawing/2014/main" val="1561845894"/>
                    </a:ext>
                  </a:extLst>
                </a:gridCol>
                <a:gridCol w="699950">
                  <a:extLst>
                    <a:ext uri="{9D8B030D-6E8A-4147-A177-3AD203B41FA5}">
                      <a16:colId xmlns:a16="http://schemas.microsoft.com/office/drawing/2014/main" val="2462808528"/>
                    </a:ext>
                  </a:extLst>
                </a:gridCol>
                <a:gridCol w="699950">
                  <a:extLst>
                    <a:ext uri="{9D8B030D-6E8A-4147-A177-3AD203B41FA5}">
                      <a16:colId xmlns:a16="http://schemas.microsoft.com/office/drawing/2014/main" val="31640486"/>
                    </a:ext>
                  </a:extLst>
                </a:gridCol>
                <a:gridCol w="795016">
                  <a:extLst>
                    <a:ext uri="{9D8B030D-6E8A-4147-A177-3AD203B41FA5}">
                      <a16:colId xmlns:a16="http://schemas.microsoft.com/office/drawing/2014/main" val="1172407634"/>
                    </a:ext>
                  </a:extLst>
                </a:gridCol>
              </a:tblGrid>
              <a:tr h="288000">
                <a:tc rowSpan="2">
                  <a:txBody>
                    <a:bodyPr/>
                    <a:lstStyle/>
                    <a:p>
                      <a:pPr algn="ctr"/>
                      <a:r>
                        <a:rPr lang="ru-RU" sz="1400" dirty="0">
                          <a:latin typeface="Times New Roman" panose="02020603050405020304" pitchFamily="18" charset="0"/>
                          <a:cs typeface="Times New Roman" panose="02020603050405020304" pitchFamily="18" charset="0"/>
                        </a:rPr>
                        <a:t>Региональные проекты</a:t>
                      </a:r>
                    </a:p>
                    <a:p>
                      <a:pPr algn="ctr"/>
                      <a:r>
                        <a:rPr lang="ru-RU" sz="1400" dirty="0">
                          <a:latin typeface="Times New Roman" panose="02020603050405020304" pitchFamily="18" charset="0"/>
                          <a:cs typeface="Times New Roman" panose="02020603050405020304" pitchFamily="18" charset="0"/>
                        </a:rPr>
                        <a:t>(ответственные исполнители)</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gridSpan="6">
                  <a:txBody>
                    <a:bodyPr/>
                    <a:lstStyle/>
                    <a:p>
                      <a:pPr algn="ctr"/>
                      <a:r>
                        <a:rPr lang="ru-RU" sz="1400" dirty="0">
                          <a:latin typeface="Times New Roman" panose="02020603050405020304" pitchFamily="18" charset="0"/>
                          <a:cs typeface="Times New Roman" panose="02020603050405020304" pitchFamily="18" charset="0"/>
                        </a:rPr>
                        <a:t>Бюджет проекта, млн рублей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ru-RU" dirty="0"/>
                    </a:p>
                  </a:txBody>
                  <a:tcPr/>
                </a:tc>
                <a:tc hMerge="1">
                  <a:txBody>
                    <a:bodyPr/>
                    <a:lstStyle/>
                    <a:p>
                      <a:endParaRPr lang="ru-RU" dirty="0"/>
                    </a:p>
                  </a:txBody>
                  <a:tcPr/>
                </a:tc>
                <a:tc hMerge="1">
                  <a:txBody>
                    <a:bodyPr/>
                    <a:lstStyle/>
                    <a:p>
                      <a:endParaRPr lang="ru-RU" dirty="0"/>
                    </a:p>
                  </a:txBody>
                  <a:tcPr/>
                </a:tc>
                <a:tc hMerge="1">
                  <a:txBody>
                    <a:bodyPr/>
                    <a:lstStyle/>
                    <a:p>
                      <a:endParaRPr lang="ru-RU" dirty="0"/>
                    </a:p>
                  </a:txBody>
                  <a:tcPr/>
                </a:tc>
                <a:tc hMerge="1">
                  <a:txBody>
                    <a:bodyPr/>
                    <a:lstStyle/>
                    <a:p>
                      <a:endParaRPr lang="ru-RU" dirty="0"/>
                    </a:p>
                  </a:txBody>
                  <a:tcPr/>
                </a:tc>
                <a:tc gridSpan="3">
                  <a:txBody>
                    <a:bodyPr/>
                    <a:lstStyle/>
                    <a:p>
                      <a:pPr algn="ctr"/>
                      <a:r>
                        <a:rPr lang="ru-RU" sz="1400" dirty="0">
                          <a:latin typeface="Times New Roman" panose="02020603050405020304" pitchFamily="18" charset="0"/>
                          <a:cs typeface="Times New Roman" panose="02020603050405020304" pitchFamily="18" charset="0"/>
                        </a:rPr>
                        <a:t>Контракты</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ru-RU" dirty="0"/>
                    </a:p>
                  </a:txBody>
                  <a:tcPr/>
                </a:tc>
                <a:tc hMerge="1">
                  <a:txBody>
                    <a:bodyPr/>
                    <a:lstStyle/>
                    <a:p>
                      <a:endParaRPr lang="ru-RU" dirty="0"/>
                    </a:p>
                  </a:txBody>
                  <a:tcPr/>
                </a:tc>
                <a:extLst>
                  <a:ext uri="{0D108BD9-81ED-4DB2-BD59-A6C34878D82A}">
                    <a16:rowId xmlns:a16="http://schemas.microsoft.com/office/drawing/2014/main" val="2690816642"/>
                  </a:ext>
                </a:extLst>
              </a:tr>
              <a:tr h="419126">
                <a:tc vMerge="1">
                  <a:txBody>
                    <a:bodyPr/>
                    <a:lstStyle/>
                    <a:p>
                      <a:endParaRPr lang="ru-RU" dirty="0"/>
                    </a:p>
                  </a:txBody>
                  <a:tcPr/>
                </a:tc>
                <a:tc>
                  <a:txBody>
                    <a:bodyPr/>
                    <a:lstStyle/>
                    <a:p>
                      <a:pPr algn="ctr"/>
                      <a:r>
                        <a:rPr lang="ru-RU" sz="1400" b="0" kern="1200" dirty="0">
                          <a:solidFill>
                            <a:schemeClr val="lt1"/>
                          </a:solidFill>
                          <a:latin typeface="Times New Roman" panose="02020603050405020304" pitchFamily="18" charset="0"/>
                          <a:ea typeface="+mn-ea"/>
                          <a:cs typeface="Times New Roman" panose="02020603050405020304" pitchFamily="18" charset="0"/>
                        </a:rPr>
                        <a:t>Всего</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472C4"/>
                    </a:solidFill>
                  </a:tcPr>
                </a:tc>
                <a:tc>
                  <a:txBody>
                    <a:bodyPr/>
                    <a:lstStyle/>
                    <a:p>
                      <a:pPr algn="ctr"/>
                      <a:r>
                        <a:rPr lang="ru-RU" sz="1400" b="0" kern="1200" dirty="0">
                          <a:solidFill>
                            <a:schemeClr val="lt1"/>
                          </a:solidFill>
                          <a:latin typeface="Times New Roman" panose="02020603050405020304" pitchFamily="18" charset="0"/>
                          <a:ea typeface="+mn-ea"/>
                          <a:cs typeface="Times New Roman" panose="02020603050405020304" pitchFamily="18" charset="0"/>
                        </a:rPr>
                        <a:t>ФБ</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472C4"/>
                    </a:solidFill>
                  </a:tcPr>
                </a:tc>
                <a:tc>
                  <a:txBody>
                    <a:bodyPr/>
                    <a:lstStyle/>
                    <a:p>
                      <a:pPr algn="ctr"/>
                      <a:r>
                        <a:rPr lang="ru-RU" sz="1400" b="0" kern="1200" dirty="0">
                          <a:solidFill>
                            <a:schemeClr val="lt1"/>
                          </a:solidFill>
                          <a:latin typeface="Times New Roman" panose="02020603050405020304" pitchFamily="18" charset="0"/>
                          <a:ea typeface="+mn-ea"/>
                          <a:cs typeface="Times New Roman" panose="02020603050405020304" pitchFamily="18" charset="0"/>
                        </a:rPr>
                        <a:t>РБ</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472C4"/>
                    </a:solidFill>
                  </a:tcPr>
                </a:tc>
                <a:tc>
                  <a:txBody>
                    <a:bodyPr/>
                    <a:lstStyle/>
                    <a:p>
                      <a:pPr algn="ctr"/>
                      <a:r>
                        <a:rPr lang="ru-RU" sz="1400" b="0" kern="1200" dirty="0">
                          <a:solidFill>
                            <a:schemeClr val="lt1"/>
                          </a:solidFill>
                          <a:latin typeface="Times New Roman" panose="02020603050405020304" pitchFamily="18" charset="0"/>
                          <a:ea typeface="+mn-ea"/>
                          <a:cs typeface="Times New Roman" panose="02020603050405020304" pitchFamily="18" charset="0"/>
                        </a:rPr>
                        <a:t>ВИ</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472C4"/>
                    </a:solidFill>
                  </a:tcPr>
                </a:tc>
                <a:tc>
                  <a:txBody>
                    <a:bodyPr/>
                    <a:lstStyle/>
                    <a:p>
                      <a:pPr algn="ctr"/>
                      <a:r>
                        <a:rPr lang="ru-RU" sz="1400" b="0" kern="1200" dirty="0">
                          <a:solidFill>
                            <a:schemeClr val="lt1"/>
                          </a:solidFill>
                          <a:latin typeface="Times New Roman" panose="02020603050405020304" pitchFamily="18" charset="0"/>
                          <a:ea typeface="+mn-ea"/>
                          <a:cs typeface="Times New Roman" panose="02020603050405020304" pitchFamily="18" charset="0"/>
                        </a:rPr>
                        <a:t>Касса</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472C4"/>
                    </a:solidFill>
                  </a:tcPr>
                </a:tc>
                <a:tc>
                  <a:txBody>
                    <a:bodyPr/>
                    <a:lstStyle/>
                    <a:p>
                      <a:pPr algn="ctr"/>
                      <a:r>
                        <a:rPr lang="ru-RU" sz="1400" b="0" kern="1200" dirty="0">
                          <a:solidFill>
                            <a:schemeClr val="lt1"/>
                          </a:solidFill>
                          <a:latin typeface="Times New Roman" panose="02020603050405020304" pitchFamily="18" charset="0"/>
                          <a:ea typeface="+mn-ea"/>
                          <a:cs typeface="Times New Roman" panose="02020603050405020304" pitchFamily="18" charset="0"/>
                        </a:rPr>
                        <a:t>%</a:t>
                      </a:r>
                      <a:endParaRPr lang="ru-RU"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472C4"/>
                    </a:solidFill>
                  </a:tcPr>
                </a:tc>
                <a:tc>
                  <a:txBody>
                    <a:bodyPr/>
                    <a:lstStyle/>
                    <a:p>
                      <a:pPr algn="ctr"/>
                      <a:r>
                        <a:rPr lang="ru-RU" sz="1400" b="0" kern="1200" dirty="0">
                          <a:solidFill>
                            <a:schemeClr val="lt1"/>
                          </a:solidFill>
                          <a:latin typeface="Times New Roman" panose="02020603050405020304" pitchFamily="18" charset="0"/>
                          <a:ea typeface="+mn-ea"/>
                          <a:cs typeface="Times New Roman" panose="02020603050405020304" pitchFamily="18" charset="0"/>
                        </a:rPr>
                        <a:t>План</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472C4"/>
                    </a:solidFill>
                  </a:tcPr>
                </a:tc>
                <a:tc>
                  <a:txBody>
                    <a:bodyPr/>
                    <a:lstStyle/>
                    <a:p>
                      <a:pPr algn="ctr"/>
                      <a:r>
                        <a:rPr lang="ru-RU" sz="1400" b="0" kern="1200" dirty="0">
                          <a:solidFill>
                            <a:schemeClr val="lt1"/>
                          </a:solidFill>
                          <a:latin typeface="Times New Roman" panose="02020603050405020304" pitchFamily="18" charset="0"/>
                          <a:ea typeface="+mn-ea"/>
                          <a:cs typeface="Times New Roman" panose="02020603050405020304" pitchFamily="18" charset="0"/>
                        </a:rPr>
                        <a:t>Факт</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472C4"/>
                    </a:solidFill>
                  </a:tcPr>
                </a:tc>
                <a:tc>
                  <a:txBody>
                    <a:bodyPr/>
                    <a:lstStyle/>
                    <a:p>
                      <a:pPr algn="ctr"/>
                      <a:r>
                        <a:rPr lang="ru-RU" sz="1400" b="0" kern="1200" dirty="0">
                          <a:solidFill>
                            <a:schemeClr val="lt1"/>
                          </a:solidFill>
                          <a:latin typeface="Times New Roman" panose="02020603050405020304" pitchFamily="18" charset="0"/>
                          <a:ea typeface="+mn-ea"/>
                          <a:cs typeface="Times New Roman" panose="02020603050405020304" pitchFamily="18" charset="0"/>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472C4"/>
                    </a:solidFill>
                  </a:tcPr>
                </a:tc>
                <a:extLst>
                  <a:ext uri="{0D108BD9-81ED-4DB2-BD59-A6C34878D82A}">
                    <a16:rowId xmlns:a16="http://schemas.microsoft.com/office/drawing/2014/main" val="2410216419"/>
                  </a:ext>
                </a:extLst>
              </a:tr>
              <a:tr h="251225">
                <a:tc>
                  <a:txBody>
                    <a:bodyPr/>
                    <a:lstStyle/>
                    <a:p>
                      <a:pPr algn="ctr">
                        <a:lnSpc>
                          <a:spcPts val="1400"/>
                        </a:lnSpc>
                      </a:pPr>
                      <a:r>
                        <a:rPr lang="ru-RU" sz="1600" dirty="0">
                          <a:latin typeface="Times New Roman" panose="02020603050405020304" pitchFamily="18" charset="0"/>
                          <a:cs typeface="Times New Roman" panose="02020603050405020304" pitchFamily="18" charset="0"/>
                        </a:rPr>
                        <a:t>Всего</a:t>
                      </a:r>
                      <a:endParaRPr lang="ru-RU" sz="1400" dirty="0">
                        <a:latin typeface="Times New Roman" panose="02020603050405020304" pitchFamily="18"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400" kern="1200" dirty="0">
                          <a:solidFill>
                            <a:schemeClr val="dk1"/>
                          </a:solidFill>
                          <a:latin typeface="Times New Roman" panose="02020603050405020304" pitchFamily="18" charset="0"/>
                          <a:ea typeface="+mn-ea"/>
                          <a:cs typeface="Times New Roman" panose="02020603050405020304" pitchFamily="18" charset="0"/>
                        </a:rPr>
                        <a:t>8 019,80</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400" kern="1200" dirty="0">
                          <a:solidFill>
                            <a:schemeClr val="dk1"/>
                          </a:solidFill>
                          <a:latin typeface="Times New Roman" panose="02020603050405020304" pitchFamily="18" charset="0"/>
                          <a:ea typeface="+mn-ea"/>
                          <a:cs typeface="Times New Roman" panose="02020603050405020304" pitchFamily="18" charset="0"/>
                        </a:rPr>
                        <a:t>6 860,66</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300" kern="1200" dirty="0">
                          <a:solidFill>
                            <a:schemeClr val="dk1"/>
                          </a:solidFill>
                          <a:latin typeface="Times New Roman" panose="02020603050405020304" pitchFamily="18" charset="0"/>
                          <a:ea typeface="+mn-ea"/>
                          <a:cs typeface="Times New Roman" panose="02020603050405020304" pitchFamily="18" charset="0"/>
                        </a:rPr>
                        <a:t>1 155,14 </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400" kern="1200" dirty="0">
                          <a:solidFill>
                            <a:schemeClr val="dk1"/>
                          </a:solidFill>
                          <a:latin typeface="Times New Roman" panose="02020603050405020304" pitchFamily="18" charset="0"/>
                          <a:ea typeface="+mn-ea"/>
                          <a:cs typeface="Times New Roman" panose="02020603050405020304" pitchFamily="18" charset="0"/>
                        </a:rPr>
                        <a:t>4,00</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400" kern="1200" dirty="0">
                          <a:solidFill>
                            <a:schemeClr val="dk1"/>
                          </a:solidFill>
                          <a:latin typeface="Times New Roman" panose="02020603050405020304" pitchFamily="18" charset="0"/>
                          <a:ea typeface="+mn-ea"/>
                          <a:cs typeface="Times New Roman" panose="02020603050405020304" pitchFamily="18" charset="0"/>
                        </a:rPr>
                        <a:t>4 408,51</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400" kern="1200" dirty="0">
                          <a:solidFill>
                            <a:schemeClr val="dk1"/>
                          </a:solidFill>
                          <a:latin typeface="Times New Roman" panose="02020603050405020304" pitchFamily="18" charset="0"/>
                          <a:ea typeface="+mn-ea"/>
                          <a:cs typeface="Times New Roman" panose="02020603050405020304" pitchFamily="18" charset="0"/>
                        </a:rPr>
                        <a:t>55,0</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400" dirty="0">
                          <a:latin typeface="Times New Roman" panose="02020603050405020304" pitchFamily="18" charset="0"/>
                          <a:cs typeface="Times New Roman" panose="02020603050405020304" pitchFamily="18" charset="0"/>
                        </a:rPr>
                        <a:t>142</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400" dirty="0">
                          <a:latin typeface="Times New Roman" panose="02020603050405020304" pitchFamily="18" charset="0"/>
                          <a:cs typeface="Times New Roman" panose="02020603050405020304" pitchFamily="18" charset="0"/>
                        </a:rPr>
                        <a:t>142</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400" dirty="0">
                          <a:latin typeface="Times New Roman" panose="02020603050405020304" pitchFamily="18" charset="0"/>
                          <a:cs typeface="Times New Roman" panose="02020603050405020304" pitchFamily="18" charset="0"/>
                        </a:rPr>
                        <a:t>100</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73256399"/>
                  </a:ext>
                </a:extLst>
              </a:tr>
              <a:tr h="354213">
                <a:tc>
                  <a:txBody>
                    <a:bodyPr/>
                    <a:lstStyle/>
                    <a:p>
                      <a:pPr marL="0" marR="0" lvl="0" indent="0" algn="ctr" defTabSz="914400" rtl="0" eaLnBrk="1" fontAlgn="auto" latinLnBrk="0" hangingPunct="1">
                        <a:lnSpc>
                          <a:spcPts val="1400"/>
                        </a:lnSpc>
                        <a:spcBef>
                          <a:spcPts val="0"/>
                        </a:spcBef>
                        <a:spcAft>
                          <a:spcPts val="0"/>
                        </a:spcAft>
                        <a:buClrTx/>
                        <a:buSzTx/>
                        <a:buFontTx/>
                        <a:buNone/>
                        <a:tabLst/>
                        <a:defRPr/>
                      </a:pPr>
                      <a:r>
                        <a:rPr lang="ru-RU" sz="1300" b="0" dirty="0">
                          <a:solidFill>
                            <a:schemeClr val="tx1"/>
                          </a:solidFill>
                          <a:latin typeface="Times New Roman" panose="02020603050405020304" pitchFamily="18" charset="0"/>
                          <a:cs typeface="Times New Roman" panose="02020603050405020304" pitchFamily="18" charset="0"/>
                        </a:rPr>
                        <a:t>Современная школа</a:t>
                      </a:r>
                    </a:p>
                    <a:p>
                      <a:pPr marL="0" marR="0" lvl="0" indent="0" algn="ctr" defTabSz="914400" rtl="0" eaLnBrk="1" fontAlgn="auto" latinLnBrk="0" hangingPunct="1">
                        <a:lnSpc>
                          <a:spcPts val="1400"/>
                        </a:lnSpc>
                        <a:spcBef>
                          <a:spcPts val="0"/>
                        </a:spcBef>
                        <a:spcAft>
                          <a:spcPts val="0"/>
                        </a:spcAft>
                        <a:buClrTx/>
                        <a:buSzTx/>
                        <a:buFontTx/>
                        <a:buNone/>
                        <a:tabLst/>
                        <a:defRPr/>
                      </a:pPr>
                      <a:r>
                        <a:rPr lang="ru-RU" sz="1300" b="0" dirty="0">
                          <a:solidFill>
                            <a:schemeClr val="tx1"/>
                          </a:solidFill>
                          <a:latin typeface="Times New Roman" panose="02020603050405020304" pitchFamily="18" charset="0"/>
                          <a:cs typeface="Times New Roman" panose="02020603050405020304" pitchFamily="18" charset="0"/>
                        </a:rPr>
                        <a:t>(</a:t>
                      </a:r>
                      <a:r>
                        <a:rPr lang="ru-RU" sz="1300" dirty="0">
                          <a:latin typeface="Times New Roman" panose="02020603050405020304" pitchFamily="18" charset="0"/>
                          <a:cs typeface="Times New Roman" panose="02020603050405020304" pitchFamily="18" charset="0"/>
                        </a:rPr>
                        <a:t>Минобрнауки </a:t>
                      </a:r>
                      <a:r>
                        <a:rPr lang="ru-RU" sz="1300" b="0" dirty="0">
                          <a:solidFill>
                            <a:schemeClr val="tx1"/>
                          </a:solidFill>
                          <a:latin typeface="Times New Roman" panose="02020603050405020304" pitchFamily="18" charset="0"/>
                          <a:cs typeface="Times New Roman" panose="02020603050405020304" pitchFamily="18" charset="0"/>
                        </a:rPr>
                        <a:t>РД)</a:t>
                      </a:r>
                      <a:endParaRPr lang="ru-RU" sz="1300" dirty="0">
                        <a:latin typeface="Times New Roman" panose="02020603050405020304" pitchFamily="18" charset="0"/>
                        <a:cs typeface="Times New Roman" panose="02020603050405020304" pitchFamily="18" charset="0"/>
                      </a:endParaRPr>
                    </a:p>
                  </a:txBody>
                  <a:tcPr anchor="ctr">
                    <a:lnT w="12700" cap="flat" cmpd="sng" algn="ctr">
                      <a:solidFill>
                        <a:schemeClr val="tx1"/>
                      </a:solidFill>
                      <a:prstDash val="solid"/>
                      <a:round/>
                      <a:headEnd type="none" w="med" len="med"/>
                      <a:tailEnd type="none" w="med" len="med"/>
                    </a:lnT>
                  </a:tcPr>
                </a:tc>
                <a:tc>
                  <a:txBody>
                    <a:bodyPr/>
                    <a:lstStyle/>
                    <a:p>
                      <a:pPr algn="ctr"/>
                      <a:r>
                        <a:rPr lang="ru-RU" sz="1400" kern="1200" dirty="0">
                          <a:solidFill>
                            <a:schemeClr val="dk1"/>
                          </a:solidFill>
                          <a:latin typeface="Times New Roman" panose="02020603050405020304" pitchFamily="18" charset="0"/>
                          <a:ea typeface="+mn-ea"/>
                          <a:cs typeface="Times New Roman" panose="02020603050405020304" pitchFamily="18" charset="0"/>
                        </a:rPr>
                        <a:t>7 461,38</a:t>
                      </a:r>
                    </a:p>
                  </a:txBody>
                  <a:tcPr anchor="ctr">
                    <a:lnT w="12700" cap="flat" cmpd="sng" algn="ctr">
                      <a:solidFill>
                        <a:schemeClr val="tx1"/>
                      </a:solidFill>
                      <a:prstDash val="solid"/>
                      <a:round/>
                      <a:headEnd type="none" w="med" len="med"/>
                      <a:tailEnd type="none" w="med" len="med"/>
                    </a:lnT>
                  </a:tcPr>
                </a:tc>
                <a:tc>
                  <a:txBody>
                    <a:bodyPr/>
                    <a:lstStyle/>
                    <a:p>
                      <a:pPr algn="ctr"/>
                      <a:r>
                        <a:rPr lang="ru-RU" sz="1400" kern="1200" dirty="0">
                          <a:solidFill>
                            <a:schemeClr val="dk1"/>
                          </a:solidFill>
                          <a:latin typeface="Times New Roman" panose="02020603050405020304" pitchFamily="18" charset="0"/>
                          <a:ea typeface="+mn-ea"/>
                          <a:cs typeface="Times New Roman" panose="02020603050405020304" pitchFamily="18" charset="0"/>
                        </a:rPr>
                        <a:t>6 339,40</a:t>
                      </a:r>
                    </a:p>
                  </a:txBody>
                  <a:tcPr anchor="ctr">
                    <a:lnT w="12700" cap="flat" cmpd="sng" algn="ctr">
                      <a:solidFill>
                        <a:schemeClr val="tx1"/>
                      </a:solidFill>
                      <a:prstDash val="solid"/>
                      <a:round/>
                      <a:headEnd type="none" w="med" len="med"/>
                      <a:tailEnd type="none" w="med" len="med"/>
                    </a:lnT>
                  </a:tcPr>
                </a:tc>
                <a:tc>
                  <a:txBody>
                    <a:bodyPr/>
                    <a:lstStyle/>
                    <a:p>
                      <a:pPr algn="ctr"/>
                      <a:r>
                        <a:rPr lang="ru-RU" sz="1300" kern="1200" dirty="0">
                          <a:solidFill>
                            <a:schemeClr val="dk1"/>
                          </a:solidFill>
                          <a:latin typeface="Times New Roman" panose="02020603050405020304" pitchFamily="18" charset="0"/>
                          <a:ea typeface="+mn-ea"/>
                          <a:cs typeface="Times New Roman" panose="02020603050405020304" pitchFamily="18" charset="0"/>
                        </a:rPr>
                        <a:t>1 121,98</a:t>
                      </a:r>
                    </a:p>
                  </a:txBody>
                  <a:tcPr anchor="ctr">
                    <a:lnT w="12700" cap="flat" cmpd="sng" algn="ctr">
                      <a:solidFill>
                        <a:schemeClr val="tx1"/>
                      </a:solidFill>
                      <a:prstDash val="solid"/>
                      <a:round/>
                      <a:headEnd type="none" w="med" len="med"/>
                      <a:tailEnd type="none" w="med" len="med"/>
                    </a:lnT>
                  </a:tcPr>
                </a:tc>
                <a:tc>
                  <a:txBody>
                    <a:bodyPr/>
                    <a:lstStyle/>
                    <a:p>
                      <a:pPr algn="ctr"/>
                      <a:r>
                        <a:rPr lang="ru-RU" sz="1400" kern="1200" dirty="0">
                          <a:solidFill>
                            <a:schemeClr val="dk1"/>
                          </a:solidFill>
                          <a:latin typeface="Times New Roman" panose="02020603050405020304" pitchFamily="18" charset="0"/>
                          <a:ea typeface="+mn-ea"/>
                          <a:cs typeface="Times New Roman" panose="02020603050405020304" pitchFamily="18" charset="0"/>
                        </a:rPr>
                        <a:t>-</a:t>
                      </a:r>
                    </a:p>
                  </a:txBody>
                  <a:tcPr anchor="ctr">
                    <a:lnT w="12700" cap="flat" cmpd="sng" algn="ctr">
                      <a:solidFill>
                        <a:schemeClr val="tx1"/>
                      </a:solidFill>
                      <a:prstDash val="solid"/>
                      <a:round/>
                      <a:headEnd type="none" w="med" len="med"/>
                      <a:tailEnd type="none" w="med" len="med"/>
                    </a:lnT>
                  </a:tcPr>
                </a:tc>
                <a:tc>
                  <a:txBody>
                    <a:bodyPr/>
                    <a:lstStyle/>
                    <a:p>
                      <a:pPr algn="ctr"/>
                      <a:r>
                        <a:rPr lang="ru-RU" sz="1400" kern="1200" dirty="0">
                          <a:solidFill>
                            <a:schemeClr val="dk1"/>
                          </a:solidFill>
                          <a:latin typeface="Times New Roman" panose="02020603050405020304" pitchFamily="18" charset="0"/>
                          <a:ea typeface="+mn-ea"/>
                          <a:cs typeface="Times New Roman" panose="02020603050405020304" pitchFamily="18" charset="0"/>
                        </a:rPr>
                        <a:t>3 859,68</a:t>
                      </a:r>
                    </a:p>
                  </a:txBody>
                  <a:tcPr anchor="ctr">
                    <a:lnT w="12700" cap="flat" cmpd="sng" algn="ctr">
                      <a:solidFill>
                        <a:schemeClr val="tx1"/>
                      </a:solidFill>
                      <a:prstDash val="solid"/>
                      <a:round/>
                      <a:headEnd type="none" w="med" len="med"/>
                      <a:tailEnd type="none" w="med" len="med"/>
                    </a:lnT>
                  </a:tcPr>
                </a:tc>
                <a:tc>
                  <a:txBody>
                    <a:bodyPr/>
                    <a:lstStyle/>
                    <a:p>
                      <a:pPr algn="ctr"/>
                      <a:r>
                        <a:rPr lang="ru-RU" sz="1400" kern="1200" dirty="0">
                          <a:solidFill>
                            <a:schemeClr val="dk1"/>
                          </a:solidFill>
                          <a:latin typeface="Times New Roman" panose="02020603050405020304" pitchFamily="18" charset="0"/>
                          <a:ea typeface="+mn-ea"/>
                          <a:cs typeface="Times New Roman" panose="02020603050405020304" pitchFamily="18" charset="0"/>
                        </a:rPr>
                        <a:t>51,7</a:t>
                      </a:r>
                    </a:p>
                  </a:txBody>
                  <a:tcPr anchor="ctr">
                    <a:lnT w="12700" cap="flat" cmpd="sng" algn="ctr">
                      <a:solidFill>
                        <a:schemeClr val="tx1"/>
                      </a:solidFill>
                      <a:prstDash val="solid"/>
                      <a:round/>
                      <a:headEnd type="none" w="med" len="med"/>
                      <a:tailEnd type="none" w="med" len="med"/>
                    </a:lnT>
                  </a:tcPr>
                </a:tc>
                <a:tc>
                  <a:txBody>
                    <a:bodyPr/>
                    <a:lstStyle/>
                    <a:p>
                      <a:pPr algn="ctr"/>
                      <a:r>
                        <a:rPr lang="ru-RU" sz="1400" dirty="0">
                          <a:latin typeface="Times New Roman" panose="02020603050405020304" pitchFamily="18" charset="0"/>
                          <a:cs typeface="Times New Roman" panose="02020603050405020304" pitchFamily="18" charset="0"/>
                        </a:rPr>
                        <a:t>61</a:t>
                      </a:r>
                    </a:p>
                  </a:txBody>
                  <a:tcPr anchor="ctr">
                    <a:lnT w="12700" cap="flat" cmpd="sng" algn="ctr">
                      <a:solidFill>
                        <a:schemeClr val="tx1"/>
                      </a:solidFill>
                      <a:prstDash val="solid"/>
                      <a:round/>
                      <a:headEnd type="none" w="med" len="med"/>
                      <a:tailEnd type="none" w="med" len="med"/>
                    </a:lnT>
                  </a:tcPr>
                </a:tc>
                <a:tc>
                  <a:txBody>
                    <a:bodyPr/>
                    <a:lstStyle/>
                    <a:p>
                      <a:pPr algn="ctr"/>
                      <a:r>
                        <a:rPr lang="ru-RU" sz="1400" dirty="0">
                          <a:latin typeface="Times New Roman" panose="02020603050405020304" pitchFamily="18" charset="0"/>
                          <a:cs typeface="Times New Roman" panose="02020603050405020304" pitchFamily="18" charset="0"/>
                        </a:rPr>
                        <a:t>61</a:t>
                      </a:r>
                    </a:p>
                  </a:txBody>
                  <a:tcPr anchor="ctr">
                    <a:lnT w="12700" cap="flat" cmpd="sng" algn="ctr">
                      <a:solidFill>
                        <a:schemeClr val="tx1"/>
                      </a:solidFill>
                      <a:prstDash val="solid"/>
                      <a:round/>
                      <a:headEnd type="none" w="med" len="med"/>
                      <a:tailEnd type="none" w="med" len="med"/>
                    </a:lnT>
                  </a:tcPr>
                </a:tc>
                <a:tc>
                  <a:txBody>
                    <a:bodyPr/>
                    <a:lstStyle/>
                    <a:p>
                      <a:pPr algn="ctr"/>
                      <a:r>
                        <a:rPr lang="ru-RU" sz="1400" dirty="0">
                          <a:latin typeface="Times New Roman" panose="02020603050405020304" pitchFamily="18" charset="0"/>
                          <a:cs typeface="Times New Roman" panose="02020603050405020304" pitchFamily="18" charset="0"/>
                        </a:rPr>
                        <a:t>100</a:t>
                      </a:r>
                    </a:p>
                  </a:txBody>
                  <a:tcPr anchor="ct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943486988"/>
                  </a:ext>
                </a:extLst>
              </a:tr>
              <a:tr h="248067">
                <a:tc>
                  <a:txBody>
                    <a:bodyPr/>
                    <a:lstStyle/>
                    <a:p>
                      <a:pPr algn="ctr">
                        <a:lnSpc>
                          <a:spcPts val="1400"/>
                        </a:lnSpc>
                      </a:pPr>
                      <a:r>
                        <a:rPr lang="ru-RU" sz="1300" dirty="0">
                          <a:latin typeface="Times New Roman" panose="02020603050405020304" pitchFamily="18" charset="0"/>
                          <a:cs typeface="Times New Roman" panose="02020603050405020304" pitchFamily="18" charset="0"/>
                        </a:rPr>
                        <a:t>Успех каждого ребенка</a:t>
                      </a:r>
                    </a:p>
                    <a:p>
                      <a:pPr marL="0" marR="0" lvl="0" indent="0" algn="ctr" defTabSz="914400" rtl="0" eaLnBrk="1" fontAlgn="auto" latinLnBrk="0" hangingPunct="1">
                        <a:lnSpc>
                          <a:spcPts val="1400"/>
                        </a:lnSpc>
                        <a:spcBef>
                          <a:spcPts val="0"/>
                        </a:spcBef>
                        <a:spcAft>
                          <a:spcPts val="0"/>
                        </a:spcAft>
                        <a:buClrTx/>
                        <a:buSzTx/>
                        <a:buFontTx/>
                        <a:buNone/>
                        <a:tabLst/>
                        <a:defRPr/>
                      </a:pPr>
                      <a:r>
                        <a:rPr lang="ru-RU" sz="1300" b="0" dirty="0">
                          <a:solidFill>
                            <a:schemeClr val="tx1"/>
                          </a:solidFill>
                          <a:latin typeface="Times New Roman" panose="02020603050405020304" pitchFamily="18" charset="0"/>
                          <a:cs typeface="Times New Roman" panose="02020603050405020304" pitchFamily="18" charset="0"/>
                        </a:rPr>
                        <a:t>(</a:t>
                      </a:r>
                      <a:r>
                        <a:rPr lang="ru-RU" sz="1300" dirty="0">
                          <a:latin typeface="Times New Roman" panose="02020603050405020304" pitchFamily="18" charset="0"/>
                          <a:cs typeface="Times New Roman" panose="02020603050405020304" pitchFamily="18" charset="0"/>
                        </a:rPr>
                        <a:t>Минобрнауки </a:t>
                      </a:r>
                      <a:r>
                        <a:rPr lang="ru-RU" sz="1300" b="0" dirty="0">
                          <a:solidFill>
                            <a:schemeClr val="tx1"/>
                          </a:solidFill>
                          <a:latin typeface="Times New Roman" panose="02020603050405020304" pitchFamily="18" charset="0"/>
                          <a:cs typeface="Times New Roman" panose="02020603050405020304" pitchFamily="18" charset="0"/>
                        </a:rPr>
                        <a:t>РД)</a:t>
                      </a:r>
                      <a:endParaRPr lang="ru-RU" sz="1300" dirty="0">
                        <a:latin typeface="Times New Roman" panose="02020603050405020304" pitchFamily="18" charset="0"/>
                        <a:cs typeface="Times New Roman" panose="02020603050405020304" pitchFamily="18" charset="0"/>
                      </a:endParaRPr>
                    </a:p>
                  </a:txBody>
                  <a:tcPr anchor="ctr"/>
                </a:tc>
                <a:tc>
                  <a:txBody>
                    <a:bodyPr/>
                    <a:lstStyle/>
                    <a:p>
                      <a:pPr algn="ctr"/>
                      <a:r>
                        <a:rPr lang="ru-RU" sz="1400" kern="1200" dirty="0">
                          <a:solidFill>
                            <a:schemeClr val="dk1"/>
                          </a:solidFill>
                          <a:latin typeface="Times New Roman" panose="02020603050405020304" pitchFamily="18" charset="0"/>
                          <a:ea typeface="+mn-ea"/>
                          <a:cs typeface="Times New Roman" panose="02020603050405020304" pitchFamily="18" charset="0"/>
                        </a:rPr>
                        <a:t>106,43 </a:t>
                      </a:r>
                    </a:p>
                  </a:txBody>
                  <a:tcPr anchor="ctr"/>
                </a:tc>
                <a:tc>
                  <a:txBody>
                    <a:bodyPr/>
                    <a:lstStyle/>
                    <a:p>
                      <a:pPr algn="ctr"/>
                      <a:r>
                        <a:rPr lang="ru-RU" sz="1400" kern="1200" dirty="0">
                          <a:solidFill>
                            <a:schemeClr val="dk1"/>
                          </a:solidFill>
                          <a:latin typeface="Times New Roman" panose="02020603050405020304" pitchFamily="18" charset="0"/>
                          <a:ea typeface="+mn-ea"/>
                          <a:cs typeface="Times New Roman" panose="02020603050405020304" pitchFamily="18" charset="0"/>
                        </a:rPr>
                        <a:t>102,98</a:t>
                      </a:r>
                    </a:p>
                  </a:txBody>
                  <a:tcPr anchor="ctr"/>
                </a:tc>
                <a:tc>
                  <a:txBody>
                    <a:bodyPr/>
                    <a:lstStyle/>
                    <a:p>
                      <a:pPr algn="ctr"/>
                      <a:r>
                        <a:rPr lang="ru-RU" sz="1400" kern="1200" dirty="0">
                          <a:solidFill>
                            <a:schemeClr val="dk1"/>
                          </a:solidFill>
                          <a:latin typeface="Times New Roman" panose="02020603050405020304" pitchFamily="18" charset="0"/>
                          <a:ea typeface="+mn-ea"/>
                          <a:cs typeface="Times New Roman" panose="02020603050405020304" pitchFamily="18" charset="0"/>
                        </a:rPr>
                        <a:t>3,45</a:t>
                      </a:r>
                    </a:p>
                  </a:txBody>
                  <a:tcPr anchor="ctr"/>
                </a:tc>
                <a:tc>
                  <a:txBody>
                    <a:bodyPr/>
                    <a:lstStyle/>
                    <a:p>
                      <a:pPr algn="ctr"/>
                      <a:r>
                        <a:rPr lang="ru-RU" sz="1400" kern="1200" dirty="0">
                          <a:solidFill>
                            <a:schemeClr val="dk1"/>
                          </a:solidFill>
                          <a:latin typeface="Times New Roman" panose="02020603050405020304" pitchFamily="18" charset="0"/>
                          <a:ea typeface="+mn-ea"/>
                          <a:cs typeface="Times New Roman" panose="02020603050405020304" pitchFamily="18" charset="0"/>
                        </a:rPr>
                        <a:t>-</a:t>
                      </a:r>
                    </a:p>
                  </a:txBody>
                  <a:tcPr anchor="ctr"/>
                </a:tc>
                <a:tc>
                  <a:txBody>
                    <a:bodyPr/>
                    <a:lstStyle/>
                    <a:p>
                      <a:pPr algn="ctr"/>
                      <a:r>
                        <a:rPr lang="ru-RU" sz="1400" kern="1200" dirty="0">
                          <a:solidFill>
                            <a:schemeClr val="dk1"/>
                          </a:solidFill>
                          <a:latin typeface="Times New Roman" panose="02020603050405020304" pitchFamily="18" charset="0"/>
                          <a:ea typeface="+mn-ea"/>
                          <a:cs typeface="Times New Roman" panose="02020603050405020304" pitchFamily="18" charset="0"/>
                        </a:rPr>
                        <a:t>100,93</a:t>
                      </a:r>
                    </a:p>
                  </a:txBody>
                  <a:tcPr anchor="ctr"/>
                </a:tc>
                <a:tc>
                  <a:txBody>
                    <a:bodyPr/>
                    <a:lstStyle/>
                    <a:p>
                      <a:pPr algn="ctr"/>
                      <a:r>
                        <a:rPr lang="ru-RU" sz="1400" kern="1200" dirty="0">
                          <a:solidFill>
                            <a:schemeClr val="dk1"/>
                          </a:solidFill>
                          <a:latin typeface="Times New Roman" panose="02020603050405020304" pitchFamily="18" charset="0"/>
                          <a:ea typeface="+mn-ea"/>
                          <a:cs typeface="Times New Roman" panose="02020603050405020304" pitchFamily="18" charset="0"/>
                        </a:rPr>
                        <a:t>94,8</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20</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20</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100</a:t>
                      </a:r>
                    </a:p>
                  </a:txBody>
                  <a:tcPr anchor="ctr"/>
                </a:tc>
                <a:extLst>
                  <a:ext uri="{0D108BD9-81ED-4DB2-BD59-A6C34878D82A}">
                    <a16:rowId xmlns:a16="http://schemas.microsoft.com/office/drawing/2014/main" val="174477464"/>
                  </a:ext>
                </a:extLst>
              </a:tr>
              <a:tr h="264912">
                <a:tc>
                  <a:txBody>
                    <a:bodyPr/>
                    <a:lstStyle/>
                    <a:p>
                      <a:pPr algn="ctr">
                        <a:lnSpc>
                          <a:spcPts val="1400"/>
                        </a:lnSpc>
                      </a:pPr>
                      <a:r>
                        <a:rPr lang="ru-RU" sz="1300" kern="1200" dirty="0">
                          <a:solidFill>
                            <a:schemeClr val="dk1"/>
                          </a:solidFill>
                          <a:latin typeface="Times New Roman" panose="02020603050405020304" pitchFamily="18" charset="0"/>
                          <a:ea typeface="+mn-ea"/>
                          <a:cs typeface="Times New Roman" panose="02020603050405020304" pitchFamily="18" charset="0"/>
                        </a:rPr>
                        <a:t>Цифровая образовательная среда</a:t>
                      </a:r>
                    </a:p>
                    <a:p>
                      <a:pPr marL="0" marR="0" lvl="0" indent="0" algn="ctr" defTabSz="914400" rtl="0" eaLnBrk="1" fontAlgn="auto" latinLnBrk="0" hangingPunct="1">
                        <a:lnSpc>
                          <a:spcPts val="1400"/>
                        </a:lnSpc>
                        <a:spcBef>
                          <a:spcPts val="0"/>
                        </a:spcBef>
                        <a:spcAft>
                          <a:spcPts val="0"/>
                        </a:spcAft>
                        <a:buClrTx/>
                        <a:buSzTx/>
                        <a:buFontTx/>
                        <a:buNone/>
                        <a:tabLst/>
                        <a:defRPr/>
                      </a:pPr>
                      <a:r>
                        <a:rPr lang="ru-RU" sz="1300" b="0" dirty="0">
                          <a:solidFill>
                            <a:schemeClr val="tx1"/>
                          </a:solidFill>
                          <a:latin typeface="Times New Roman" panose="02020603050405020304" pitchFamily="18" charset="0"/>
                          <a:cs typeface="Times New Roman" panose="02020603050405020304" pitchFamily="18" charset="0"/>
                        </a:rPr>
                        <a:t>(</a:t>
                      </a:r>
                      <a:r>
                        <a:rPr lang="ru-RU" sz="1300" dirty="0">
                          <a:latin typeface="Times New Roman" panose="02020603050405020304" pitchFamily="18" charset="0"/>
                          <a:cs typeface="Times New Roman" panose="02020603050405020304" pitchFamily="18" charset="0"/>
                        </a:rPr>
                        <a:t>Минобрнауки </a:t>
                      </a:r>
                      <a:r>
                        <a:rPr lang="ru-RU" sz="1300" b="0" dirty="0">
                          <a:solidFill>
                            <a:schemeClr val="tx1"/>
                          </a:solidFill>
                          <a:latin typeface="Times New Roman" panose="02020603050405020304" pitchFamily="18" charset="0"/>
                          <a:cs typeface="Times New Roman" panose="02020603050405020304" pitchFamily="18" charset="0"/>
                        </a:rPr>
                        <a:t>РД)</a:t>
                      </a:r>
                      <a:endParaRPr lang="ru-RU" sz="1300" dirty="0">
                        <a:latin typeface="Times New Roman" panose="02020603050405020304" pitchFamily="18" charset="0"/>
                        <a:cs typeface="Times New Roman" panose="02020603050405020304" pitchFamily="18" charset="0"/>
                      </a:endParaRPr>
                    </a:p>
                  </a:txBody>
                  <a:tcPr anchor="ctr"/>
                </a:tc>
                <a:tc>
                  <a:txBody>
                    <a:bodyPr/>
                    <a:lstStyle/>
                    <a:p>
                      <a:pPr algn="ctr"/>
                      <a:r>
                        <a:rPr lang="ru-RU" sz="1400" kern="1200" dirty="0">
                          <a:solidFill>
                            <a:schemeClr val="dk1"/>
                          </a:solidFill>
                          <a:latin typeface="Times New Roman" panose="02020603050405020304" pitchFamily="18" charset="0"/>
                          <a:ea typeface="+mn-ea"/>
                          <a:cs typeface="Times New Roman" panose="02020603050405020304" pitchFamily="18" charset="0"/>
                        </a:rPr>
                        <a:t>262,84 </a:t>
                      </a:r>
                    </a:p>
                  </a:txBody>
                  <a:tcPr anchor="ctr"/>
                </a:tc>
                <a:tc>
                  <a:txBody>
                    <a:bodyPr/>
                    <a:lstStyle/>
                    <a:p>
                      <a:pPr algn="ctr"/>
                      <a:r>
                        <a:rPr lang="ru-RU" sz="1400" kern="1200" dirty="0">
                          <a:solidFill>
                            <a:schemeClr val="dk1"/>
                          </a:solidFill>
                          <a:latin typeface="Times New Roman" panose="02020603050405020304" pitchFamily="18" charset="0"/>
                          <a:ea typeface="+mn-ea"/>
                          <a:cs typeface="Times New Roman" panose="02020603050405020304" pitchFamily="18" charset="0"/>
                        </a:rPr>
                        <a:t>241,26 </a:t>
                      </a:r>
                    </a:p>
                  </a:txBody>
                  <a:tcPr anchor="ctr"/>
                </a:tc>
                <a:tc>
                  <a:txBody>
                    <a:bodyPr/>
                    <a:lstStyle/>
                    <a:p>
                      <a:pPr algn="ctr"/>
                      <a:r>
                        <a:rPr lang="ru-RU" sz="1400" kern="1200" dirty="0">
                          <a:solidFill>
                            <a:schemeClr val="dk1"/>
                          </a:solidFill>
                          <a:latin typeface="Times New Roman" panose="02020603050405020304" pitchFamily="18" charset="0"/>
                          <a:ea typeface="+mn-ea"/>
                          <a:cs typeface="Times New Roman" panose="02020603050405020304" pitchFamily="18" charset="0"/>
                        </a:rPr>
                        <a:t>21,58</a:t>
                      </a:r>
                    </a:p>
                  </a:txBody>
                  <a:tcPr anchor="ctr"/>
                </a:tc>
                <a:tc>
                  <a:txBody>
                    <a:bodyPr/>
                    <a:lstStyle/>
                    <a:p>
                      <a:pPr algn="ctr"/>
                      <a:r>
                        <a:rPr lang="ru-RU" sz="1400" kern="1200" dirty="0">
                          <a:solidFill>
                            <a:schemeClr val="dk1"/>
                          </a:solidFill>
                          <a:latin typeface="Times New Roman" panose="02020603050405020304" pitchFamily="18" charset="0"/>
                          <a:ea typeface="+mn-ea"/>
                          <a:cs typeface="Times New Roman" panose="02020603050405020304" pitchFamily="18" charset="0"/>
                        </a:rPr>
                        <a:t>-</a:t>
                      </a:r>
                    </a:p>
                  </a:txBody>
                  <a:tcPr anchor="ctr"/>
                </a:tc>
                <a:tc>
                  <a:txBody>
                    <a:bodyPr/>
                    <a:lstStyle/>
                    <a:p>
                      <a:pPr algn="ctr"/>
                      <a:r>
                        <a:rPr lang="ru-RU" sz="1400" kern="1200" dirty="0">
                          <a:solidFill>
                            <a:schemeClr val="dk1"/>
                          </a:solidFill>
                          <a:latin typeface="Times New Roman" panose="02020603050405020304" pitchFamily="18" charset="0"/>
                          <a:ea typeface="+mn-ea"/>
                          <a:cs typeface="Times New Roman" panose="02020603050405020304" pitchFamily="18" charset="0"/>
                        </a:rPr>
                        <a:t>260,42</a:t>
                      </a:r>
                    </a:p>
                  </a:txBody>
                  <a:tcPr anchor="ctr"/>
                </a:tc>
                <a:tc>
                  <a:txBody>
                    <a:bodyPr/>
                    <a:lstStyle/>
                    <a:p>
                      <a:pPr algn="ctr"/>
                      <a:r>
                        <a:rPr lang="ru-RU" sz="1400" kern="1200" dirty="0">
                          <a:solidFill>
                            <a:schemeClr val="dk1"/>
                          </a:solidFill>
                          <a:latin typeface="Times New Roman" panose="02020603050405020304" pitchFamily="18" charset="0"/>
                          <a:ea typeface="+mn-ea"/>
                          <a:cs typeface="Times New Roman" panose="02020603050405020304" pitchFamily="18" charset="0"/>
                        </a:rPr>
                        <a:t>99,1</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3</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3</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100</a:t>
                      </a:r>
                    </a:p>
                  </a:txBody>
                  <a:tcPr anchor="ctr"/>
                </a:tc>
                <a:extLst>
                  <a:ext uri="{0D108BD9-81ED-4DB2-BD59-A6C34878D82A}">
                    <a16:rowId xmlns:a16="http://schemas.microsoft.com/office/drawing/2014/main" val="503681669"/>
                  </a:ext>
                </a:extLst>
              </a:tr>
              <a:tr h="234966">
                <a:tc>
                  <a:txBody>
                    <a:bodyPr/>
                    <a:lstStyle/>
                    <a:p>
                      <a:pPr algn="ctr">
                        <a:lnSpc>
                          <a:spcPts val="1400"/>
                        </a:lnSpc>
                      </a:pPr>
                      <a:r>
                        <a:rPr lang="ru-RU" sz="1300" dirty="0">
                          <a:latin typeface="Times New Roman" panose="02020603050405020304" pitchFamily="18" charset="0"/>
                          <a:cs typeface="Times New Roman" panose="02020603050405020304" pitchFamily="18" charset="0"/>
                        </a:rPr>
                        <a:t>Молодые профессионалы</a:t>
                      </a:r>
                    </a:p>
                    <a:p>
                      <a:pPr marL="0" marR="0" lvl="0" indent="0" algn="ctr" defTabSz="914400" rtl="0" eaLnBrk="1" fontAlgn="auto" latinLnBrk="0" hangingPunct="1">
                        <a:lnSpc>
                          <a:spcPts val="1400"/>
                        </a:lnSpc>
                        <a:spcBef>
                          <a:spcPts val="0"/>
                        </a:spcBef>
                        <a:spcAft>
                          <a:spcPts val="0"/>
                        </a:spcAft>
                        <a:buClrTx/>
                        <a:buSzTx/>
                        <a:buFontTx/>
                        <a:buNone/>
                        <a:tabLst/>
                        <a:defRPr/>
                      </a:pPr>
                      <a:r>
                        <a:rPr lang="ru-RU" sz="1300" b="0" dirty="0">
                          <a:solidFill>
                            <a:schemeClr val="tx1"/>
                          </a:solidFill>
                          <a:latin typeface="Times New Roman" panose="02020603050405020304" pitchFamily="18" charset="0"/>
                          <a:cs typeface="Times New Roman" panose="02020603050405020304" pitchFamily="18" charset="0"/>
                        </a:rPr>
                        <a:t>(</a:t>
                      </a:r>
                      <a:r>
                        <a:rPr lang="ru-RU" sz="1300" dirty="0">
                          <a:latin typeface="Times New Roman" panose="02020603050405020304" pitchFamily="18" charset="0"/>
                          <a:cs typeface="Times New Roman" panose="02020603050405020304" pitchFamily="18" charset="0"/>
                        </a:rPr>
                        <a:t>Минобрнауки </a:t>
                      </a:r>
                      <a:r>
                        <a:rPr lang="ru-RU" sz="1300" b="0" dirty="0">
                          <a:solidFill>
                            <a:schemeClr val="tx1"/>
                          </a:solidFill>
                          <a:latin typeface="Times New Roman" panose="02020603050405020304" pitchFamily="18" charset="0"/>
                          <a:cs typeface="Times New Roman" panose="02020603050405020304" pitchFamily="18" charset="0"/>
                        </a:rPr>
                        <a:t>РД)</a:t>
                      </a:r>
                      <a:endParaRPr lang="ru-RU" sz="1300" dirty="0">
                        <a:latin typeface="Times New Roman" panose="02020603050405020304" pitchFamily="18" charset="0"/>
                        <a:cs typeface="Times New Roman" panose="02020603050405020304" pitchFamily="18" charset="0"/>
                      </a:endParaRPr>
                    </a:p>
                  </a:txBody>
                  <a:tcPr anchor="ctr"/>
                </a:tc>
                <a:tc>
                  <a:txBody>
                    <a:bodyPr/>
                    <a:lstStyle/>
                    <a:p>
                      <a:pPr algn="ctr"/>
                      <a:r>
                        <a:rPr lang="ru-RU" sz="1400" kern="1200" dirty="0">
                          <a:solidFill>
                            <a:schemeClr val="dk1"/>
                          </a:solidFill>
                          <a:latin typeface="Times New Roman" panose="02020603050405020304" pitchFamily="18" charset="0"/>
                          <a:ea typeface="+mn-ea"/>
                          <a:cs typeface="Times New Roman" panose="02020603050405020304" pitchFamily="18" charset="0"/>
                        </a:rPr>
                        <a:t>99,90 </a:t>
                      </a:r>
                    </a:p>
                  </a:txBody>
                  <a:tcPr anchor="ctr"/>
                </a:tc>
                <a:tc>
                  <a:txBody>
                    <a:bodyPr/>
                    <a:lstStyle/>
                    <a:p>
                      <a:pPr algn="ctr"/>
                      <a:r>
                        <a:rPr lang="ru-RU" sz="1400" kern="1200" dirty="0">
                          <a:solidFill>
                            <a:schemeClr val="dk1"/>
                          </a:solidFill>
                          <a:latin typeface="Times New Roman" panose="02020603050405020304" pitchFamily="18" charset="0"/>
                          <a:ea typeface="+mn-ea"/>
                          <a:cs typeface="Times New Roman" panose="02020603050405020304" pitchFamily="18" charset="0"/>
                        </a:rPr>
                        <a:t>88,65 </a:t>
                      </a:r>
                    </a:p>
                  </a:txBody>
                  <a:tcPr anchor="ctr"/>
                </a:tc>
                <a:tc>
                  <a:txBody>
                    <a:bodyPr/>
                    <a:lstStyle/>
                    <a:p>
                      <a:pPr algn="ctr"/>
                      <a:r>
                        <a:rPr lang="ru-RU" sz="1400" kern="1200" dirty="0">
                          <a:solidFill>
                            <a:schemeClr val="dk1"/>
                          </a:solidFill>
                          <a:latin typeface="Times New Roman" panose="02020603050405020304" pitchFamily="18" charset="0"/>
                          <a:ea typeface="+mn-ea"/>
                          <a:cs typeface="Times New Roman" panose="02020603050405020304" pitchFamily="18" charset="0"/>
                        </a:rPr>
                        <a:t>7,25 </a:t>
                      </a:r>
                    </a:p>
                  </a:txBody>
                  <a:tcPr anchor="ctr"/>
                </a:tc>
                <a:tc>
                  <a:txBody>
                    <a:bodyPr/>
                    <a:lstStyle/>
                    <a:p>
                      <a:pPr algn="ctr"/>
                      <a:r>
                        <a:rPr lang="ru-RU" sz="1400" kern="1200" dirty="0">
                          <a:solidFill>
                            <a:schemeClr val="dk1"/>
                          </a:solidFill>
                          <a:latin typeface="Times New Roman" panose="02020603050405020304" pitchFamily="18" charset="0"/>
                          <a:ea typeface="+mn-ea"/>
                          <a:cs typeface="Times New Roman" panose="02020603050405020304" pitchFamily="18" charset="0"/>
                        </a:rPr>
                        <a:t>4,00</a:t>
                      </a:r>
                    </a:p>
                  </a:txBody>
                  <a:tcPr anchor="ctr"/>
                </a:tc>
                <a:tc>
                  <a:txBody>
                    <a:bodyPr/>
                    <a:lstStyle/>
                    <a:p>
                      <a:pPr algn="ctr"/>
                      <a:r>
                        <a:rPr lang="ru-RU" sz="1400" kern="1200" dirty="0">
                          <a:solidFill>
                            <a:schemeClr val="dk1"/>
                          </a:solidFill>
                          <a:latin typeface="Times New Roman" panose="02020603050405020304" pitchFamily="18" charset="0"/>
                          <a:ea typeface="+mn-ea"/>
                          <a:cs typeface="Times New Roman" panose="02020603050405020304" pitchFamily="18" charset="0"/>
                        </a:rPr>
                        <a:t>99,90 </a:t>
                      </a:r>
                    </a:p>
                  </a:txBody>
                  <a:tcPr anchor="ctr"/>
                </a:tc>
                <a:tc>
                  <a:txBody>
                    <a:bodyPr/>
                    <a:lstStyle/>
                    <a:p>
                      <a:pPr algn="ctr"/>
                      <a:r>
                        <a:rPr lang="ru-RU" sz="1400" kern="1200" dirty="0">
                          <a:solidFill>
                            <a:schemeClr val="dk1"/>
                          </a:solidFill>
                          <a:latin typeface="Times New Roman" panose="02020603050405020304" pitchFamily="18" charset="0"/>
                          <a:ea typeface="+mn-ea"/>
                          <a:cs typeface="Times New Roman" panose="02020603050405020304" pitchFamily="18" charset="0"/>
                        </a:rPr>
                        <a:t>100</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41</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41</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100</a:t>
                      </a:r>
                    </a:p>
                  </a:txBody>
                  <a:tcPr anchor="ctr"/>
                </a:tc>
                <a:extLst>
                  <a:ext uri="{0D108BD9-81ED-4DB2-BD59-A6C34878D82A}">
                    <a16:rowId xmlns:a16="http://schemas.microsoft.com/office/drawing/2014/main" val="2830064353"/>
                  </a:ext>
                </a:extLst>
              </a:tr>
              <a:tr h="219726">
                <a:tc>
                  <a:txBody>
                    <a:bodyPr/>
                    <a:lstStyle/>
                    <a:p>
                      <a:pPr algn="ctr">
                        <a:lnSpc>
                          <a:spcPts val="1400"/>
                        </a:lnSpc>
                      </a:pPr>
                      <a:r>
                        <a:rPr lang="ru-RU" sz="1300" dirty="0">
                          <a:latin typeface="Times New Roman" panose="02020603050405020304" pitchFamily="18" charset="0"/>
                          <a:cs typeface="Times New Roman" panose="02020603050405020304" pitchFamily="18" charset="0"/>
                        </a:rPr>
                        <a:t>Поддержка семей, имеющих детей</a:t>
                      </a:r>
                    </a:p>
                    <a:p>
                      <a:pPr marL="0" marR="0" lvl="0" indent="0" algn="ctr" defTabSz="914400" rtl="0" eaLnBrk="1" fontAlgn="auto" latinLnBrk="0" hangingPunct="1">
                        <a:lnSpc>
                          <a:spcPts val="1400"/>
                        </a:lnSpc>
                        <a:spcBef>
                          <a:spcPts val="0"/>
                        </a:spcBef>
                        <a:spcAft>
                          <a:spcPts val="0"/>
                        </a:spcAft>
                        <a:buClrTx/>
                        <a:buSzTx/>
                        <a:buFontTx/>
                        <a:buNone/>
                        <a:tabLst/>
                        <a:defRPr/>
                      </a:pPr>
                      <a:r>
                        <a:rPr lang="ru-RU" sz="1300" b="0" dirty="0">
                          <a:solidFill>
                            <a:schemeClr val="tx1"/>
                          </a:solidFill>
                          <a:latin typeface="Times New Roman" panose="02020603050405020304" pitchFamily="18" charset="0"/>
                          <a:cs typeface="Times New Roman" panose="02020603050405020304" pitchFamily="18" charset="0"/>
                        </a:rPr>
                        <a:t>(</a:t>
                      </a:r>
                      <a:r>
                        <a:rPr lang="ru-RU" sz="1300" dirty="0">
                          <a:latin typeface="Times New Roman" panose="02020603050405020304" pitchFamily="18" charset="0"/>
                          <a:cs typeface="Times New Roman" panose="02020603050405020304" pitchFamily="18" charset="0"/>
                        </a:rPr>
                        <a:t>Минобрнауки </a:t>
                      </a:r>
                      <a:r>
                        <a:rPr lang="ru-RU" sz="1300" b="0" dirty="0">
                          <a:solidFill>
                            <a:schemeClr val="tx1"/>
                          </a:solidFill>
                          <a:latin typeface="Times New Roman" panose="02020603050405020304" pitchFamily="18" charset="0"/>
                          <a:cs typeface="Times New Roman" panose="02020603050405020304" pitchFamily="18" charset="0"/>
                        </a:rPr>
                        <a:t>РД)</a:t>
                      </a:r>
                      <a:endParaRPr lang="ru-RU" sz="1300" dirty="0">
                        <a:latin typeface="Times New Roman" panose="02020603050405020304" pitchFamily="18" charset="0"/>
                        <a:cs typeface="Times New Roman" panose="02020603050405020304" pitchFamily="18" charset="0"/>
                      </a:endParaRPr>
                    </a:p>
                  </a:txBody>
                  <a:tcPr anchor="ctr"/>
                </a:tc>
                <a:tc>
                  <a:txBody>
                    <a:bodyPr/>
                    <a:lstStyle/>
                    <a:p>
                      <a:pPr algn="ctr"/>
                      <a:r>
                        <a:rPr lang="ru-RU" sz="1400" kern="1200" dirty="0">
                          <a:solidFill>
                            <a:schemeClr val="dk1"/>
                          </a:solidFill>
                          <a:latin typeface="Times New Roman" panose="02020603050405020304" pitchFamily="18" charset="0"/>
                          <a:ea typeface="+mn-ea"/>
                          <a:cs typeface="Times New Roman" panose="02020603050405020304" pitchFamily="18" charset="0"/>
                        </a:rPr>
                        <a:t>-</a:t>
                      </a:r>
                    </a:p>
                  </a:txBody>
                  <a:tcPr anchor="ctr"/>
                </a:tc>
                <a:tc>
                  <a:txBody>
                    <a:bodyPr/>
                    <a:lstStyle/>
                    <a:p>
                      <a:pPr algn="ctr"/>
                      <a:r>
                        <a:rPr lang="ru-RU" sz="1400" kern="1200" dirty="0">
                          <a:solidFill>
                            <a:schemeClr val="dk1"/>
                          </a:solidFill>
                          <a:latin typeface="Times New Roman" panose="02020603050405020304" pitchFamily="18" charset="0"/>
                          <a:ea typeface="+mn-ea"/>
                          <a:cs typeface="Times New Roman" panose="02020603050405020304" pitchFamily="18" charset="0"/>
                        </a:rPr>
                        <a:t>-</a:t>
                      </a:r>
                    </a:p>
                  </a:txBody>
                  <a:tcPr anchor="ctr"/>
                </a:tc>
                <a:tc>
                  <a:txBody>
                    <a:bodyPr/>
                    <a:lstStyle/>
                    <a:p>
                      <a:pPr algn="ctr"/>
                      <a:r>
                        <a:rPr lang="ru-RU" sz="1400" kern="1200" dirty="0">
                          <a:solidFill>
                            <a:schemeClr val="dk1"/>
                          </a:solidFill>
                          <a:latin typeface="Times New Roman" panose="02020603050405020304" pitchFamily="18" charset="0"/>
                          <a:ea typeface="+mn-ea"/>
                          <a:cs typeface="Times New Roman" panose="02020603050405020304" pitchFamily="18" charset="0"/>
                        </a:rPr>
                        <a:t>-</a:t>
                      </a:r>
                    </a:p>
                  </a:txBody>
                  <a:tcPr anchor="ctr"/>
                </a:tc>
                <a:tc>
                  <a:txBody>
                    <a:bodyPr/>
                    <a:lstStyle/>
                    <a:p>
                      <a:pPr algn="ctr"/>
                      <a:r>
                        <a:rPr lang="ru-RU" sz="1400" kern="1200" dirty="0">
                          <a:solidFill>
                            <a:schemeClr val="dk1"/>
                          </a:solidFill>
                          <a:latin typeface="Times New Roman" panose="02020603050405020304" pitchFamily="18" charset="0"/>
                          <a:ea typeface="+mn-ea"/>
                          <a:cs typeface="Times New Roman" panose="02020603050405020304" pitchFamily="18" charset="0"/>
                        </a:rPr>
                        <a:t>-</a:t>
                      </a:r>
                    </a:p>
                  </a:txBody>
                  <a:tcPr anchor="ctr"/>
                </a:tc>
                <a:tc>
                  <a:txBody>
                    <a:bodyPr/>
                    <a:lstStyle/>
                    <a:p>
                      <a:pPr algn="ctr"/>
                      <a:r>
                        <a:rPr lang="ru-RU" sz="1400" kern="1200" dirty="0">
                          <a:solidFill>
                            <a:schemeClr val="dk1"/>
                          </a:solidFill>
                          <a:latin typeface="Times New Roman" panose="02020603050405020304" pitchFamily="18" charset="0"/>
                          <a:ea typeface="+mn-ea"/>
                          <a:cs typeface="Times New Roman" panose="02020603050405020304" pitchFamily="18" charset="0"/>
                        </a:rPr>
                        <a:t>-</a:t>
                      </a:r>
                    </a:p>
                  </a:txBody>
                  <a:tcPr anchor="ctr"/>
                </a:tc>
                <a:tc>
                  <a:txBody>
                    <a:bodyPr/>
                    <a:lstStyle/>
                    <a:p>
                      <a:pPr algn="ctr"/>
                      <a:r>
                        <a:rPr lang="ru-RU" sz="1400" kern="1200" dirty="0">
                          <a:solidFill>
                            <a:schemeClr val="dk1"/>
                          </a:solidFill>
                          <a:latin typeface="Times New Roman" panose="02020603050405020304" pitchFamily="18" charset="0"/>
                          <a:ea typeface="+mn-ea"/>
                          <a:cs typeface="Times New Roman" panose="02020603050405020304" pitchFamily="18" charset="0"/>
                        </a:rPr>
                        <a:t>-</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tc>
                <a:extLst>
                  <a:ext uri="{0D108BD9-81ED-4DB2-BD59-A6C34878D82A}">
                    <a16:rowId xmlns:a16="http://schemas.microsoft.com/office/drawing/2014/main" val="3834193670"/>
                  </a:ext>
                </a:extLst>
              </a:tr>
              <a:tr h="25501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u-RU" sz="1400" dirty="0">
                          <a:latin typeface="Times New Roman" panose="02020603050405020304" pitchFamily="18" charset="0"/>
                          <a:cs typeface="Times New Roman" panose="02020603050405020304" pitchFamily="18" charset="0"/>
                        </a:rPr>
                        <a:t>Учитель будущего </a:t>
                      </a:r>
                      <a:r>
                        <a:rPr lang="ru-RU" sz="1400" b="0" dirty="0">
                          <a:solidFill>
                            <a:schemeClr val="tx1"/>
                          </a:solidFill>
                          <a:latin typeface="Times New Roman" panose="02020603050405020304" pitchFamily="18" charset="0"/>
                          <a:cs typeface="Times New Roman" panose="02020603050405020304" pitchFamily="18" charset="0"/>
                        </a:rPr>
                        <a:t>(</a:t>
                      </a:r>
                      <a:r>
                        <a:rPr lang="ru-RU" sz="1400" dirty="0">
                          <a:latin typeface="Times New Roman" panose="02020603050405020304" pitchFamily="18" charset="0"/>
                          <a:cs typeface="Times New Roman" panose="02020603050405020304" pitchFamily="18" charset="0"/>
                        </a:rPr>
                        <a:t>Минобрнауки </a:t>
                      </a:r>
                      <a:r>
                        <a:rPr lang="ru-RU" sz="1400" b="0" dirty="0">
                          <a:solidFill>
                            <a:schemeClr val="tx1"/>
                          </a:solidFill>
                          <a:latin typeface="Times New Roman" panose="02020603050405020304" pitchFamily="18" charset="0"/>
                          <a:cs typeface="Times New Roman" panose="02020603050405020304" pitchFamily="18" charset="0"/>
                        </a:rPr>
                        <a:t>РД)</a:t>
                      </a:r>
                      <a:endParaRPr lang="ru-RU" sz="1400" dirty="0">
                        <a:latin typeface="Times New Roman" panose="02020603050405020304" pitchFamily="18" charset="0"/>
                        <a:cs typeface="Times New Roman" panose="02020603050405020304" pitchFamily="18" charset="0"/>
                      </a:endParaRPr>
                    </a:p>
                  </a:txBody>
                  <a:tcPr anchor="ctr"/>
                </a:tc>
                <a:tc>
                  <a:txBody>
                    <a:bodyPr/>
                    <a:lstStyle/>
                    <a:p>
                      <a:pPr algn="ctr"/>
                      <a:r>
                        <a:rPr lang="ru-RU" sz="1400" kern="1200" dirty="0">
                          <a:solidFill>
                            <a:schemeClr val="dk1"/>
                          </a:solidFill>
                          <a:latin typeface="Times New Roman" panose="02020603050405020304" pitchFamily="18" charset="0"/>
                          <a:ea typeface="+mn-ea"/>
                          <a:cs typeface="Times New Roman" panose="02020603050405020304" pitchFamily="18" charset="0"/>
                        </a:rPr>
                        <a:t>86,45 </a:t>
                      </a:r>
                    </a:p>
                  </a:txBody>
                  <a:tcPr anchor="ctr"/>
                </a:tc>
                <a:tc>
                  <a:txBody>
                    <a:bodyPr/>
                    <a:lstStyle/>
                    <a:p>
                      <a:pPr algn="ctr"/>
                      <a:r>
                        <a:rPr lang="ru-RU" sz="1400" kern="1200" dirty="0">
                          <a:solidFill>
                            <a:schemeClr val="dk1"/>
                          </a:solidFill>
                          <a:latin typeface="Times New Roman" panose="02020603050405020304" pitchFamily="18" charset="0"/>
                          <a:ea typeface="+mn-ea"/>
                          <a:cs typeface="Times New Roman" panose="02020603050405020304" pitchFamily="18" charset="0"/>
                        </a:rPr>
                        <a:t>85,59 </a:t>
                      </a:r>
                    </a:p>
                  </a:txBody>
                  <a:tcPr anchor="ctr"/>
                </a:tc>
                <a:tc>
                  <a:txBody>
                    <a:bodyPr/>
                    <a:lstStyle/>
                    <a:p>
                      <a:pPr algn="ctr"/>
                      <a:r>
                        <a:rPr lang="ru-RU" sz="1400" kern="1200" dirty="0">
                          <a:solidFill>
                            <a:schemeClr val="dk1"/>
                          </a:solidFill>
                          <a:latin typeface="Times New Roman" panose="02020603050405020304" pitchFamily="18" charset="0"/>
                          <a:ea typeface="+mn-ea"/>
                          <a:cs typeface="Times New Roman" panose="02020603050405020304" pitchFamily="18" charset="0"/>
                        </a:rPr>
                        <a:t>0,86</a:t>
                      </a:r>
                    </a:p>
                  </a:txBody>
                  <a:tcPr anchor="ctr"/>
                </a:tc>
                <a:tc>
                  <a:txBody>
                    <a:bodyPr/>
                    <a:lstStyle/>
                    <a:p>
                      <a:pPr algn="ctr"/>
                      <a:r>
                        <a:rPr lang="ru-RU" sz="1400" kern="1200" dirty="0">
                          <a:solidFill>
                            <a:schemeClr val="dk1"/>
                          </a:solidFill>
                          <a:latin typeface="Times New Roman" panose="02020603050405020304" pitchFamily="18" charset="0"/>
                          <a:ea typeface="+mn-ea"/>
                          <a:cs typeface="Times New Roman" panose="02020603050405020304" pitchFamily="18" charset="0"/>
                        </a:rPr>
                        <a:t>-</a:t>
                      </a:r>
                    </a:p>
                  </a:txBody>
                  <a:tcPr anchor="ctr"/>
                </a:tc>
                <a:tc>
                  <a:txBody>
                    <a:bodyPr/>
                    <a:lstStyle/>
                    <a:p>
                      <a:pPr algn="ctr"/>
                      <a:r>
                        <a:rPr lang="ru-RU" sz="1400" kern="1200" dirty="0">
                          <a:solidFill>
                            <a:schemeClr val="dk1"/>
                          </a:solidFill>
                          <a:latin typeface="Times New Roman" panose="02020603050405020304" pitchFamily="18" charset="0"/>
                          <a:ea typeface="+mn-ea"/>
                          <a:cs typeface="Times New Roman" panose="02020603050405020304" pitchFamily="18" charset="0"/>
                        </a:rPr>
                        <a:t>84,83</a:t>
                      </a:r>
                    </a:p>
                  </a:txBody>
                  <a:tcPr anchor="ctr"/>
                </a:tc>
                <a:tc>
                  <a:txBody>
                    <a:bodyPr/>
                    <a:lstStyle/>
                    <a:p>
                      <a:pPr algn="ctr"/>
                      <a:r>
                        <a:rPr lang="ru-RU" sz="1400" kern="1200" dirty="0">
                          <a:solidFill>
                            <a:schemeClr val="dk1"/>
                          </a:solidFill>
                          <a:latin typeface="Times New Roman" panose="02020603050405020304" pitchFamily="18" charset="0"/>
                          <a:ea typeface="+mn-ea"/>
                          <a:cs typeface="Times New Roman" panose="02020603050405020304" pitchFamily="18" charset="0"/>
                        </a:rPr>
                        <a:t>98,1</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9</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9</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100</a:t>
                      </a:r>
                    </a:p>
                  </a:txBody>
                  <a:tcPr anchor="ctr"/>
                </a:tc>
                <a:extLst>
                  <a:ext uri="{0D108BD9-81ED-4DB2-BD59-A6C34878D82A}">
                    <a16:rowId xmlns:a16="http://schemas.microsoft.com/office/drawing/2014/main" val="381838280"/>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u-RU" sz="1400" dirty="0">
                          <a:latin typeface="Times New Roman" panose="02020603050405020304" pitchFamily="18" charset="0"/>
                          <a:cs typeface="Times New Roman" panose="02020603050405020304" pitchFamily="18" charset="0"/>
                        </a:rPr>
                        <a:t>Социальная активность </a:t>
                      </a:r>
                      <a:r>
                        <a:rPr lang="ru-RU" sz="1400" b="0" dirty="0">
                          <a:solidFill>
                            <a:schemeClr val="tx1"/>
                          </a:solidFill>
                          <a:latin typeface="Times New Roman" panose="02020603050405020304" pitchFamily="18" charset="0"/>
                          <a:cs typeface="Times New Roman" panose="02020603050405020304" pitchFamily="18" charset="0"/>
                        </a:rPr>
                        <a:t>(</a:t>
                      </a:r>
                      <a:r>
                        <a:rPr lang="ru-RU" sz="1400" dirty="0" err="1">
                          <a:latin typeface="Times New Roman" panose="02020603050405020304" pitchFamily="18" charset="0"/>
                          <a:cs typeface="Times New Roman" panose="02020603050405020304" pitchFamily="18" charset="0"/>
                        </a:rPr>
                        <a:t>Минмол</a:t>
                      </a:r>
                      <a:r>
                        <a:rPr lang="ru-RU" sz="1400" dirty="0">
                          <a:latin typeface="Times New Roman" panose="02020603050405020304" pitchFamily="18" charset="0"/>
                          <a:cs typeface="Times New Roman" panose="02020603050405020304" pitchFamily="18" charset="0"/>
                        </a:rPr>
                        <a:t> </a:t>
                      </a:r>
                      <a:r>
                        <a:rPr lang="ru-RU" sz="1400" b="0" dirty="0">
                          <a:solidFill>
                            <a:schemeClr val="tx1"/>
                          </a:solidFill>
                          <a:latin typeface="Times New Roman" panose="02020603050405020304" pitchFamily="18" charset="0"/>
                          <a:cs typeface="Times New Roman" panose="02020603050405020304" pitchFamily="18" charset="0"/>
                        </a:rPr>
                        <a:t>РД)</a:t>
                      </a:r>
                      <a:endParaRPr lang="ru-RU" sz="1400" dirty="0">
                        <a:latin typeface="Times New Roman" panose="02020603050405020304" pitchFamily="18" charset="0"/>
                        <a:cs typeface="Times New Roman" panose="02020603050405020304" pitchFamily="18" charset="0"/>
                      </a:endParaRPr>
                    </a:p>
                  </a:txBody>
                  <a:tcPr anchor="ctr"/>
                </a:tc>
                <a:tc>
                  <a:txBody>
                    <a:bodyPr/>
                    <a:lstStyle/>
                    <a:p>
                      <a:pPr algn="ctr"/>
                      <a:r>
                        <a:rPr lang="ru-RU" sz="1400" kern="1200" dirty="0">
                          <a:solidFill>
                            <a:schemeClr val="dk1"/>
                          </a:solidFill>
                          <a:latin typeface="Times New Roman" panose="02020603050405020304" pitchFamily="18" charset="0"/>
                          <a:ea typeface="+mn-ea"/>
                          <a:cs typeface="Times New Roman" panose="02020603050405020304" pitchFamily="18" charset="0"/>
                        </a:rPr>
                        <a:t>2,81 </a:t>
                      </a:r>
                    </a:p>
                  </a:txBody>
                  <a:tcPr anchor="ctr"/>
                </a:tc>
                <a:tc>
                  <a:txBody>
                    <a:bodyPr/>
                    <a:lstStyle/>
                    <a:p>
                      <a:pPr algn="ctr"/>
                      <a:r>
                        <a:rPr lang="ru-RU" sz="1400" kern="1200" dirty="0">
                          <a:solidFill>
                            <a:schemeClr val="dk1"/>
                          </a:solidFill>
                          <a:latin typeface="Times New Roman" panose="02020603050405020304" pitchFamily="18" charset="0"/>
                          <a:ea typeface="+mn-ea"/>
                          <a:cs typeface="Times New Roman" panose="02020603050405020304" pitchFamily="18" charset="0"/>
                        </a:rPr>
                        <a:t>2,78 </a:t>
                      </a:r>
                    </a:p>
                  </a:txBody>
                  <a:tcPr anchor="ctr"/>
                </a:tc>
                <a:tc>
                  <a:txBody>
                    <a:bodyPr/>
                    <a:lstStyle/>
                    <a:p>
                      <a:pPr algn="ctr"/>
                      <a:r>
                        <a:rPr lang="ru-RU" sz="1400" kern="1200" dirty="0">
                          <a:solidFill>
                            <a:schemeClr val="dk1"/>
                          </a:solidFill>
                          <a:latin typeface="Times New Roman" panose="02020603050405020304" pitchFamily="18" charset="0"/>
                          <a:ea typeface="+mn-ea"/>
                          <a:cs typeface="Times New Roman" panose="02020603050405020304" pitchFamily="18" charset="0"/>
                        </a:rPr>
                        <a:t>0,03</a:t>
                      </a:r>
                    </a:p>
                  </a:txBody>
                  <a:tcPr anchor="ctr"/>
                </a:tc>
                <a:tc>
                  <a:txBody>
                    <a:bodyPr/>
                    <a:lstStyle/>
                    <a:p>
                      <a:pPr algn="ctr"/>
                      <a:r>
                        <a:rPr lang="ru-RU" sz="1400" kern="1200" dirty="0">
                          <a:solidFill>
                            <a:schemeClr val="dk1"/>
                          </a:solidFill>
                          <a:latin typeface="Times New Roman" panose="02020603050405020304" pitchFamily="18" charset="0"/>
                          <a:ea typeface="+mn-ea"/>
                          <a:cs typeface="Times New Roman" panose="02020603050405020304" pitchFamily="18" charset="0"/>
                        </a:rPr>
                        <a:t>-</a:t>
                      </a:r>
                    </a:p>
                  </a:txBody>
                  <a:tcPr anchor="ctr"/>
                </a:tc>
                <a:tc>
                  <a:txBody>
                    <a:bodyPr/>
                    <a:lstStyle/>
                    <a:p>
                      <a:pPr algn="ctr"/>
                      <a:r>
                        <a:rPr lang="ru-RU" sz="1400" kern="1200" dirty="0">
                          <a:solidFill>
                            <a:schemeClr val="dk1"/>
                          </a:solidFill>
                          <a:latin typeface="Times New Roman" panose="02020603050405020304" pitchFamily="18" charset="0"/>
                          <a:ea typeface="+mn-ea"/>
                          <a:cs typeface="Times New Roman" panose="02020603050405020304" pitchFamily="18" charset="0"/>
                        </a:rPr>
                        <a:t>2,75</a:t>
                      </a:r>
                    </a:p>
                  </a:txBody>
                  <a:tcPr anchor="ctr"/>
                </a:tc>
                <a:tc>
                  <a:txBody>
                    <a:bodyPr/>
                    <a:lstStyle/>
                    <a:p>
                      <a:pPr algn="ctr"/>
                      <a:r>
                        <a:rPr lang="ru-RU" sz="1400" kern="1200" dirty="0">
                          <a:solidFill>
                            <a:schemeClr val="dk1"/>
                          </a:solidFill>
                          <a:latin typeface="Times New Roman" panose="02020603050405020304" pitchFamily="18" charset="0"/>
                          <a:ea typeface="+mn-ea"/>
                          <a:cs typeface="Times New Roman" panose="02020603050405020304" pitchFamily="18" charset="0"/>
                        </a:rPr>
                        <a:t>98,1</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8</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8</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100</a:t>
                      </a:r>
                    </a:p>
                  </a:txBody>
                  <a:tcPr anchor="ctr"/>
                </a:tc>
                <a:extLst>
                  <a:ext uri="{0D108BD9-81ED-4DB2-BD59-A6C34878D82A}">
                    <a16:rowId xmlns:a16="http://schemas.microsoft.com/office/drawing/2014/main" val="2297616910"/>
                  </a:ext>
                </a:extLst>
              </a:tr>
            </a:tbl>
          </a:graphicData>
        </a:graphic>
      </p:graphicFrame>
      <p:pic>
        <p:nvPicPr>
          <p:cNvPr id="2097178" name="Picture 1"/>
          <p:cNvPicPr>
            <a:picLocks noChangeAspect="1"/>
          </p:cNvPicPr>
          <p:nvPr/>
        </p:nvPicPr>
        <p:blipFill>
          <a:blip r:embed="rId2"/>
          <a:stretch>
            <a:fillRect/>
          </a:stretch>
        </p:blipFill>
        <p:spPr>
          <a:xfrm>
            <a:off x="0" y="1752601"/>
            <a:ext cx="2774325" cy="5105400"/>
          </a:xfrm>
          <a:prstGeom prst="rect">
            <a:avLst/>
          </a:prstGeom>
        </p:spPr>
      </p:pic>
      <p:pic>
        <p:nvPicPr>
          <p:cNvPr id="2097179" name="Picture 3"/>
          <p:cNvPicPr>
            <a:picLocks noChangeAspect="1"/>
          </p:cNvPicPr>
          <p:nvPr/>
        </p:nvPicPr>
        <p:blipFill>
          <a:blip r:embed="rId3" cstate="print"/>
          <a:stretch>
            <a:fillRect/>
          </a:stretch>
        </p:blipFill>
        <p:spPr>
          <a:xfrm>
            <a:off x="0" y="0"/>
            <a:ext cx="2774325" cy="2774325"/>
          </a:xfrm>
          <a:prstGeom prst="rect">
            <a:avLst/>
          </a:prstGeom>
        </p:spPr>
      </p:pic>
      <p:sp>
        <p:nvSpPr>
          <p:cNvPr id="1048842" name="Rectangle 2"/>
          <p:cNvSpPr/>
          <p:nvPr/>
        </p:nvSpPr>
        <p:spPr>
          <a:xfrm>
            <a:off x="0" y="178939"/>
            <a:ext cx="12192000" cy="263612"/>
          </a:xfrm>
          <a:prstGeom prst="rect">
            <a:avLst/>
          </a:prstGeom>
          <a:gradFill flip="none" rotWithShape="1">
            <a:gsLst>
              <a:gs pos="0">
                <a:srgbClr val="4D7BAA"/>
              </a:gs>
              <a:gs pos="91000">
                <a:schemeClr val="accent1">
                  <a:lumMod val="60000"/>
                  <a:lumOff val="40000"/>
                  <a:alpha val="41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pPr>
            <a:endParaRPr lang="en-US" dirty="0"/>
          </a:p>
        </p:txBody>
      </p:sp>
      <p:pic>
        <p:nvPicPr>
          <p:cNvPr id="2097180" name="Picture 4" descr="https://xn--80aafjcthgy6bd.xn--p1ai/templates/mun46/images/gerb.png"/>
          <p:cNvPicPr>
            <a:picLocks noChangeAspect="1" noChangeArrowheads="1"/>
          </p:cNvPicPr>
          <p:nvPr/>
        </p:nvPicPr>
        <p:blipFill>
          <a:blip r:embed="rId4" cstate="print"/>
          <a:srcRect/>
          <a:stretch>
            <a:fillRect/>
          </a:stretch>
        </p:blipFill>
        <p:spPr bwMode="auto">
          <a:xfrm>
            <a:off x="11350831" y="40745"/>
            <a:ext cx="518834" cy="540000"/>
          </a:xfrm>
          <a:prstGeom prst="rect">
            <a:avLst/>
          </a:prstGeom>
          <a:noFill/>
        </p:spPr>
      </p:pic>
      <p:cxnSp>
        <p:nvCxnSpPr>
          <p:cNvPr id="3145755" name="Прямая соединительная линия 80"/>
          <p:cNvCxnSpPr>
            <a:cxnSpLocks/>
          </p:cNvCxnSpPr>
          <p:nvPr/>
        </p:nvCxnSpPr>
        <p:spPr>
          <a:xfrm>
            <a:off x="7489566" y="5533537"/>
            <a:ext cx="3753" cy="1271544"/>
          </a:xfrm>
          <a:prstGeom prst="line">
            <a:avLst/>
          </a:prstGeom>
          <a:ln>
            <a:solidFill>
              <a:srgbClr val="01B3CE"/>
            </a:solidFill>
          </a:ln>
        </p:spPr>
        <p:style>
          <a:lnRef idx="3">
            <a:schemeClr val="accent2"/>
          </a:lnRef>
          <a:fillRef idx="0">
            <a:schemeClr val="accent2"/>
          </a:fillRef>
          <a:effectRef idx="2">
            <a:schemeClr val="accent2"/>
          </a:effectRef>
          <a:fontRef idx="minor">
            <a:schemeClr val="tx1"/>
          </a:fontRef>
        </p:style>
      </p:cxnSp>
      <p:sp>
        <p:nvSpPr>
          <p:cNvPr id="1048847" name="TextBox 13"/>
          <p:cNvSpPr txBox="1"/>
          <p:nvPr/>
        </p:nvSpPr>
        <p:spPr>
          <a:xfrm>
            <a:off x="5617797" y="6278951"/>
            <a:ext cx="946608" cy="400110"/>
          </a:xfrm>
          <a:prstGeom prst="rect">
            <a:avLst/>
          </a:prstGeom>
          <a:noFill/>
        </p:spPr>
        <p:txBody>
          <a:bodyPr wrap="square" rtlCol="0">
            <a:spAutoFit/>
          </a:bodyPr>
          <a:lstStyle/>
          <a:p>
            <a:r>
              <a:rPr lang="en-US" sz="2000" b="1" dirty="0">
                <a:solidFill>
                  <a:srgbClr val="4D7BAA"/>
                </a:solidFill>
                <a:latin typeface="Times New Roman" panose="02020603050405020304" pitchFamily="18" charset="0"/>
                <a:cs typeface="Times New Roman" panose="02020603050405020304" pitchFamily="18" charset="0"/>
              </a:rPr>
              <a:t>11</a:t>
            </a:r>
            <a:r>
              <a:rPr lang="ru-RU" sz="2000" b="1" dirty="0">
                <a:solidFill>
                  <a:srgbClr val="4D7BAA"/>
                </a:solidFill>
                <a:latin typeface="Times New Roman" panose="02020603050405020304" pitchFamily="18" charset="0"/>
                <a:cs typeface="Times New Roman" panose="02020603050405020304" pitchFamily="18" charset="0"/>
              </a:rPr>
              <a:t>,1</a:t>
            </a:r>
            <a:r>
              <a:rPr lang="id-ID" sz="2000" b="1" dirty="0">
                <a:solidFill>
                  <a:srgbClr val="4D7BAA"/>
                </a:solidFill>
                <a:latin typeface="Times New Roman" panose="02020603050405020304" pitchFamily="18" charset="0"/>
                <a:cs typeface="Times New Roman" panose="02020603050405020304" pitchFamily="18" charset="0"/>
              </a:rPr>
              <a:t>%</a:t>
            </a:r>
            <a:endParaRPr lang="id-ID" sz="2400" b="1" dirty="0">
              <a:solidFill>
                <a:srgbClr val="4D7BAA"/>
              </a:solidFill>
              <a:latin typeface="Times New Roman" panose="02020603050405020304" pitchFamily="18" charset="0"/>
              <a:cs typeface="Times New Roman" panose="02020603050405020304" pitchFamily="18" charset="0"/>
            </a:endParaRPr>
          </a:p>
        </p:txBody>
      </p:sp>
      <p:sp>
        <p:nvSpPr>
          <p:cNvPr id="1048849" name="TextBox 15"/>
          <p:cNvSpPr txBox="1"/>
          <p:nvPr/>
        </p:nvSpPr>
        <p:spPr>
          <a:xfrm>
            <a:off x="3017476" y="6107764"/>
            <a:ext cx="2428094" cy="340519"/>
          </a:xfrm>
          <a:prstGeom prst="roundRect">
            <a:avLst/>
          </a:prstGeom>
          <a:solidFill>
            <a:schemeClr val="accent1">
              <a:lumMod val="20000"/>
              <a:lumOff val="80000"/>
            </a:schemeClr>
          </a:solidFill>
        </p:spPr>
        <p:txBody>
          <a:bodyPr wrap="square" rtlCol="0">
            <a:spAutoFit/>
          </a:bodyPr>
          <a:lstStyle/>
          <a:p>
            <a:r>
              <a:rPr lang="ru-RU" sz="1400" b="1" dirty="0">
                <a:solidFill>
                  <a:schemeClr val="accent1">
                    <a:lumMod val="50000"/>
                  </a:schemeClr>
                </a:solidFill>
                <a:latin typeface="Times New Roman" panose="02020603050405020304" pitchFamily="18" charset="0"/>
                <a:cs typeface="Times New Roman" panose="02020603050405020304" pitchFamily="18" charset="0"/>
              </a:rPr>
              <a:t>План: </a:t>
            </a:r>
            <a:r>
              <a:rPr lang="en-US" sz="1400" b="1" dirty="0">
                <a:solidFill>
                  <a:schemeClr val="accent1">
                    <a:lumMod val="50000"/>
                  </a:schemeClr>
                </a:solidFill>
                <a:latin typeface="Times New Roman" panose="02020603050405020304" pitchFamily="18" charset="0"/>
                <a:cs typeface="Times New Roman" panose="02020603050405020304" pitchFamily="18" charset="0"/>
              </a:rPr>
              <a:t>1</a:t>
            </a:r>
            <a:r>
              <a:rPr lang="ru-RU" sz="1400" b="1" dirty="0">
                <a:solidFill>
                  <a:schemeClr val="accent1">
                    <a:lumMod val="50000"/>
                  </a:schemeClr>
                </a:solidFill>
                <a:latin typeface="Times New Roman" panose="02020603050405020304" pitchFamily="18" charset="0"/>
                <a:cs typeface="Times New Roman" panose="02020603050405020304" pitchFamily="18" charset="0"/>
              </a:rPr>
              <a:t>7</a:t>
            </a:r>
            <a:endParaRPr lang="id-ID" sz="1400" b="1" dirty="0">
              <a:solidFill>
                <a:schemeClr val="accent1">
                  <a:lumMod val="50000"/>
                </a:schemeClr>
              </a:solidFill>
              <a:latin typeface="Times New Roman" panose="02020603050405020304" pitchFamily="18" charset="0"/>
              <a:cs typeface="Times New Roman" panose="02020603050405020304" pitchFamily="18" charset="0"/>
            </a:endParaRPr>
          </a:p>
        </p:txBody>
      </p:sp>
      <p:sp>
        <p:nvSpPr>
          <p:cNvPr id="1048850" name="TextBox 16"/>
          <p:cNvSpPr txBox="1"/>
          <p:nvPr/>
        </p:nvSpPr>
        <p:spPr>
          <a:xfrm>
            <a:off x="3036621" y="6449026"/>
            <a:ext cx="989621" cy="374571"/>
          </a:xfrm>
          <a:prstGeom prst="roundRect">
            <a:avLst/>
          </a:prstGeom>
          <a:solidFill>
            <a:srgbClr val="4D7BAA"/>
          </a:solidFill>
          <a:ln>
            <a:noFill/>
          </a:ln>
        </p:spPr>
        <p:txBody>
          <a:bodyPr wrap="square" rtlCol="0">
            <a:spAutoFit/>
          </a:bodyPr>
          <a:lstStyle/>
          <a:p>
            <a:r>
              <a:rPr lang="ru-RU" sz="1600" dirty="0">
                <a:solidFill>
                  <a:schemeClr val="bg1"/>
                </a:solidFill>
                <a:latin typeface="Times New Roman" panose="02020603050405020304" pitchFamily="18" charset="0"/>
                <a:cs typeface="Times New Roman" panose="02020603050405020304" pitchFamily="18" charset="0"/>
              </a:rPr>
              <a:t>Факт: </a:t>
            </a:r>
            <a:r>
              <a:rPr lang="en-US" sz="1600" dirty="0">
                <a:solidFill>
                  <a:schemeClr val="bg1"/>
                </a:solidFill>
                <a:latin typeface="Times New Roman" panose="02020603050405020304" pitchFamily="18" charset="0"/>
                <a:cs typeface="Times New Roman" panose="02020603050405020304" pitchFamily="18" charset="0"/>
              </a:rPr>
              <a:t>2</a:t>
            </a:r>
            <a:endParaRPr lang="id-ID" sz="1600" dirty="0">
              <a:solidFill>
                <a:schemeClr val="bg1"/>
              </a:solidFill>
              <a:latin typeface="Times New Roman" panose="02020603050405020304" pitchFamily="18" charset="0"/>
              <a:cs typeface="Times New Roman" panose="02020603050405020304" pitchFamily="18" charset="0"/>
            </a:endParaRPr>
          </a:p>
        </p:txBody>
      </p:sp>
      <p:sp>
        <p:nvSpPr>
          <p:cNvPr id="1048851" name="TextBox 17"/>
          <p:cNvSpPr txBox="1"/>
          <p:nvPr/>
        </p:nvSpPr>
        <p:spPr>
          <a:xfrm>
            <a:off x="3046048" y="5506712"/>
            <a:ext cx="4336013" cy="584775"/>
          </a:xfrm>
          <a:prstGeom prst="rect">
            <a:avLst/>
          </a:prstGeom>
          <a:noFill/>
        </p:spPr>
        <p:txBody>
          <a:bodyPr wrap="square" rtlCol="0">
            <a:spAutoFit/>
          </a:bodyPr>
          <a:lstStyle/>
          <a:p>
            <a:r>
              <a:rPr lang="ru-RU" sz="1600" b="1" dirty="0">
                <a:solidFill>
                  <a:schemeClr val="tx2"/>
                </a:solidFill>
                <a:latin typeface="Times New Roman" panose="02020603050405020304" pitchFamily="18" charset="0"/>
                <a:cs typeface="Times New Roman" panose="02020603050405020304" pitchFamily="18" charset="0"/>
              </a:rPr>
              <a:t>Создание новых мест в общеобразовательных организациях, школ</a:t>
            </a:r>
          </a:p>
        </p:txBody>
      </p:sp>
      <p:sp>
        <p:nvSpPr>
          <p:cNvPr id="1048865" name="Прямоугольник 29"/>
          <p:cNvSpPr/>
          <p:nvPr/>
        </p:nvSpPr>
        <p:spPr>
          <a:xfrm>
            <a:off x="5255802" y="89998"/>
            <a:ext cx="1770379" cy="396240"/>
          </a:xfrm>
          <a:prstGeom prst="rect">
            <a:avLst/>
          </a:prstGeom>
        </p:spPr>
        <p:txBody>
          <a:bodyPr wrap="none" anchor="ctr">
            <a:spAutoFit/>
          </a:bodyPr>
          <a:lstStyle/>
          <a:p>
            <a:r>
              <a:rPr lang="ru-RU" sz="2000" b="1" dirty="0">
                <a:latin typeface="Times New Roman" panose="02020603050405020304" pitchFamily="18" charset="0"/>
                <a:cs typeface="Times New Roman" panose="02020603050405020304" pitchFamily="18" charset="0"/>
              </a:rPr>
              <a:t>Образование</a:t>
            </a:r>
            <a:endParaRPr lang="ru-RU" sz="2000" dirty="0"/>
          </a:p>
        </p:txBody>
      </p:sp>
      <p:sp>
        <p:nvSpPr>
          <p:cNvPr id="17" name="TextBox 9">
            <a:extLst>
              <a:ext uri="{FF2B5EF4-FFF2-40B4-BE49-F238E27FC236}">
                <a16:creationId xmlns:a16="http://schemas.microsoft.com/office/drawing/2014/main" id="{3FA9C47B-C1FE-48CE-9152-E7048A079388}"/>
              </a:ext>
            </a:extLst>
          </p:cNvPr>
          <p:cNvSpPr txBox="1"/>
          <p:nvPr/>
        </p:nvSpPr>
        <p:spPr>
          <a:xfrm>
            <a:off x="7632966" y="5528453"/>
            <a:ext cx="4517356" cy="584775"/>
          </a:xfrm>
          <a:prstGeom prst="rect">
            <a:avLst/>
          </a:prstGeom>
          <a:noFill/>
        </p:spPr>
        <p:txBody>
          <a:bodyPr wrap="square" rtlCol="0">
            <a:spAutoFit/>
          </a:bodyPr>
          <a:lstStyle/>
          <a:p>
            <a:r>
              <a:rPr lang="ru-RU" sz="1600" b="1" dirty="0">
                <a:solidFill>
                  <a:schemeClr val="tx2"/>
                </a:solidFill>
                <a:latin typeface="Times New Roman" panose="02020603050405020304" pitchFamily="18" charset="0"/>
                <a:cs typeface="Times New Roman" panose="02020603050405020304" pitchFamily="18" charset="0"/>
              </a:rPr>
              <a:t>Обновление материально-технической базы общеобразовательных организаций, школ </a:t>
            </a:r>
          </a:p>
        </p:txBody>
      </p:sp>
      <p:sp>
        <p:nvSpPr>
          <p:cNvPr id="18" name="TextBox 8">
            <a:extLst>
              <a:ext uri="{FF2B5EF4-FFF2-40B4-BE49-F238E27FC236}">
                <a16:creationId xmlns:a16="http://schemas.microsoft.com/office/drawing/2014/main" id="{81B5CEEA-BA9B-4A67-B00F-952529DCD20A}"/>
              </a:ext>
            </a:extLst>
          </p:cNvPr>
          <p:cNvSpPr txBox="1"/>
          <p:nvPr/>
        </p:nvSpPr>
        <p:spPr>
          <a:xfrm>
            <a:off x="10186011" y="6272702"/>
            <a:ext cx="946608" cy="400110"/>
          </a:xfrm>
          <a:prstGeom prst="rect">
            <a:avLst/>
          </a:prstGeom>
          <a:noFill/>
        </p:spPr>
        <p:txBody>
          <a:bodyPr wrap="square" rtlCol="0">
            <a:spAutoFit/>
          </a:bodyPr>
          <a:lstStyle/>
          <a:p>
            <a:r>
              <a:rPr lang="ru-RU" sz="2000" b="1" dirty="0">
                <a:solidFill>
                  <a:srgbClr val="4D7BAA"/>
                </a:solidFill>
                <a:latin typeface="Times New Roman" panose="02020603050405020304" pitchFamily="18" charset="0"/>
                <a:cs typeface="Times New Roman" panose="02020603050405020304" pitchFamily="18" charset="0"/>
              </a:rPr>
              <a:t>10</a:t>
            </a:r>
            <a:r>
              <a:rPr lang="en-US" sz="2000" b="1" dirty="0">
                <a:solidFill>
                  <a:srgbClr val="4D7BAA"/>
                </a:solidFill>
                <a:latin typeface="Times New Roman" panose="02020603050405020304" pitchFamily="18" charset="0"/>
                <a:cs typeface="Times New Roman" panose="02020603050405020304" pitchFamily="18" charset="0"/>
              </a:rPr>
              <a:t>0</a:t>
            </a:r>
            <a:r>
              <a:rPr lang="id-ID" sz="2000" b="1" dirty="0">
                <a:solidFill>
                  <a:srgbClr val="4D7BAA"/>
                </a:solidFill>
                <a:latin typeface="Times New Roman" panose="02020603050405020304" pitchFamily="18" charset="0"/>
                <a:cs typeface="Times New Roman" panose="02020603050405020304" pitchFamily="18" charset="0"/>
              </a:rPr>
              <a:t>%</a:t>
            </a:r>
            <a:endParaRPr lang="id-ID" sz="2400" b="1" dirty="0">
              <a:solidFill>
                <a:srgbClr val="4D7BAA"/>
              </a:solidFill>
              <a:latin typeface="Times New Roman" panose="02020603050405020304" pitchFamily="18" charset="0"/>
              <a:cs typeface="Times New Roman" panose="02020603050405020304" pitchFamily="18" charset="0"/>
            </a:endParaRPr>
          </a:p>
        </p:txBody>
      </p:sp>
      <p:sp>
        <p:nvSpPr>
          <p:cNvPr id="19" name="TextBox 11">
            <a:extLst>
              <a:ext uri="{FF2B5EF4-FFF2-40B4-BE49-F238E27FC236}">
                <a16:creationId xmlns:a16="http://schemas.microsoft.com/office/drawing/2014/main" id="{E743CB44-4F6E-44C1-9BBB-97F0E90C9FCB}"/>
              </a:ext>
            </a:extLst>
          </p:cNvPr>
          <p:cNvSpPr txBox="1"/>
          <p:nvPr/>
        </p:nvSpPr>
        <p:spPr>
          <a:xfrm>
            <a:off x="7764288" y="6106448"/>
            <a:ext cx="2166093" cy="340519"/>
          </a:xfrm>
          <a:prstGeom prst="roundRect">
            <a:avLst/>
          </a:prstGeom>
          <a:solidFill>
            <a:schemeClr val="accent1">
              <a:lumMod val="20000"/>
              <a:lumOff val="80000"/>
            </a:schemeClr>
          </a:solidFill>
        </p:spPr>
        <p:txBody>
          <a:bodyPr wrap="square" rtlCol="0">
            <a:spAutoFit/>
          </a:bodyPr>
          <a:lstStyle/>
          <a:p>
            <a:r>
              <a:rPr lang="ru-RU" sz="1400" b="1" dirty="0">
                <a:solidFill>
                  <a:schemeClr val="accent1">
                    <a:lumMod val="50000"/>
                  </a:schemeClr>
                </a:solidFill>
                <a:latin typeface="Times New Roman" panose="02020603050405020304" pitchFamily="18" charset="0"/>
                <a:cs typeface="Times New Roman" panose="02020603050405020304" pitchFamily="18" charset="0"/>
              </a:rPr>
              <a:t>План: </a:t>
            </a:r>
            <a:r>
              <a:rPr lang="en-US" sz="1400" b="1" dirty="0">
                <a:solidFill>
                  <a:schemeClr val="accent1">
                    <a:lumMod val="50000"/>
                  </a:schemeClr>
                </a:solidFill>
                <a:latin typeface="Times New Roman" panose="02020603050405020304" pitchFamily="18" charset="0"/>
                <a:cs typeface="Times New Roman" panose="02020603050405020304" pitchFamily="18" charset="0"/>
              </a:rPr>
              <a:t>42</a:t>
            </a:r>
            <a:endParaRPr lang="id-ID" sz="1400" b="1" dirty="0">
              <a:solidFill>
                <a:schemeClr val="accent1">
                  <a:lumMod val="50000"/>
                </a:schemeClr>
              </a:solidFill>
              <a:latin typeface="Times New Roman" panose="02020603050405020304" pitchFamily="18" charset="0"/>
              <a:cs typeface="Times New Roman" panose="02020603050405020304" pitchFamily="18" charset="0"/>
            </a:endParaRPr>
          </a:p>
        </p:txBody>
      </p:sp>
      <p:sp>
        <p:nvSpPr>
          <p:cNvPr id="20" name="TextBox 31">
            <a:extLst>
              <a:ext uri="{FF2B5EF4-FFF2-40B4-BE49-F238E27FC236}">
                <a16:creationId xmlns:a16="http://schemas.microsoft.com/office/drawing/2014/main" id="{6036C0B9-69FD-436E-B5CD-70A4E0D8EA2F}"/>
              </a:ext>
            </a:extLst>
          </p:cNvPr>
          <p:cNvSpPr txBox="1"/>
          <p:nvPr/>
        </p:nvSpPr>
        <p:spPr>
          <a:xfrm>
            <a:off x="7763850" y="6451171"/>
            <a:ext cx="2172581" cy="374571"/>
          </a:xfrm>
          <a:prstGeom prst="roundRect">
            <a:avLst/>
          </a:prstGeom>
          <a:solidFill>
            <a:srgbClr val="4D7BAA"/>
          </a:solidFill>
          <a:ln>
            <a:noFill/>
          </a:ln>
        </p:spPr>
        <p:txBody>
          <a:bodyPr wrap="square" rtlCol="0">
            <a:spAutoFit/>
          </a:bodyPr>
          <a:lstStyle/>
          <a:p>
            <a:r>
              <a:rPr lang="ru-RU" sz="1600" dirty="0">
                <a:solidFill>
                  <a:schemeClr val="bg1"/>
                </a:solidFill>
                <a:latin typeface="Times New Roman" panose="02020603050405020304" pitchFamily="18" charset="0"/>
                <a:cs typeface="Times New Roman" panose="02020603050405020304" pitchFamily="18" charset="0"/>
              </a:rPr>
              <a:t>Факт: 4</a:t>
            </a:r>
            <a:r>
              <a:rPr lang="en-US" sz="1600" dirty="0">
                <a:solidFill>
                  <a:schemeClr val="bg1"/>
                </a:solidFill>
                <a:latin typeface="Times New Roman" panose="02020603050405020304" pitchFamily="18" charset="0"/>
                <a:cs typeface="Times New Roman" panose="02020603050405020304" pitchFamily="18" charset="0"/>
              </a:rPr>
              <a:t>2</a:t>
            </a:r>
            <a:endParaRPr lang="id-ID" sz="1600" dirty="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8689350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8571</TotalTime>
  <Words>5891</Words>
  <Application>Microsoft Office PowerPoint</Application>
  <PresentationFormat>Широкоэкранный</PresentationFormat>
  <Paragraphs>1563</Paragraphs>
  <Slides>33</Slides>
  <Notes>2</Notes>
  <HiddenSlides>0</HiddenSlides>
  <MMClips>0</MMClips>
  <ScaleCrop>false</ScaleCrop>
  <HeadingPairs>
    <vt:vector size="6" baseType="variant">
      <vt:variant>
        <vt:lpstr>Использованные шрифты</vt:lpstr>
      </vt:variant>
      <vt:variant>
        <vt:i4>7</vt:i4>
      </vt:variant>
      <vt:variant>
        <vt:lpstr>Тема</vt:lpstr>
      </vt:variant>
      <vt:variant>
        <vt:i4>1</vt:i4>
      </vt:variant>
      <vt:variant>
        <vt:lpstr>Заголовки слайдов</vt:lpstr>
      </vt:variant>
      <vt:variant>
        <vt:i4>33</vt:i4>
      </vt:variant>
    </vt:vector>
  </HeadingPairs>
  <TitlesOfParts>
    <vt:vector size="41" baseType="lpstr">
      <vt:lpstr>Bahnschrift Light</vt:lpstr>
      <vt:lpstr>Segoe UI Light</vt:lpstr>
      <vt:lpstr>Arial</vt:lpstr>
      <vt:lpstr>Calibri</vt:lpstr>
      <vt:lpstr>Segoe UI</vt:lpstr>
      <vt:lpstr>Times New Roman</vt:lpstr>
      <vt:lpstr>Bahnschrift</vt:lpstr>
      <vt:lpstr>Office Theme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Cover</dc:title>
  <dc:creator>erybagas</dc:creator>
  <cp:lastModifiedBy>User</cp:lastModifiedBy>
  <cp:revision>425</cp:revision>
  <cp:lastPrinted>2021-02-15T06:55:33Z</cp:lastPrinted>
  <dcterms:created xsi:type="dcterms:W3CDTF">2019-07-22T01:34:19Z</dcterms:created>
  <dcterms:modified xsi:type="dcterms:W3CDTF">2021-02-15T07:57:44Z</dcterms:modified>
</cp:coreProperties>
</file>